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72" r:id="rId5"/>
    <p:sldId id="262" r:id="rId6"/>
    <p:sldId id="264" r:id="rId7"/>
    <p:sldId id="265" r:id="rId8"/>
    <p:sldId id="267" r:id="rId9"/>
    <p:sldId id="273" r:id="rId10"/>
    <p:sldId id="266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70" r:id="rId19"/>
    <p:sldId id="269" r:id="rId20"/>
    <p:sldId id="281" r:id="rId21"/>
    <p:sldId id="282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590" autoAdjust="0"/>
  </p:normalViewPr>
  <p:slideViewPr>
    <p:cSldViewPr>
      <p:cViewPr varScale="1">
        <p:scale>
          <a:sx n="86" d="100"/>
          <a:sy n="86" d="100"/>
        </p:scale>
        <p:origin x="1530" y="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2600-600C-4B0B-B49E-251BF93D91A0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7E59-E070-4D11-B655-0B5027DA46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8429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2600-600C-4B0B-B49E-251BF93D91A0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7E59-E070-4D11-B655-0B5027DA46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6815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2600-600C-4B0B-B49E-251BF93D91A0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7E59-E070-4D11-B655-0B5027DA46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500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2600-600C-4B0B-B49E-251BF93D91A0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7E59-E070-4D11-B655-0B5027DA46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2148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2600-600C-4B0B-B49E-251BF93D91A0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7E59-E070-4D11-B655-0B5027DA46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0605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2600-600C-4B0B-B49E-251BF93D91A0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7E59-E070-4D11-B655-0B5027DA46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103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2600-600C-4B0B-B49E-251BF93D91A0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7E59-E070-4D11-B655-0B5027DA46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6111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2600-600C-4B0B-B49E-251BF93D91A0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7E59-E070-4D11-B655-0B5027DA46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667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2600-600C-4B0B-B49E-251BF93D91A0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7E59-E070-4D11-B655-0B5027DA46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5822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2600-600C-4B0B-B49E-251BF93D91A0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7E59-E070-4D11-B655-0B5027DA46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718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12600-600C-4B0B-B49E-251BF93D91A0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EB7E59-E070-4D11-B655-0B5027DA46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852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12600-600C-4B0B-B49E-251BF93D91A0}" type="datetimeFigureOut">
              <a:rPr lang="ru-RU" smtClean="0"/>
              <a:pPr/>
              <a:t>08.11.2017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B7E59-E070-4D11-B655-0B5027DA46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4631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021" y="-171400"/>
            <a:ext cx="9144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600" b="1" i="1" dirty="0" smtClean="0"/>
              <a:t>Весна идёт</a:t>
            </a:r>
            <a:endParaRPr lang="ru-RU" sz="6600" b="1" i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7984" y="5229200"/>
            <a:ext cx="4030216" cy="1080120"/>
          </a:xfrm>
        </p:spPr>
        <p:txBody>
          <a:bodyPr>
            <a:normAutofit fontScale="92500" lnSpcReduction="20000"/>
          </a:bodyPr>
          <a:lstStyle/>
          <a:p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Автор: воспитатель МБДОУ МО г. Краснодар «Детский сад комбинированного вида №160»</a:t>
            </a:r>
          </a:p>
          <a:p>
            <a:r>
              <a:rPr lang="ru-RU" sz="2000" dirty="0" err="1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Дерюженко</a:t>
            </a: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Е.П.</a:t>
            </a:r>
            <a:endParaRPr lang="ru-RU" sz="200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6756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27982"/>
            <a:ext cx="925252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627063">
              <a:buFontTx/>
              <a:buNone/>
            </a:pPr>
            <a:r>
              <a:rPr lang="ru-RU" altLang="ru-RU" b="1" dirty="0"/>
              <a:t>Если речка голубая</a:t>
            </a:r>
          </a:p>
          <a:p>
            <a:pPr marL="627063">
              <a:buFontTx/>
              <a:buNone/>
            </a:pPr>
            <a:r>
              <a:rPr lang="ru-RU" altLang="ru-RU" b="1" dirty="0"/>
              <a:t>Пробудилась ото сна</a:t>
            </a:r>
          </a:p>
          <a:p>
            <a:pPr marL="627063">
              <a:buFontTx/>
              <a:buNone/>
            </a:pPr>
            <a:r>
              <a:rPr lang="ru-RU" altLang="ru-RU" b="1" dirty="0"/>
              <a:t>И бежит, в полях, сверкая,-</a:t>
            </a:r>
          </a:p>
          <a:p>
            <a:pPr marL="627063">
              <a:buFontTx/>
              <a:buNone/>
            </a:pPr>
            <a:r>
              <a:rPr lang="ru-RU" altLang="ru-RU" b="1" dirty="0"/>
              <a:t>Значит к нам пришла …</a:t>
            </a:r>
            <a:br>
              <a:rPr lang="ru-RU" altLang="ru-RU" b="1" dirty="0"/>
            </a:br>
            <a:endParaRPr lang="ru-RU" altLang="ru-RU" b="1" dirty="0"/>
          </a:p>
          <a:p>
            <a:pPr marL="627063" algn="ctr">
              <a:buFontTx/>
              <a:buNone/>
            </a:pPr>
            <a:r>
              <a:rPr lang="ru-RU" altLang="ru-RU" b="1" dirty="0">
                <a:solidFill>
                  <a:srgbClr val="FF99FF"/>
                </a:solidFill>
              </a:rPr>
              <a:t>          </a:t>
            </a:r>
            <a:r>
              <a:rPr lang="ru-RU" altLang="ru-RU" b="1" dirty="0"/>
              <a:t>Если снег везде растаял,</a:t>
            </a:r>
          </a:p>
          <a:p>
            <a:pPr marL="627063" algn="ctr">
              <a:buFontTx/>
              <a:buNone/>
            </a:pPr>
            <a:r>
              <a:rPr lang="ru-RU" altLang="ru-RU" b="1" dirty="0"/>
              <a:t>     И трава в лесу видна,</a:t>
            </a:r>
          </a:p>
          <a:p>
            <a:pPr marL="627063" algn="ctr">
              <a:buFontTx/>
              <a:buNone/>
            </a:pPr>
            <a:r>
              <a:rPr lang="ru-RU" altLang="ru-RU" b="1" dirty="0"/>
              <a:t>       И поет пичужек стая,-</a:t>
            </a:r>
          </a:p>
          <a:p>
            <a:pPr marL="627063" algn="ctr">
              <a:buFontTx/>
              <a:buNone/>
            </a:pPr>
            <a:r>
              <a:rPr lang="ru-RU" altLang="ru-RU" b="1" dirty="0"/>
              <a:t>          Значит к нам пришла …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87588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625" y="9398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6000" b="1" i="1" dirty="0" smtClean="0"/>
              <a:t>Снежок ещё лежит</a:t>
            </a:r>
            <a:endParaRPr lang="ru-RU" sz="6000" b="1" i="1" dirty="0"/>
          </a:p>
        </p:txBody>
      </p:sp>
      <p:pic>
        <p:nvPicPr>
          <p:cNvPr id="5" name="Содержимое 3" descr="neve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628800"/>
            <a:ext cx="5220072" cy="48245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040" y="2204864"/>
            <a:ext cx="403860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64226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i="1" dirty="0">
                <a:solidFill>
                  <a:prstClr val="black"/>
                </a:solidFill>
              </a:rPr>
              <a:t>Весной начинает сильней пригревать </a:t>
            </a:r>
            <a:r>
              <a:rPr lang="ru-RU" sz="3200" b="1" i="1" dirty="0" smtClean="0">
                <a:solidFill>
                  <a:prstClr val="black"/>
                </a:solidFill>
              </a:rPr>
              <a:t>солнышко </a:t>
            </a:r>
            <a:r>
              <a:rPr lang="ru-RU" sz="3200" b="1" i="1" dirty="0">
                <a:solidFill>
                  <a:prstClr val="black"/>
                </a:solidFill>
              </a:rPr>
              <a:t>и</a:t>
            </a:r>
            <a:r>
              <a:rPr lang="ru-RU" sz="3200" b="1" i="1" dirty="0" smtClean="0">
                <a:solidFill>
                  <a:prstClr val="black"/>
                </a:solidFill>
              </a:rPr>
              <a:t> </a:t>
            </a:r>
            <a:r>
              <a:rPr lang="ru-RU" sz="3200" b="1" i="1" dirty="0">
                <a:solidFill>
                  <a:prstClr val="black"/>
                </a:solidFill>
              </a:rPr>
              <a:t>с каждым днем становится все теплей.</a:t>
            </a:r>
            <a:endParaRPr lang="ru-RU" sz="3200" b="1" i="1" dirty="0"/>
          </a:p>
        </p:txBody>
      </p:sp>
      <p:pic>
        <p:nvPicPr>
          <p:cNvPr id="4" name="Picture 2" descr="http://junktale.com/upload/iblock/7bf/Unknown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772816"/>
            <a:ext cx="7488831" cy="4853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141192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000" b="1" i="1" smtClean="0">
                <a:latin typeface="Arno Pro Display" pitchFamily="18" charset="0"/>
              </a:rPr>
              <a:t>Снежок почти растаял</a:t>
            </a:r>
            <a:r>
              <a:rPr lang="ru-RU" b="1" i="1" smtClean="0">
                <a:latin typeface="Arno Pro Display" pitchFamily="18" charset="0"/>
              </a:rPr>
              <a:t/>
            </a:r>
            <a:br>
              <a:rPr lang="ru-RU" b="1" i="1" smtClean="0">
                <a:latin typeface="Arno Pro Display" pitchFamily="18" charset="0"/>
              </a:rPr>
            </a:b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703" y="2060848"/>
            <a:ext cx="3923928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Содержимое 3" descr="foto8a.jpg"/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107504" y="1628800"/>
            <a:ext cx="5112568" cy="49685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381766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400" b="1" i="1" dirty="0">
                <a:latin typeface="Arno Pro Display" pitchFamily="18" charset="0"/>
              </a:rPr>
              <a:t>Сосульки таять начинают</a:t>
            </a:r>
            <a:endParaRPr lang="ru-RU" sz="54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05400" y="1772816"/>
            <a:ext cx="4038600" cy="4525963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ru-RU" sz="2400" b="1" dirty="0" smtClean="0">
              <a:solidFill>
                <a:prstClr val="black"/>
              </a:solidFill>
              <a:latin typeface="Arno Pro Display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sz="2400" b="1" dirty="0">
              <a:solidFill>
                <a:prstClr val="black"/>
              </a:solidFill>
              <a:latin typeface="Arno Pro Display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sz="2400" b="1" dirty="0" smtClean="0">
              <a:solidFill>
                <a:prstClr val="black"/>
              </a:solidFill>
              <a:latin typeface="Arno Pro Display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b="1" dirty="0" smtClean="0">
                <a:solidFill>
                  <a:prstClr val="black"/>
                </a:solidFill>
                <a:latin typeface="Arno Pro Display" pitchFamily="18" charset="0"/>
              </a:rPr>
              <a:t>Солнце  </a:t>
            </a:r>
            <a:r>
              <a:rPr lang="ru-RU" sz="2400" b="1" dirty="0">
                <a:solidFill>
                  <a:prstClr val="black"/>
                </a:solidFill>
                <a:latin typeface="Arno Pro Display" pitchFamily="18" charset="0"/>
              </a:rPr>
              <a:t>жарче пригревает,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b="1" dirty="0">
                <a:solidFill>
                  <a:prstClr val="black"/>
                </a:solidFill>
                <a:latin typeface="Arno Pro Display" pitchFamily="18" charset="0"/>
              </a:rPr>
              <a:t>Снег уже на крыше тает,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b="1" dirty="0">
                <a:solidFill>
                  <a:prstClr val="black"/>
                </a:solidFill>
                <a:latin typeface="Arno Pro Display" pitchFamily="18" charset="0"/>
              </a:rPr>
              <a:t>Пять сосулек плакать стали,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sz="2400" b="1" dirty="0">
                <a:solidFill>
                  <a:prstClr val="black"/>
                </a:solidFill>
                <a:latin typeface="Arno Pro Display" pitchFamily="18" charset="0"/>
              </a:rPr>
              <a:t>Две растаяли упали. </a:t>
            </a:r>
          </a:p>
          <a:p>
            <a:endParaRPr lang="ru-RU" dirty="0"/>
          </a:p>
        </p:txBody>
      </p:sp>
      <p:pic>
        <p:nvPicPr>
          <p:cNvPr id="5" name="Содержимое 7" descr="72936936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844824"/>
            <a:ext cx="5076056" cy="489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09427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i="1" dirty="0">
                <a:latin typeface="Arno Pro Display" pitchFamily="18" charset="0"/>
              </a:rPr>
              <a:t>Почки набухают</a:t>
            </a:r>
            <a:endParaRPr lang="ru-RU" sz="54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05400" y="1772816"/>
            <a:ext cx="4038600" cy="4525963"/>
          </a:xfrm>
        </p:spPr>
        <p:txBody>
          <a:bodyPr/>
          <a:lstStyle/>
          <a:p>
            <a:pPr marL="0" lvl="0" indent="0">
              <a:spcBef>
                <a:spcPts val="0"/>
              </a:spcBef>
              <a:buNone/>
            </a:pPr>
            <a:endParaRPr lang="ru-RU" b="1" dirty="0" smtClean="0">
              <a:solidFill>
                <a:prstClr val="black"/>
              </a:solidFill>
              <a:latin typeface="Arno Pro Display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b="1" dirty="0">
              <a:solidFill>
                <a:prstClr val="black"/>
              </a:solidFill>
              <a:latin typeface="Arno Pro Display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b="1" dirty="0" smtClean="0">
              <a:solidFill>
                <a:prstClr val="black"/>
              </a:solidFill>
              <a:latin typeface="Arno Pro Display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b="1" i="1" dirty="0" smtClean="0">
              <a:solidFill>
                <a:prstClr val="black"/>
              </a:solidFill>
              <a:latin typeface="Arno Pro Display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ru-RU" b="1" i="1" dirty="0">
              <a:solidFill>
                <a:prstClr val="black"/>
              </a:solidFill>
              <a:latin typeface="Arno Pro Display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ru-RU" b="1" i="1" dirty="0" smtClean="0">
                <a:solidFill>
                  <a:prstClr val="black"/>
                </a:solidFill>
                <a:latin typeface="Arno Pro Display" pitchFamily="18" charset="0"/>
              </a:rPr>
              <a:t>Ну</a:t>
            </a:r>
            <a:r>
              <a:rPr lang="ru-RU" b="1" i="1" dirty="0">
                <a:solidFill>
                  <a:prstClr val="black"/>
                </a:solidFill>
                <a:latin typeface="Arno Pro Display" pitchFamily="18" charset="0"/>
              </a:rPr>
              <a:t>, давайте же, почки,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b="1" i="1" dirty="0">
                <a:solidFill>
                  <a:prstClr val="black"/>
                </a:solidFill>
                <a:latin typeface="Arno Pro Display" pitchFamily="18" charset="0"/>
              </a:rPr>
              <a:t>Выпускайте листочки!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b="1" i="1" dirty="0">
                <a:solidFill>
                  <a:prstClr val="black"/>
                </a:solidFill>
                <a:latin typeface="Arno Pro Display" pitchFamily="18" charset="0"/>
              </a:rPr>
              <a:t>Просыпайтесь от сна – </a:t>
            </a:r>
          </a:p>
          <a:p>
            <a:pPr marL="0" lvl="0" indent="0">
              <a:spcBef>
                <a:spcPts val="0"/>
              </a:spcBef>
              <a:buNone/>
            </a:pPr>
            <a:r>
              <a:rPr lang="ru-RU" b="1" i="1" dirty="0">
                <a:solidFill>
                  <a:prstClr val="black"/>
                </a:solidFill>
                <a:latin typeface="Arno Pro Display" pitchFamily="18" charset="0"/>
              </a:rPr>
              <a:t>Пусть наступит весна!</a:t>
            </a:r>
          </a:p>
          <a:p>
            <a:endParaRPr lang="ru-RU" dirty="0"/>
          </a:p>
        </p:txBody>
      </p:sp>
      <p:pic>
        <p:nvPicPr>
          <p:cNvPr id="7" name="Содержимое 7" descr="pz_0951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700808"/>
            <a:ext cx="5148064" cy="49971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746" y="1166566"/>
            <a:ext cx="3240360" cy="2687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9595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54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i="1" dirty="0">
                <a:latin typeface="Arno Pro Display" pitchFamily="18" charset="0"/>
              </a:rPr>
              <a:t>Подснежники</a:t>
            </a:r>
            <a:endParaRPr lang="ru-RU" sz="54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105400" y="1772816"/>
            <a:ext cx="4038600" cy="4425355"/>
          </a:xfrm>
        </p:spPr>
        <p:txBody>
          <a:bodyPr/>
          <a:lstStyle/>
          <a:p>
            <a:pPr marL="0" indent="0">
              <a:buNone/>
            </a:pPr>
            <a:endParaRPr lang="ru-RU" dirty="0" smtClean="0">
              <a:solidFill>
                <a:srgbClr val="222222"/>
              </a:solidFill>
              <a:latin typeface="Helvetica Neue"/>
            </a:endParaRPr>
          </a:p>
          <a:p>
            <a:pPr marL="0" indent="0">
              <a:buNone/>
            </a:pPr>
            <a:endParaRPr lang="ru-RU" dirty="0">
              <a:solidFill>
                <a:srgbClr val="222222"/>
              </a:solidFill>
              <a:latin typeface="Helvetica Neue"/>
            </a:endParaRPr>
          </a:p>
          <a:p>
            <a:pPr marL="0" indent="0">
              <a:buNone/>
            </a:pPr>
            <a:endParaRPr lang="ru-RU" b="1" i="1" dirty="0" smtClean="0">
              <a:solidFill>
                <a:srgbClr val="222222"/>
              </a:solidFill>
              <a:latin typeface="Helvetica Neue"/>
            </a:endParaRPr>
          </a:p>
          <a:p>
            <a:pPr marL="0" indent="0">
              <a:buNone/>
            </a:pPr>
            <a:endParaRPr lang="ru-RU" b="1" i="1" dirty="0">
              <a:solidFill>
                <a:srgbClr val="222222"/>
              </a:solidFill>
              <a:latin typeface="Helvetica Neue"/>
            </a:endParaRPr>
          </a:p>
          <a:p>
            <a:pPr marL="0" indent="0">
              <a:buNone/>
            </a:pPr>
            <a:r>
              <a:rPr lang="ru-RU" b="1" i="1" dirty="0" smtClean="0">
                <a:solidFill>
                  <a:srgbClr val="222222"/>
                </a:solidFill>
                <a:latin typeface="Helvetica Neue"/>
              </a:rPr>
              <a:t>Голубенький</a:t>
            </a:r>
            <a:r>
              <a:rPr lang="ru-RU" b="1" i="1" dirty="0">
                <a:solidFill>
                  <a:srgbClr val="222222"/>
                </a:solidFill>
                <a:latin typeface="Helvetica Neue"/>
              </a:rPr>
              <a:t>, чистый Подснежник-цветок! А подле сквозистый, Последний </a:t>
            </a:r>
            <a:r>
              <a:rPr lang="ru-RU" b="1" i="1" dirty="0" smtClean="0">
                <a:solidFill>
                  <a:srgbClr val="222222"/>
                </a:solidFill>
                <a:latin typeface="Helvetica Neue"/>
              </a:rPr>
              <a:t>снежок…</a:t>
            </a:r>
            <a:endParaRPr lang="ru-RU" b="1" i="1" dirty="0"/>
          </a:p>
        </p:txBody>
      </p:sp>
      <p:pic>
        <p:nvPicPr>
          <p:cNvPr id="5" name="Содержимое 3" descr="0_2a7e6_298c8037_XL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0730" y="1556792"/>
            <a:ext cx="5112180" cy="40621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340768"/>
            <a:ext cx="3736975" cy="240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320148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/>
              <a:t>Весной возвращаются к нам из теплых стран перелетные птицы.</a:t>
            </a:r>
          </a:p>
        </p:txBody>
      </p:sp>
      <p:pic>
        <p:nvPicPr>
          <p:cNvPr id="4" name="Picture 7" descr="http://ecocollaps.ru/wp-content/uploads/2011/03/picturecontent-pid-293c4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74"/>
          <a:stretch>
            <a:fillRect/>
          </a:stretch>
        </p:blipFill>
        <p:spPr bwMode="auto">
          <a:xfrm>
            <a:off x="971600" y="1628800"/>
            <a:ext cx="7200800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5566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250" y="67927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5400" b="1" i="1" dirty="0" smtClean="0">
                <a:latin typeface="Arno Pro Display" pitchFamily="18" charset="0"/>
              </a:rPr>
              <a:t>Птички прилетели</a:t>
            </a:r>
            <a:endParaRPr lang="ru-RU" sz="5400" i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84912" y="1988840"/>
            <a:ext cx="4038600" cy="4525963"/>
          </a:xfrm>
        </p:spPr>
        <p:txBody>
          <a:bodyPr/>
          <a:lstStyle/>
          <a:p>
            <a:pPr marL="0" indent="0">
              <a:buNone/>
            </a:pPr>
            <a:endParaRPr lang="ru-RU" dirty="0" smtClean="0">
              <a:solidFill>
                <a:srgbClr val="222222"/>
              </a:solidFill>
              <a:latin typeface="Helvetica Neue"/>
            </a:endParaRPr>
          </a:p>
          <a:p>
            <a:pPr marL="0" indent="0">
              <a:buNone/>
            </a:pPr>
            <a:endParaRPr lang="ru-RU" dirty="0">
              <a:solidFill>
                <a:srgbClr val="222222"/>
              </a:solidFill>
              <a:latin typeface="Helvetica Neue"/>
            </a:endParaRPr>
          </a:p>
          <a:p>
            <a:pPr marL="0" indent="0">
              <a:buNone/>
            </a:pPr>
            <a:endParaRPr lang="ru-RU" b="1" i="1" dirty="0"/>
          </a:p>
        </p:txBody>
      </p:sp>
      <p:pic>
        <p:nvPicPr>
          <p:cNvPr id="5" name="Содержимое 5" descr="611929.jpg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0" y="1844824"/>
            <a:ext cx="4677488" cy="45531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5169444" y="3140968"/>
            <a:ext cx="39147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i="1" dirty="0" smtClean="0">
              <a:solidFill>
                <a:srgbClr val="222222"/>
              </a:solidFill>
              <a:latin typeface="Helvetica Neue"/>
            </a:endParaRPr>
          </a:p>
          <a:p>
            <a:endParaRPr lang="ru-RU" sz="2400" b="1" i="1" dirty="0">
              <a:solidFill>
                <a:srgbClr val="222222"/>
              </a:solidFill>
              <a:latin typeface="Helvetica Neue"/>
            </a:endParaRPr>
          </a:p>
          <a:p>
            <a:r>
              <a:rPr lang="ru-RU" sz="2400" b="1" i="1" dirty="0" smtClean="0">
                <a:solidFill>
                  <a:srgbClr val="222222"/>
                </a:solidFill>
                <a:latin typeface="Helvetica Neue"/>
              </a:rPr>
              <a:t>В </a:t>
            </a:r>
            <a:r>
              <a:rPr lang="ru-RU" sz="2400" b="1" i="1" dirty="0">
                <a:solidFill>
                  <a:srgbClr val="222222"/>
                </a:solidFill>
                <a:latin typeface="Helvetica Neue"/>
              </a:rPr>
              <a:t>марте прилетают грачи, а за ними – скворцы. </a:t>
            </a:r>
          </a:p>
          <a:p>
            <a:r>
              <a:rPr lang="ru-RU" sz="2400" b="1" i="1" dirty="0" smtClean="0">
                <a:solidFill>
                  <a:srgbClr val="222222"/>
                </a:solidFill>
                <a:latin typeface="Helvetica Neue"/>
              </a:rPr>
              <a:t>Возвращайся</a:t>
            </a:r>
            <a:r>
              <a:rPr lang="ru-RU" sz="2400" b="1" i="1" dirty="0">
                <a:solidFill>
                  <a:srgbClr val="222222"/>
                </a:solidFill>
                <a:latin typeface="Helvetica Neue"/>
              </a:rPr>
              <a:t>, Ласточка! Только не одна: Пусть с тобою, Ласточка, Прилетит </a:t>
            </a:r>
            <a:r>
              <a:rPr lang="ru-RU" sz="2400" b="1" i="1" dirty="0" smtClean="0">
                <a:solidFill>
                  <a:srgbClr val="222222"/>
                </a:solidFill>
                <a:latin typeface="Helvetica Neue"/>
              </a:rPr>
              <a:t>Весна!</a:t>
            </a:r>
            <a:endParaRPr lang="ru-RU" sz="2400" b="1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258924"/>
            <a:ext cx="1908175" cy="220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693" y="1283952"/>
            <a:ext cx="1908175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314226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i="1" dirty="0"/>
              <a:t>И тут же принимаются за работу! Надо успеть свить гнезда!</a:t>
            </a:r>
          </a:p>
        </p:txBody>
      </p:sp>
      <p:pic>
        <p:nvPicPr>
          <p:cNvPr id="4" name="Picture 9" descr="http://www.proza.ru/pics/2011/05/25/441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00808"/>
            <a:ext cx="6912768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45316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/>
              <a:t>и вырастить </a:t>
            </a:r>
            <a:r>
              <a:rPr lang="ru-RU" b="1" i="1" dirty="0" smtClean="0"/>
              <a:t>птенцов</a:t>
            </a:r>
            <a:endParaRPr lang="ru-RU" b="1" i="1" dirty="0"/>
          </a:p>
        </p:txBody>
      </p:sp>
      <p:pic>
        <p:nvPicPr>
          <p:cNvPr id="4" name="Picture 2" descr="http://namonitore.ru/uploads/catalog/birds/nenasitnie_ptentsi_1600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28800"/>
            <a:ext cx="7344816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98371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>
                <a:solidFill>
                  <a:prstClr val="black"/>
                </a:solidFill>
              </a:rPr>
              <a:t>А еще у многих животных весной рождаются детеныши. Этот зайчонок родился весной! Какой он маленький!</a:t>
            </a:r>
            <a:endParaRPr lang="ru-RU" sz="2800" b="1" i="1" dirty="0"/>
          </a:p>
        </p:txBody>
      </p:sp>
      <p:pic>
        <p:nvPicPr>
          <p:cNvPr id="4" name="Picture 2" descr="http://imgtag.ru/images/267_._2_29_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00808"/>
            <a:ext cx="7632848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57465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>
                <a:solidFill>
                  <a:prstClr val="black"/>
                </a:solidFill>
              </a:rPr>
              <a:t>А вот маленькие лисята! Они тоже появились на свет этой весной! </a:t>
            </a:r>
            <a:endParaRPr lang="ru-RU" sz="2800" b="1" i="1" dirty="0"/>
          </a:p>
        </p:txBody>
      </p:sp>
      <p:pic>
        <p:nvPicPr>
          <p:cNvPr id="4" name="Picture 2" descr="http://club.foto.ru/gallery/images/photo/2007/05/21/855384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00808"/>
            <a:ext cx="6984776" cy="5030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734303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i="1" dirty="0">
                <a:solidFill>
                  <a:prstClr val="black"/>
                </a:solidFill>
              </a:rPr>
              <a:t>Зайчишка всю зиму прыгал в белой шубке. Но сейчас она ему уже не нужна! Ведь снега нет! Он спешит переодеться в летнюю серенькую шубку.</a:t>
            </a:r>
            <a:endParaRPr lang="ru-RU" sz="2800" b="1" i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1700808"/>
            <a:ext cx="4040188" cy="639762"/>
          </a:xfrm>
        </p:spPr>
        <p:txBody>
          <a:bodyPr/>
          <a:lstStyle/>
          <a:p>
            <a:r>
              <a:rPr lang="ru-RU" dirty="0" smtClean="0"/>
              <a:t>            </a:t>
            </a:r>
            <a:r>
              <a:rPr lang="ru-RU" sz="3200" dirty="0" smtClean="0"/>
              <a:t>Беленький</a:t>
            </a:r>
            <a:endParaRPr lang="ru-RU" sz="32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000" y="1700808"/>
            <a:ext cx="4041775" cy="639762"/>
          </a:xfrm>
        </p:spPr>
        <p:txBody>
          <a:bodyPr/>
          <a:lstStyle/>
          <a:p>
            <a:r>
              <a:rPr lang="ru-RU" dirty="0" smtClean="0"/>
              <a:t>               </a:t>
            </a:r>
            <a:r>
              <a:rPr lang="ru-RU" sz="3200" dirty="0" smtClean="0"/>
              <a:t>Серенький</a:t>
            </a:r>
            <a:endParaRPr lang="ru-RU" sz="3200" dirty="0"/>
          </a:p>
        </p:txBody>
      </p:sp>
      <p:pic>
        <p:nvPicPr>
          <p:cNvPr id="7" name="Picture 2" descr="C:\Users\Samsung\Google Диск\добро\написать\два года\new\картинки осень\звери land-Canada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564904"/>
            <a:ext cx="4245868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Samsung\Google Диск\добро\написать\два года\new\картинки осень\звери u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64904"/>
            <a:ext cx="4247455" cy="3888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1115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smtClean="0">
                <a:solidFill>
                  <a:prstClr val="black"/>
                </a:solidFill>
              </a:rPr>
              <a:t>Ты видел зимой насекомых? Наверное нет, потому что все они спали. А весной проснулись! </a:t>
            </a:r>
            <a:endParaRPr lang="ru-RU" sz="2800" b="1" i="1" dirty="0"/>
          </a:p>
        </p:txBody>
      </p:sp>
      <p:pic>
        <p:nvPicPr>
          <p:cNvPr id="4" name="Picture 5" descr="http://sovetydnya.com/wp-content/uploads/2011/01/bee_1_bg_042404.jp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00808"/>
            <a:ext cx="7128792" cy="4958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58059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i="1" dirty="0">
                <a:solidFill>
                  <a:prstClr val="black"/>
                </a:solidFill>
              </a:rPr>
              <a:t>Весной снова появляются жуки, бабочки и другие насекомые! Как же они соскучились по солнышку</a:t>
            </a:r>
            <a:endParaRPr lang="ru-RU" sz="2800" b="1" i="1" dirty="0"/>
          </a:p>
        </p:txBody>
      </p:sp>
      <p:pic>
        <p:nvPicPr>
          <p:cNvPr id="5" name="Picture 9" descr="http://resim.manzara.gen.tr/kelebek-5-800x600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4038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 descr="http://img13.nnm.ru/imagez/gallery/0/6/f/b/5/06fb5ff95911b5d6fafe05ead1f6086d_ful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415109"/>
            <a:ext cx="2900363" cy="2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 descr="http://www.randrs.ru/photo/0-0/6762_u-cn-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628800"/>
            <a:ext cx="4038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2" descr="майский жук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50400" y="4509120"/>
            <a:ext cx="3962400" cy="2209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30004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332656"/>
            <a:ext cx="3008313" cy="1162050"/>
          </a:xfrm>
        </p:spPr>
        <p:txBody>
          <a:bodyPr>
            <a:normAutofit/>
          </a:bodyPr>
          <a:lstStyle/>
          <a:p>
            <a:r>
              <a:rPr lang="ru-RU" sz="3200" i="1" dirty="0" smtClean="0"/>
              <a:t>Из своих норок вылезли </a:t>
            </a:r>
            <a:r>
              <a:rPr lang="ru-RU" sz="3200" i="1" dirty="0"/>
              <a:t>е</a:t>
            </a:r>
            <a:r>
              <a:rPr lang="ru-RU" sz="3200" i="1" dirty="0" smtClean="0"/>
              <a:t>жи</a:t>
            </a:r>
            <a:endParaRPr lang="ru-RU" sz="3200" i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95536" y="1700808"/>
            <a:ext cx="3008313" cy="4691063"/>
          </a:xfrm>
        </p:spPr>
        <p:txBody>
          <a:bodyPr>
            <a:normAutofit/>
          </a:bodyPr>
          <a:lstStyle/>
          <a:p>
            <a:endParaRPr lang="ru-RU" sz="2000" b="1" i="1" dirty="0" smtClean="0">
              <a:solidFill>
                <a:srgbClr val="333333"/>
              </a:solidFill>
              <a:latin typeface="Verdana"/>
            </a:endParaRPr>
          </a:p>
          <a:p>
            <a:endParaRPr lang="ru-RU" sz="2000" b="1" i="1" dirty="0">
              <a:solidFill>
                <a:srgbClr val="333333"/>
              </a:solidFill>
              <a:latin typeface="Verdana"/>
            </a:endParaRPr>
          </a:p>
          <a:p>
            <a:r>
              <a:rPr lang="ru-RU" sz="2000" b="1" i="1" dirty="0" smtClean="0">
                <a:solidFill>
                  <a:srgbClr val="333333"/>
                </a:solidFill>
                <a:latin typeface="Verdana"/>
              </a:rPr>
              <a:t>Маленький </a:t>
            </a:r>
            <a:r>
              <a:rPr lang="ru-RU" sz="2000" b="1" i="1" dirty="0">
                <a:solidFill>
                  <a:srgbClr val="333333"/>
                </a:solidFill>
                <a:latin typeface="Verdana"/>
              </a:rPr>
              <a:t>ежик-четверо ножек</a:t>
            </a:r>
            <a:r>
              <a:rPr lang="ru-RU" sz="2000" b="1" i="1" dirty="0"/>
              <a:t/>
            </a:r>
            <a:br>
              <a:rPr lang="ru-RU" sz="2000" b="1" i="1" dirty="0"/>
            </a:br>
            <a:r>
              <a:rPr lang="ru-RU" sz="2000" b="1" i="1" dirty="0">
                <a:solidFill>
                  <a:srgbClr val="333333"/>
                </a:solidFill>
                <a:latin typeface="Verdana"/>
              </a:rPr>
              <a:t>Ежик по лесу идет-песенку поет:</a:t>
            </a:r>
            <a:r>
              <a:rPr lang="ru-RU" sz="2000" b="1" i="1" dirty="0"/>
              <a:t/>
            </a:r>
            <a:br>
              <a:rPr lang="ru-RU" sz="2000" b="1" i="1" dirty="0"/>
            </a:br>
            <a:r>
              <a:rPr lang="ru-RU" sz="2000" b="1" i="1" dirty="0" err="1">
                <a:solidFill>
                  <a:srgbClr val="333333"/>
                </a:solidFill>
                <a:latin typeface="Verdana"/>
              </a:rPr>
              <a:t>Фуф</a:t>
            </a:r>
            <a:r>
              <a:rPr lang="ru-RU" sz="2000" b="1" i="1" dirty="0">
                <a:solidFill>
                  <a:srgbClr val="333333"/>
                </a:solidFill>
                <a:latin typeface="Verdana"/>
              </a:rPr>
              <a:t>-ты, </a:t>
            </a:r>
            <a:r>
              <a:rPr lang="ru-RU" sz="2000" b="1" i="1" dirty="0" err="1">
                <a:solidFill>
                  <a:srgbClr val="333333"/>
                </a:solidFill>
                <a:latin typeface="Verdana"/>
              </a:rPr>
              <a:t>фуф</a:t>
            </a:r>
            <a:r>
              <a:rPr lang="ru-RU" sz="2000" b="1" i="1" dirty="0">
                <a:solidFill>
                  <a:srgbClr val="333333"/>
                </a:solidFill>
                <a:latin typeface="Verdana"/>
              </a:rPr>
              <a:t>-ты, </a:t>
            </a:r>
            <a:r>
              <a:rPr lang="ru-RU" sz="2000" b="1" i="1" dirty="0" err="1">
                <a:solidFill>
                  <a:srgbClr val="333333"/>
                </a:solidFill>
                <a:latin typeface="Verdana"/>
              </a:rPr>
              <a:t>фуф</a:t>
            </a:r>
            <a:r>
              <a:rPr lang="ru-RU" sz="2000" b="1" i="1" dirty="0">
                <a:solidFill>
                  <a:srgbClr val="333333"/>
                </a:solidFill>
                <a:latin typeface="Verdana"/>
              </a:rPr>
              <a:t>-ты, фу,</a:t>
            </a:r>
            <a:r>
              <a:rPr lang="ru-RU" sz="2000" b="1" i="1" dirty="0"/>
              <a:t/>
            </a:r>
            <a:br>
              <a:rPr lang="ru-RU" sz="2000" b="1" i="1" dirty="0"/>
            </a:br>
            <a:r>
              <a:rPr lang="ru-RU" sz="2000" b="1" i="1" dirty="0">
                <a:solidFill>
                  <a:srgbClr val="333333"/>
                </a:solidFill>
                <a:latin typeface="Verdana"/>
              </a:rPr>
              <a:t>На спине грибок несу!</a:t>
            </a:r>
            <a:endParaRPr lang="ru-RU" sz="2000" b="1" i="1" dirty="0"/>
          </a:p>
        </p:txBody>
      </p:sp>
      <p:pic>
        <p:nvPicPr>
          <p:cNvPr id="5" name="Содержимое 3"/>
          <p:cNvPicPr>
            <a:picLocks noGrp="1"/>
          </p:cNvPicPr>
          <p:nvPr>
            <p:ph idx="1"/>
          </p:nvPr>
        </p:nvPicPr>
        <p:blipFill>
          <a:blip r:embed="rId3"/>
          <a:srcRect t="658" b="658"/>
          <a:stretch>
            <a:fillRect/>
          </a:stretch>
        </p:blipFill>
        <p:spPr bwMode="auto">
          <a:xfrm>
            <a:off x="3563888" y="1844824"/>
            <a:ext cx="540060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261798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16632"/>
            <a:ext cx="4978896" cy="1162050"/>
          </a:xfrm>
        </p:spPr>
        <p:txBody>
          <a:bodyPr>
            <a:normAutofit/>
          </a:bodyPr>
          <a:lstStyle/>
          <a:p>
            <a:r>
              <a:rPr lang="ru-RU" sz="4000" i="1" dirty="0" smtClean="0"/>
              <a:t>Проснулись лягушки</a:t>
            </a:r>
            <a:endParaRPr lang="ru-RU" sz="4000" i="1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/>
            <a:r>
              <a:rPr lang="ru-RU" sz="24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Они выбрались из </a:t>
            </a:r>
            <a:r>
              <a:rPr lang="ru-RU" sz="2400" b="1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ручьев </a:t>
            </a:r>
            <a:r>
              <a:rPr lang="ru-RU" sz="2400" b="1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 канав, где проспали зиму, зарывшись в ил. Теперь они отправляются на поиск весенних канав, луж, прудов, озёр, чтобы отложить там икру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5" name="Содержимое 3"/>
          <p:cNvPicPr>
            <a:picLocks noGrp="1"/>
          </p:cNvPicPr>
          <p:nvPr>
            <p:ph idx="1"/>
          </p:nvPr>
        </p:nvPicPr>
        <p:blipFill>
          <a:blip r:embed="rId3"/>
          <a:srcRect t="1250" b="1250"/>
          <a:stretch>
            <a:fillRect/>
          </a:stretch>
        </p:blipFill>
        <p:spPr bwMode="auto">
          <a:xfrm>
            <a:off x="3419872" y="1340768"/>
            <a:ext cx="5616624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51981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b="1" i="1" dirty="0">
                <a:solidFill>
                  <a:srgbClr val="222222"/>
                </a:solidFill>
                <a:latin typeface="Helvetica Neue"/>
              </a:rPr>
              <a:t>К нам весна шагает Быстрыми шагами, И сугробы тают под её ногами. Чёрные проталины На полях видны. Видно очень тёплые ноги у весны.</a:t>
            </a:r>
            <a:r>
              <a:rPr lang="ru-RU" sz="1600" dirty="0">
                <a:solidFill>
                  <a:srgbClr val="222222"/>
                </a:solidFill>
                <a:latin typeface="Helvetica Neue"/>
              </a:rPr>
              <a:t> </a:t>
            </a:r>
            <a:r>
              <a:rPr lang="ru-RU" sz="2000" b="1" dirty="0">
                <a:solidFill>
                  <a:srgbClr val="222222"/>
                </a:solidFill>
                <a:latin typeface="Helvetica Neue"/>
              </a:rPr>
              <a:t>И. </a:t>
            </a:r>
            <a:r>
              <a:rPr lang="ru-RU" sz="2000" b="1" dirty="0" err="1" smtClean="0">
                <a:solidFill>
                  <a:srgbClr val="222222"/>
                </a:solidFill>
                <a:latin typeface="Helvetica Neue"/>
              </a:rPr>
              <a:t>Токмакова</a:t>
            </a:r>
            <a:endParaRPr lang="ru-RU" sz="2000" b="1" dirty="0"/>
          </a:p>
        </p:txBody>
      </p:sp>
      <p:pic>
        <p:nvPicPr>
          <p:cNvPr id="5" name="Picture 6" descr="C:\Users\Samsung\AppData\Local\Temp\Rar$DR03.628\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72816"/>
            <a:ext cx="3816424" cy="5065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C:\Users\Samsung\AppData\Local\Temp\Rar$DR08.399\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772816"/>
            <a:ext cx="3816424" cy="5085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148088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/>
              <a:t/>
            </a:r>
            <a:br>
              <a:rPr lang="ru-RU" b="1" i="1" dirty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/>
              <a:t/>
            </a:r>
            <a:br>
              <a:rPr lang="ru-RU" b="1" i="1" dirty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i="1" dirty="0"/>
              <a:t/>
            </a:r>
            <a:br>
              <a:rPr lang="ru-RU" b="1" i="1" dirty="0"/>
            </a:b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sz="6000" b="1" i="1" dirty="0" smtClean="0"/>
              <a:t>Спасибо за внимание</a:t>
            </a:r>
            <a:endParaRPr lang="ru-RU" sz="6000" b="1" i="1" dirty="0"/>
          </a:p>
        </p:txBody>
      </p:sp>
    </p:spTree>
    <p:extLst>
      <p:ext uri="{BB962C8B-B14F-4D97-AF65-F5344CB8AC3E}">
        <p14:creationId xmlns:p14="http://schemas.microsoft.com/office/powerpoint/2010/main" val="385622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340</Words>
  <Application>Microsoft Office PowerPoint</Application>
  <PresentationFormat>Экран (4:3)</PresentationFormat>
  <Paragraphs>62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Arno Pro Display</vt:lpstr>
      <vt:lpstr>Calibri</vt:lpstr>
      <vt:lpstr>Helvetica Neue</vt:lpstr>
      <vt:lpstr>Times New Roman</vt:lpstr>
      <vt:lpstr>Verdana</vt:lpstr>
      <vt:lpstr>Тема Office</vt:lpstr>
      <vt:lpstr>Весна идёт</vt:lpstr>
      <vt:lpstr>Презентация PowerPoint</vt:lpstr>
      <vt:lpstr>Снежок ещё лежит</vt:lpstr>
      <vt:lpstr>Весной начинает сильней пригревать солнышко и с каждым днем становится все теплей.</vt:lpstr>
      <vt:lpstr>Снежок почти растаял </vt:lpstr>
      <vt:lpstr>Сосульки таять начинают</vt:lpstr>
      <vt:lpstr>Почки набухают</vt:lpstr>
      <vt:lpstr>Подснежники</vt:lpstr>
      <vt:lpstr>Весной возвращаются к нам из теплых стран перелетные птицы.</vt:lpstr>
      <vt:lpstr>Птички прилетели</vt:lpstr>
      <vt:lpstr>И тут же принимаются за работу! Надо успеть свить гнезда!</vt:lpstr>
      <vt:lpstr>и вырастить птенцов</vt:lpstr>
      <vt:lpstr>А еще у многих животных весной рождаются детеныши. Этот зайчонок родился весной! Какой он маленький!</vt:lpstr>
      <vt:lpstr>А вот маленькие лисята! Они тоже появились на свет этой весной! </vt:lpstr>
      <vt:lpstr>Зайчишка всю зиму прыгал в белой шубке. Но сейчас она ему уже не нужна! Ведь снега нет! Он спешит переодеться в летнюю серенькую шубку.</vt:lpstr>
      <vt:lpstr>Ты видел зимой насекомых? Наверное нет, потому что все они спали. А весной проснулись! </vt:lpstr>
      <vt:lpstr>Весной снова появляются жуки, бабочки и другие насекомые! Как же они соскучились по солнышку</vt:lpstr>
      <vt:lpstr>Из своих норок вылезли ежи</vt:lpstr>
      <vt:lpstr>Проснулись лягушки</vt:lpstr>
      <vt:lpstr>К нам весна шагает Быстрыми шагами, И сугробы тают под её ногами. Чёрные проталины На полях видны. Видно очень тёплые ноги у весны. И. Токмакова</vt:lpstr>
      <vt:lpstr>       Спасибо за внимание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Весна</dc:title>
  <dc:creator>Витек</dc:creator>
  <cp:lastModifiedBy>User</cp:lastModifiedBy>
  <cp:revision>30</cp:revision>
  <dcterms:created xsi:type="dcterms:W3CDTF">2014-03-26T14:52:46Z</dcterms:created>
  <dcterms:modified xsi:type="dcterms:W3CDTF">2017-11-08T12:59:45Z</dcterms:modified>
</cp:coreProperties>
</file>