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080625" cy="7559675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12" y="108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0AACFCA6-5D5F-4605-B830-F8164BA41125}" type="slidenum">
              <a:t>‹#›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29145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8AF16CA8-8ABD-4981-A699-6A7B27F48DB5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70857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39641F-4871-4289-B894-DAB0409D9E0A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59185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7203835-EE2D-4885-A147-EABED16939DD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3338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0D80CD-E794-4260-8861-0E4CB868AA39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12946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621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210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67309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2325" y="2136775"/>
            <a:ext cx="413226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6988" y="2136775"/>
            <a:ext cx="4133850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179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52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202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9407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50671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FF9C47-25AF-4AF5-A4D5-AAEB2CF58D7A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66470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43036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610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7725" y="698500"/>
            <a:ext cx="2151063" cy="6202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39775" y="698500"/>
            <a:ext cx="6305550" cy="6202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780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13BCEC-B55F-4D42-8ED4-83201EF31805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19864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DECA033-00B2-40C2-9EB3-ECDB70821A73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57658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42EDD9F-C925-4346-9D9C-D040C5FF0E91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67601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952A61-F38F-4989-9FAD-C3F3D1CF2E6C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34499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8745A1-6AF7-48DD-9633-5E286A9E9556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21240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92A56D-A3C7-4042-AEDD-EC08E3210897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60509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8479F3A-BCEF-42A2-9FF0-1D61337D145E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99324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3999" y="300960"/>
            <a:ext cx="9071640" cy="1262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x-none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1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45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4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1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1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1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1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1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x-none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AC2E9AB8-B8A1-4535-B879-4F97BBA75088}" type="slidenum">
              <a:t>‹#›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x-none" sz="2400" b="0" i="0" u="none" strike="noStrike" kern="1200">
          <a:ln>
            <a:noFill/>
          </a:ln>
          <a:latin typeface="Arial" pitchFamily="18"/>
          <a:cs typeface="Tahoma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36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xfrm>
            <a:off x="740520" y="69912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sp>
        <p:nvSpPr>
          <p:cNvPr id="4" name="Текст 3"/>
          <p:cNvSpPr txBox="1">
            <a:spLocks noGrp="1"/>
          </p:cNvSpPr>
          <p:nvPr>
            <p:ph type="body" idx="1"/>
          </p:nvPr>
        </p:nvSpPr>
        <p:spPr>
          <a:xfrm>
            <a:off x="822240" y="2137320"/>
            <a:ext cx="8418240" cy="476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de-DE" sz="2400" b="1" i="1" u="none" strike="noStrike">
          <a:ln>
            <a:noFill/>
          </a:ln>
          <a:solidFill>
            <a:srgbClr val="99284C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de-DE" sz="2400" b="0" i="0" u="none" strike="noStrike">
          <a:ln>
            <a:noFill/>
          </a:ln>
          <a:solidFill>
            <a:srgbClr val="333333"/>
          </a:solidFill>
          <a:latin typeface="Albany" pitchFamily="34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35040" y="2766960"/>
            <a:ext cx="4717080" cy="3877920"/>
          </a:xfrm>
          <a:prstGeom prst="rect">
            <a:avLst/>
          </a:prstGeom>
          <a:solidFill>
            <a:srgbClr val="00FFFF"/>
          </a:solidFill>
          <a:ln>
            <a:noFill/>
          </a:ln>
        </p:spPr>
      </p:pic>
      <p:sp>
        <p:nvSpPr>
          <p:cNvPr id="3" name="Заголовок 2"/>
          <p:cNvSpPr txBox="1">
            <a:spLocks noGrp="1"/>
          </p:cNvSpPr>
          <p:nvPr>
            <p:ph type="title" idx="4294967295"/>
          </p:nvPr>
        </p:nvSpPr>
        <p:spPr>
          <a:xfrm>
            <a:off x="476280" y="498960"/>
            <a:ext cx="8883720" cy="1482840"/>
          </a:xfrm>
          <a:solidFill>
            <a:srgbClr val="FFFFFF"/>
          </a:solidFill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sp>
        <p:nvSpPr>
          <p:cNvPr id="4" name="TextBox 3"/>
          <p:cNvSpPr txBox="1"/>
          <p:nvPr/>
        </p:nvSpPr>
        <p:spPr>
          <a:xfrm>
            <a:off x="720000" y="719640"/>
            <a:ext cx="8640000" cy="1260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3200" b="1" i="0" u="none" strike="noStrike" kern="1200">
              <a:ln>
                <a:noFill/>
              </a:ln>
              <a:solidFill>
                <a:srgbClr val="800000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3200" b="1" i="0" u="none" strike="noStrike" kern="1200">
                <a:ln>
                  <a:noFill/>
                </a:ln>
                <a:solidFill>
                  <a:srgbClr val="FF0000"/>
                </a:solidFill>
                <a:latin typeface="Arial" pitchFamily="18"/>
                <a:ea typeface="Andale Sans UI" pitchFamily="2"/>
                <a:cs typeface="Tahoma" pitchFamily="2"/>
              </a:rPr>
              <a:t>«Су — Джок терапия в работе с детьми»</a:t>
            </a:r>
          </a:p>
        </p:txBody>
      </p:sp>
      <p:sp>
        <p:nvSpPr>
          <p:cNvPr id="5" name="Подзаголовок 4"/>
          <p:cNvSpPr txBox="1">
            <a:spLocks noGrp="1"/>
          </p:cNvSpPr>
          <p:nvPr>
            <p:ph type="subTitle" idx="4294967295"/>
          </p:nvPr>
        </p:nvSpPr>
        <p:spPr>
          <a:xfrm>
            <a:off x="6445799" y="5094720"/>
            <a:ext cx="2794680" cy="1805400"/>
          </a:xfrm>
          <a:solidFill>
            <a:srgbClr val="FFFFFF"/>
          </a:solidFill>
        </p:spPr>
        <p:txBody>
          <a:bodyPr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de-DE">
                <a:solidFill>
                  <a:srgbClr val="99284C"/>
                </a:solidFill>
              </a:rPr>
              <a:t>Подготовила</a:t>
            </a:r>
          </a:p>
          <a:p>
            <a:pPr marL="0" lvl="0" indent="0" algn="ctr">
              <a:buNone/>
            </a:pPr>
            <a:r>
              <a:rPr lang="de-DE">
                <a:solidFill>
                  <a:srgbClr val="99284C"/>
                </a:solidFill>
              </a:rPr>
              <a:t>Инструктор ФИЗО:</a:t>
            </a:r>
          </a:p>
          <a:p>
            <a:pPr marL="0" lvl="0" indent="0" algn="ctr">
              <a:buNone/>
            </a:pPr>
            <a:r>
              <a:rPr lang="de-DE">
                <a:solidFill>
                  <a:srgbClr val="99284C"/>
                </a:solidFill>
              </a:rPr>
              <a:t>Князькова С.Н.</a:t>
            </a:r>
          </a:p>
        </p:txBody>
      </p:sp>
      <p:pic>
        <p:nvPicPr>
          <p:cNvPr id="6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919119" y="2154600"/>
            <a:ext cx="3321359" cy="3129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09399" y="553680"/>
            <a:ext cx="8926920" cy="6534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65120" y="553680"/>
            <a:ext cx="8926920" cy="651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4800" u="sng">
                <a:solidFill>
                  <a:srgbClr val="B3B300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Золотое правило!!!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822240" y="2137320"/>
            <a:ext cx="8418240" cy="2271600"/>
          </a:xfrm>
        </p:spPr>
        <p:txBody>
          <a:bodyPr>
            <a:spAutoFit/>
          </a:bodyPr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9pPr>
          </a:lstStyle>
          <a:p>
            <a:pPr lvl="0" algn="ctr">
              <a:buNone/>
            </a:pPr>
            <a:r>
              <a:rPr lang="de-DE" sz="4000">
                <a:solidFill>
                  <a:srgbClr val="0000FF"/>
                </a:solidFill>
              </a:rPr>
              <a:t>Игры и упражнения должны    проводиться систематически!!!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4294967295"/>
          </p:nvPr>
        </p:nvSpPr>
        <p:spPr>
          <a:xfrm>
            <a:off x="822240" y="4624920"/>
            <a:ext cx="8418240" cy="2271600"/>
          </a:xfrm>
        </p:spPr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9pPr>
          </a:lstStyle>
          <a:p>
            <a:pPr marL="0" indent="0"/>
            <a:endParaRPr lang="de-DE"/>
          </a:p>
        </p:txBody>
      </p:sp>
      <p:pic>
        <p:nvPicPr>
          <p:cNvPr id="5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834640" y="3515039"/>
            <a:ext cx="4467600" cy="3381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822240" y="2137320"/>
            <a:ext cx="8418240" cy="2271600"/>
          </a:xfrm>
        </p:spPr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9pPr>
          </a:lstStyle>
          <a:p>
            <a:pPr marL="0" indent="0"/>
            <a:endParaRPr lang="de-DE"/>
          </a:p>
        </p:txBody>
      </p:sp>
      <p:sp>
        <p:nvSpPr>
          <p:cNvPr id="4" name="Текст 3"/>
          <p:cNvSpPr txBox="1">
            <a:spLocks noGrp="1"/>
          </p:cNvSpPr>
          <p:nvPr>
            <p:ph type="body" idx="4294967295"/>
          </p:nvPr>
        </p:nvSpPr>
        <p:spPr>
          <a:xfrm>
            <a:off x="822240" y="4624920"/>
            <a:ext cx="8418240" cy="2271600"/>
          </a:xfrm>
        </p:spPr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de-DE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Andale Sans UI" pitchFamily="2"/>
                <a:cs typeface="Tahoma" pitchFamily="2"/>
              </a:defRPr>
            </a:lvl9pPr>
          </a:lstStyle>
          <a:p>
            <a:pPr marL="0" indent="0"/>
            <a:endParaRPr lang="de-DE"/>
          </a:p>
        </p:txBody>
      </p:sp>
      <p:sp>
        <p:nvSpPr>
          <p:cNvPr id="5" name="Прямоугольник 4"/>
          <p:cNvSpPr/>
          <p:nvPr/>
        </p:nvSpPr>
        <p:spPr>
          <a:xfrm>
            <a:off x="1332720" y="1062359"/>
            <a:ext cx="7597440" cy="2384999"/>
          </a:xfrm>
          <a:prstGeom prst="rect">
            <a:avLst/>
          </a:prstGeom>
        </p:spPr>
        <p:txBody>
          <a:bodyPr vert="horz" wrap="square" lIns="90000" tIns="46800" rIns="90000" bIns="46800" fromWordArt="1" anchor="ctr" anchorCtr="1" compatLnSpc="0">
            <a:prstTxWarp prst="textPlain">
              <a:avLst/>
            </a:prstTxWarp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1800" b="0" i="0" u="none" strike="noStrike" kern="1200">
                <a:ln w="9360">
                  <a:solidFill>
                    <a:srgbClr val="000000"/>
                  </a:solidFill>
                  <a:prstDash val="solid"/>
                  <a:miter/>
                </a:ln>
                <a:gradFill>
                  <a:gsLst>
                    <a:gs pos="0">
                      <a:srgbClr val="FFFF00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atin typeface="Arial Black" pitchFamily="18"/>
                <a:ea typeface="Andale Sans UI" pitchFamily="2"/>
                <a:cs typeface="Tahoma" pitchFamily="2"/>
              </a:rPr>
              <a:t>Спасибо за Внимание!!!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06280" y="3877920"/>
            <a:ext cx="7965000" cy="1383480"/>
          </a:xfrm>
          <a:prstGeom prst="rect">
            <a:avLst/>
          </a:prstGeom>
        </p:spPr>
        <p:txBody>
          <a:bodyPr vert="horz" wrap="square" lIns="90000" tIns="46800" rIns="90000" bIns="46800" fromWordArt="1" anchor="ctr" anchorCtr="1" compatLnSpc="0">
            <a:prstTxWarp prst="textPlain">
              <a:avLst/>
            </a:prstTxWarp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1800" b="0" i="0" u="none" strike="noStrike" kern="1200">
                <a:ln w="9360">
                  <a:solidFill>
                    <a:srgbClr val="000000"/>
                  </a:solidFill>
                  <a:prstDash val="solid"/>
                  <a:miter/>
                </a:ln>
                <a:solidFill>
                  <a:srgbClr val="FFFF00"/>
                </a:solidFill>
                <a:effectLst>
                  <a:outerShdw dist="152735" dir="2700000" algn="tl">
                    <a:srgbClr val="868686"/>
                  </a:outerShdw>
                </a:effectLst>
                <a:latin typeface="Arial" pitchFamily="18"/>
                <a:ea typeface="Andale Sans UI" pitchFamily="2"/>
                <a:cs typeface="Tahoma" pitchFamily="2"/>
              </a:rPr>
              <a:t>Творческих успехов!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09399" y="553680"/>
            <a:ext cx="8882640" cy="6557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444560" y="1461960"/>
            <a:ext cx="2599560" cy="291275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2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53680" y="487440"/>
            <a:ext cx="8816039" cy="6578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09399" y="509399"/>
            <a:ext cx="8860320" cy="6557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86800" y="677520"/>
            <a:ext cx="8875440" cy="64472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86800" y="677520"/>
            <a:ext cx="8820000" cy="4309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3600" b="1" i="0" u="none" strike="noStrike" kern="1200">
                <a:ln>
                  <a:noFill/>
                </a:ln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Поэтому целью нашей работы является: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3200" b="0" i="0" u="sng" strike="noStrike" kern="1200">
              <a:ln>
                <a:noFill/>
              </a:ln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3200" b="0" i="0" u="sng" strike="noStrike" kern="1200">
                <a:ln>
                  <a:noFill/>
                </a:ln>
                <a:solidFill>
                  <a:srgbClr val="000000"/>
                </a:solidFill>
                <a:uFillTx/>
                <a:latin typeface="Arial" pitchFamily="18"/>
                <a:ea typeface="Andale Sans UI" pitchFamily="2"/>
                <a:cs typeface="Tahoma" pitchFamily="2"/>
              </a:rPr>
              <a:t> </a:t>
            </a:r>
            <a:r>
              <a:rPr lang="de-DE" sz="3200" b="0" i="0" u="sng" strike="noStrike" kern="1200">
                <a:ln>
                  <a:noFill/>
                </a:ln>
                <a:solidFill>
                  <a:srgbClr val="0000FF"/>
                </a:solidFill>
                <a:uFillTx/>
                <a:latin typeface="Arial" pitchFamily="18"/>
                <a:ea typeface="Andale Sans UI" pitchFamily="2"/>
                <a:cs typeface="Tahoma" pitchFamily="2"/>
              </a:rPr>
              <a:t> Повышение эффективности педагогической деятельности по развитию мелкой моторики у детей дошкольного возраста посредством применения Су-Джок терапии.</a:t>
            </a:r>
          </a:p>
        </p:txBody>
      </p:sp>
      <p:pic>
        <p:nvPicPr>
          <p:cNvPr id="5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050440" y="4029839"/>
            <a:ext cx="4411800" cy="305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740879" y="699480"/>
            <a:ext cx="8607960" cy="126216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39640" y="539640"/>
            <a:ext cx="8820000" cy="64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39640" y="539640"/>
            <a:ext cx="8820000" cy="63813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2600" b="1" i="0" u="none" strike="noStrike" kern="1200">
                <a:ln>
                  <a:noFill/>
                </a:ln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Задачи: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2600" b="1" i="0" u="none" strike="noStrike" kern="1200">
              <a:ln>
                <a:noFill/>
              </a:ln>
              <a:solidFill>
                <a:srgbClr val="0000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➢"/>
              <a:tabLst/>
            </a:pPr>
            <a:r>
              <a:rPr lang="de-DE" sz="2600" b="0" i="0" u="none" strike="noStrike" kern="1200">
                <a:ln>
                  <a:noFill/>
                </a:ln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 развивать координацию и точность движений руки и глаза, гибкость рук, ритмичность;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2600" b="0" i="0" u="none" strike="noStrike" kern="1200">
              <a:ln>
                <a:noFill/>
              </a:ln>
              <a:solidFill>
                <a:srgbClr val="0000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➢"/>
              <a:tabLst/>
            </a:pPr>
            <a:r>
              <a:rPr lang="de-DE" sz="2600" b="0" i="0" u="none" strike="noStrike" kern="1200">
                <a:ln>
                  <a:noFill/>
                </a:ln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 сохранять и укреплять физическое и психическое здоровье;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2600" b="0" i="0" u="none" strike="noStrike" kern="1200">
              <a:ln>
                <a:noFill/>
              </a:ln>
              <a:solidFill>
                <a:srgbClr val="0000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➢"/>
              <a:tabLst/>
            </a:pPr>
            <a:r>
              <a:rPr lang="de-DE" sz="2600" b="0" i="0" u="none" strike="noStrike" kern="1200">
                <a:ln>
                  <a:noFill/>
                </a:ln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 развивать речь и познавательную активность дошкольников, воображение и наглядно-образное мышление, произвольное внимание, зрительное и слуховое восприятие, творческую активность;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➢"/>
              <a:tabLst/>
            </a:pPr>
            <a:endParaRPr lang="de-DE" sz="2600" b="0" i="0" u="none" strike="noStrike" kern="1200">
              <a:ln>
                <a:noFill/>
              </a:ln>
              <a:solidFill>
                <a:srgbClr val="0000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➢"/>
              <a:tabLst/>
            </a:pPr>
            <a:r>
              <a:rPr lang="de-DE" sz="2600" b="0" i="0" u="none" strike="noStrike" kern="1200">
                <a:ln>
                  <a:noFill/>
                </a:ln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 создавать эмоционально-комфортную обстановку в общении со сверстниками и взрослыми;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➢"/>
              <a:tabLst/>
            </a:pPr>
            <a:endParaRPr lang="de-DE" sz="2600" b="0" i="0" u="none" strike="noStrike" kern="1200">
              <a:ln>
                <a:noFill/>
              </a:ln>
              <a:solidFill>
                <a:srgbClr val="0000FF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➢"/>
              <a:tabLst/>
            </a:pPr>
            <a:r>
              <a:rPr lang="de-DE" sz="2600" b="0" i="0" u="none" strike="noStrike" kern="1200">
                <a:ln>
                  <a:noFill/>
                </a:ln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 вовлекать родителей в совместную педагогическую д.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13719" y="567000"/>
            <a:ext cx="8807040" cy="6463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82400" y="620280"/>
            <a:ext cx="8994240" cy="64238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57720" y="517680"/>
            <a:ext cx="8821800" cy="6372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657720" y="6486120"/>
            <a:ext cx="8821800" cy="404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s-novelty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127</Words>
  <Application>Microsoft Office PowerPoint</Application>
  <PresentationFormat>Экран (4:3)</PresentationFormat>
  <Paragraphs>23</Paragraphs>
  <Slides>13</Slides>
  <Notes>13</Notes>
  <HiddenSlides>1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Default</vt:lpstr>
      <vt:lpstr>prs-novelty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Золотое правило!!!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6</cp:revision>
  <dcterms:created xsi:type="dcterms:W3CDTF">2009-04-16T11:32:32Z</dcterms:created>
  <dcterms:modified xsi:type="dcterms:W3CDTF">2018-04-27T12:30:50Z</dcterms:modified>
</cp:coreProperties>
</file>