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80" r:id="rId3"/>
    <p:sldId id="281" r:id="rId4"/>
    <p:sldId id="282" r:id="rId5"/>
    <p:sldId id="283" r:id="rId6"/>
    <p:sldId id="259" r:id="rId7"/>
    <p:sldId id="258" r:id="rId8"/>
    <p:sldId id="265" r:id="rId9"/>
    <p:sldId id="261" r:id="rId10"/>
    <p:sldId id="262" r:id="rId11"/>
    <p:sldId id="263" r:id="rId12"/>
    <p:sldId id="285" r:id="rId13"/>
    <p:sldId id="264" r:id="rId14"/>
    <p:sldId id="287" r:id="rId15"/>
    <p:sldId id="286" r:id="rId16"/>
    <p:sldId id="266" r:id="rId17"/>
    <p:sldId id="268" r:id="rId18"/>
    <p:sldId id="269" r:id="rId19"/>
    <p:sldId id="267" r:id="rId20"/>
    <p:sldId id="270" r:id="rId21"/>
    <p:sldId id="271" r:id="rId22"/>
    <p:sldId id="276" r:id="rId23"/>
    <p:sldId id="272" r:id="rId24"/>
    <p:sldId id="273" r:id="rId25"/>
    <p:sldId id="274" r:id="rId26"/>
    <p:sldId id="275" r:id="rId27"/>
    <p:sldId id="277" r:id="rId28"/>
    <p:sldId id="278" r:id="rId29"/>
    <p:sldId id="279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4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8" autoAdjust="0"/>
    <p:restoredTop sz="61859" autoAdjust="0"/>
  </p:normalViewPr>
  <p:slideViewPr>
    <p:cSldViewPr>
      <p:cViewPr varScale="1">
        <p:scale>
          <a:sx n="69" d="100"/>
          <a:sy n="69" d="100"/>
        </p:scale>
        <p:origin x="219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C1DDDB-B50C-4EA0-9231-43A25F59B955}" type="datetimeFigureOut">
              <a:rPr lang="ru-RU" smtClean="0"/>
              <a:t>06.05.2018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496AA-CF40-48AF-81DE-E1F293FF9D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6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algn="ctr">
              <a:spcBef>
                <a:spcPct val="0"/>
              </a:spcBef>
              <a:defRPr/>
            </a:pPr>
            <a:r>
              <a:rPr lang="ru-RU" sz="2400" kern="1200" dirty="0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Times New Roman" pitchFamily="18" charset="0"/>
              </a:rPr>
              <a:t>«Русская</a:t>
            </a:r>
            <a:r>
              <a:rPr lang="ru-RU" sz="2400" kern="1200" dirty="0" smtClean="0">
                <a:solidFill>
                  <a:srgbClr val="7B5229"/>
                </a:solidFill>
                <a:latin typeface="+mn-lt"/>
                <a:ea typeface="+mn-ea"/>
                <a:cs typeface="EucrosiaUPC" pitchFamily="18" charset="-34"/>
              </a:rPr>
              <a:t> </a:t>
            </a:r>
            <a:r>
              <a:rPr lang="ru-RU" sz="2400" kern="1200" dirty="0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EucrosiaUPC" pitchFamily="18" charset="-34"/>
              </a:rPr>
              <a:t>матрешка»</a:t>
            </a:r>
          </a:p>
          <a:p>
            <a:pPr lvl="0" algn="ctr">
              <a:spcBef>
                <a:spcPct val="0"/>
              </a:spcBef>
              <a:defRPr/>
            </a:pPr>
            <a:endParaRPr lang="ru-RU" sz="800" kern="1200" dirty="0" smtClean="0">
              <a:solidFill>
                <a:srgbClr val="7B52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EucrosiaUPC" pitchFamily="18" charset="-34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1400" kern="1200" dirty="0" smtClean="0">
              <a:solidFill>
                <a:srgbClr val="7B52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EucrosiaUPC" pitchFamily="18" charset="-34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1200" kern="1200" dirty="0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EucrosiaUPC" pitchFamily="18" charset="-34"/>
              </a:rPr>
              <a:t>Воспитатель Паскаль Е.В.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200" kern="1200" dirty="0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EucrosiaUPC" pitchFamily="18" charset="-34"/>
              </a:rPr>
              <a:t>ГБДОУ №90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200" kern="1200" dirty="0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EucrosiaUPC" pitchFamily="18" charset="-34"/>
              </a:rPr>
              <a:t>Красносельского района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1200" kern="1200" dirty="0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EucrosiaUPC" pitchFamily="18" charset="-34"/>
              </a:rPr>
              <a:t> Санкт-Петербурга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3350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«Статная Дама»</a:t>
            </a:r>
          </a:p>
          <a:p>
            <a:endParaRPr lang="ru-RU" dirty="0" smtClean="0"/>
          </a:p>
          <a:p>
            <a:r>
              <a:rPr lang="ru-RU" dirty="0" smtClean="0"/>
              <a:t>Матрёшка (предположительно от уменьшительного имени «Матрёна,</a:t>
            </a:r>
            <a:r>
              <a:rPr lang="ru-RU" baseline="0" dirty="0" smtClean="0"/>
              <a:t> что означало «статная дама») – русская деревянная игрушка в виде расписной куклы, внутри которой находятся подобные ей куклы меньшего размера.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7331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Создание матрешки</a:t>
            </a:r>
            <a:endParaRPr lang="ru-RU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Сейчас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матрёшки делают в различных мастерских. Сначала подбирают подходящий вид древесины. Русские умельцы заготавливали древесину для изготовления сувениров в начале весны. </a:t>
            </a: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Спиленные деревья очищают, высушивают, укладывают штабелями, оставляя между бревнами зазор для воздуха, на два года.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7501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вытачивается туловище и голова самой большой фигурки, которые обрабатывается изнутри и снаружи. Потом изготавливается самая маленькая, неделимая, фигурка. По ней вытачиваются остальные, по увеличению.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Затем заготовку шлифуют для того, чтобы она была гладкой, и на неё можно было нанести краску.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После этого мастер готовит краски, которые нужны для росписи матрёшки. Художник подбирает краски такого цвета, которые ему нужны. Затем расписывает матрёшку. Слайды № 6-9.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Заключительный этап - сувенир покрывается слоем лака. Лак защищает изделия от влаги и пыли, а также придаёт особый блеск готовому сувениру.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9492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Физкультминутка:</a:t>
            </a:r>
            <a:br>
              <a:rPr lang="ru-RU" sz="1200" dirty="0" smtClean="0"/>
            </a:br>
            <a:r>
              <a:rPr lang="ru-RU" sz="1200" b="0" dirty="0" smtClean="0"/>
              <a:t>Хлопают в ладошки</a:t>
            </a:r>
            <a:br>
              <a:rPr lang="ru-RU" sz="1200" b="0" dirty="0" smtClean="0"/>
            </a:br>
            <a:r>
              <a:rPr lang="ru-RU" sz="1200" b="0" dirty="0" smtClean="0"/>
              <a:t>Дружные матрёшки. (Хлопают в ладоши)</a:t>
            </a:r>
            <a:br>
              <a:rPr lang="ru-RU" sz="1200" b="0" dirty="0" smtClean="0"/>
            </a:br>
            <a:r>
              <a:rPr lang="ru-RU" sz="1200" b="0" dirty="0" smtClean="0"/>
              <a:t>На ногах сапожки,</a:t>
            </a:r>
            <a:br>
              <a:rPr lang="ru-RU" sz="1200" b="0" dirty="0" smtClean="0"/>
            </a:br>
            <a:r>
              <a:rPr lang="ru-RU" sz="1200" b="0" dirty="0" smtClean="0"/>
              <a:t> (Руки на пояс, поочерёдно выставляют ногу на пятку вперёд)</a:t>
            </a:r>
            <a:br>
              <a:rPr lang="ru-RU" sz="1200" b="0" dirty="0" smtClean="0"/>
            </a:br>
            <a:r>
              <a:rPr lang="ru-RU" sz="1200" b="0" dirty="0" smtClean="0"/>
              <a:t>Топают матрёшки. (Топают ногами)</a:t>
            </a:r>
            <a:br>
              <a:rPr lang="ru-RU" sz="1200" b="0" dirty="0" smtClean="0"/>
            </a:br>
            <a:r>
              <a:rPr lang="ru-RU" sz="1200" b="0" dirty="0" smtClean="0"/>
              <a:t>Влево, вправо наклонись, (Наклоны телом влево – вправо)</a:t>
            </a:r>
            <a:br>
              <a:rPr lang="ru-RU" sz="1200" b="0" dirty="0" smtClean="0"/>
            </a:br>
            <a:r>
              <a:rPr lang="ru-RU" sz="1200" b="0" dirty="0" smtClean="0"/>
              <a:t>Всем знакомым поклонись. (Наклоны головой влево-вправо)</a:t>
            </a:r>
            <a:br>
              <a:rPr lang="ru-RU" sz="1200" b="0" dirty="0" smtClean="0"/>
            </a:br>
            <a:r>
              <a:rPr lang="ru-RU" sz="1200" b="0" dirty="0" smtClean="0"/>
              <a:t>Девчонки озорные,</a:t>
            </a:r>
            <a:br>
              <a:rPr lang="ru-RU" sz="1200" b="0" dirty="0" smtClean="0"/>
            </a:br>
            <a:r>
              <a:rPr lang="ru-RU" sz="1200" b="0" dirty="0" smtClean="0"/>
              <a:t>Матрёшки расписные.</a:t>
            </a:r>
            <a:br>
              <a:rPr lang="ru-RU" sz="1200" b="0" dirty="0" smtClean="0"/>
            </a:br>
            <a:r>
              <a:rPr lang="ru-RU" sz="1200" b="0" dirty="0" smtClean="0"/>
              <a:t>В сарафанах ваших пёстрых (Руки к плечам, повороты туловища направо – налево)</a:t>
            </a:r>
            <a:br>
              <a:rPr lang="ru-RU" sz="1200" b="0" dirty="0" smtClean="0"/>
            </a:br>
            <a:r>
              <a:rPr lang="ru-RU" sz="1200" b="0" dirty="0" smtClean="0"/>
              <a:t>Вы похожи словно сестры.</a:t>
            </a:r>
            <a:br>
              <a:rPr lang="ru-RU" sz="1200" b="0" dirty="0" smtClean="0"/>
            </a:br>
            <a:r>
              <a:rPr lang="ru-RU" sz="1200" b="0" dirty="0" smtClean="0"/>
              <a:t>Ладушки, ладушки,</a:t>
            </a:r>
          </a:p>
          <a:p>
            <a:endParaRPr lang="ru-RU" sz="1200" b="0" dirty="0" smtClean="0">
              <a:latin typeface="Comic Sans MS" pitchFamily="66" charset="0"/>
              <a:cs typeface="Aharoni" pitchFamily="2" charset="-79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389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Матрешка олицетворяет  Россию с ее широкой душой, большими семьями и пестрыми нарядами.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Воспитатель: Ребята, а как вы считаете, матрёшки все одинаковы?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Дети: ответы детей.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Воспитатель: Матрёшки бывают разные. Самыми популярными считаются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Полхов-Майдановские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Семёновские матрёшки.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2671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latin typeface="Comic Sans MS" pitchFamily="66" charset="0"/>
                <a:cs typeface="Aharoni" pitchFamily="2" charset="-79"/>
              </a:rPr>
              <a:t>Я – </a:t>
            </a:r>
            <a:r>
              <a:rPr lang="ru-RU" sz="1200" b="1" dirty="0" err="1" smtClean="0">
                <a:latin typeface="Comic Sans MS" pitchFamily="66" charset="0"/>
                <a:cs typeface="Aharoni" pitchFamily="2" charset="-79"/>
              </a:rPr>
              <a:t>Загорская</a:t>
            </a:r>
            <a:r>
              <a:rPr lang="ru-RU" sz="1200" b="1" dirty="0" smtClean="0">
                <a:latin typeface="Comic Sans MS" pitchFamily="66" charset="0"/>
                <a:cs typeface="Aharoni" pitchFamily="2" charset="-79"/>
              </a:rPr>
              <a:t> матрешка</a:t>
            </a:r>
            <a:br>
              <a:rPr lang="ru-RU" sz="12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1200" b="1" dirty="0" smtClean="0">
                <a:latin typeface="Comic Sans MS" pitchFamily="66" charset="0"/>
                <a:cs typeface="Aharoni" pitchFamily="2" charset="-79"/>
              </a:rPr>
              <a:t>Всех на свете краше!</a:t>
            </a:r>
            <a:br>
              <a:rPr lang="ru-RU" sz="12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1200" b="1" dirty="0" smtClean="0">
                <a:latin typeface="Comic Sans MS" pitchFamily="66" charset="0"/>
                <a:cs typeface="Aharoni" pitchFamily="2" charset="-79"/>
              </a:rPr>
              <a:t>Мне художниками дан </a:t>
            </a:r>
            <a:br>
              <a:rPr lang="ru-RU" sz="12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1200" b="1" dirty="0" smtClean="0">
                <a:latin typeface="Comic Sans MS" pitchFamily="66" charset="0"/>
                <a:cs typeface="Aharoni" pitchFamily="2" charset="-79"/>
              </a:rPr>
              <a:t>Яркий русский сарафан</a:t>
            </a:r>
            <a:br>
              <a:rPr lang="ru-RU" sz="12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1200" b="1" dirty="0" smtClean="0">
                <a:latin typeface="Comic Sans MS" pitchFamily="66" charset="0"/>
                <a:cs typeface="Aharoni" pitchFamily="2" charset="-79"/>
              </a:rPr>
              <a:t>Знаменит платочек мой</a:t>
            </a:r>
            <a:br>
              <a:rPr lang="ru-RU" sz="1200" b="1" dirty="0" smtClean="0">
                <a:latin typeface="Comic Sans MS" pitchFamily="66" charset="0"/>
                <a:cs typeface="Aharoni" pitchFamily="2" charset="-79"/>
              </a:rPr>
            </a:br>
            <a:r>
              <a:rPr lang="ru-RU" sz="1200" b="1" dirty="0" smtClean="0">
                <a:latin typeface="Comic Sans MS" pitchFamily="66" charset="0"/>
                <a:cs typeface="Aharoni" pitchFamily="2" charset="-79"/>
              </a:rPr>
              <a:t>Разноцветною каймой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140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Comic Sans MS" pitchFamily="66" charset="0"/>
              </a:rPr>
              <a:t>Я – матрешка из Майдана</a:t>
            </a:r>
            <a:br>
              <a:rPr lang="ru-RU" sz="1200" b="1" dirty="0" smtClean="0">
                <a:latin typeface="Comic Sans MS" pitchFamily="66" charset="0"/>
              </a:rPr>
            </a:br>
            <a:r>
              <a:rPr lang="ru-RU" sz="1200" b="1" dirty="0" smtClean="0">
                <a:latin typeface="Comic Sans MS" pitchFamily="66" charset="0"/>
              </a:rPr>
              <a:t>Могу стать звездой экрана</a:t>
            </a:r>
            <a:br>
              <a:rPr lang="ru-RU" sz="1200" b="1" dirty="0" smtClean="0">
                <a:latin typeface="Comic Sans MS" pitchFamily="66" charset="0"/>
              </a:rPr>
            </a:br>
            <a:r>
              <a:rPr lang="ru-RU" sz="1200" b="1" dirty="0" smtClean="0">
                <a:latin typeface="Comic Sans MS" pitchFamily="66" charset="0"/>
              </a:rPr>
              <a:t>Украшаем мой наряд цветами</a:t>
            </a:r>
            <a:br>
              <a:rPr lang="ru-RU" sz="1200" b="1" dirty="0" smtClean="0">
                <a:latin typeface="Comic Sans MS" pitchFamily="66" charset="0"/>
              </a:rPr>
            </a:br>
            <a:r>
              <a:rPr lang="ru-RU" sz="1200" b="1" dirty="0" smtClean="0">
                <a:latin typeface="Comic Sans MS" pitchFamily="66" charset="0"/>
              </a:rPr>
              <a:t>С сияющими лепестками</a:t>
            </a:r>
            <a:br>
              <a:rPr lang="ru-RU" sz="1200" b="1" dirty="0" smtClean="0">
                <a:latin typeface="Comic Sans MS" pitchFamily="66" charset="0"/>
              </a:rPr>
            </a:br>
            <a:r>
              <a:rPr lang="ru-RU" sz="1200" b="1" dirty="0" smtClean="0">
                <a:latin typeface="Comic Sans MS" pitchFamily="66" charset="0"/>
              </a:rPr>
              <a:t>И ягодами разными</a:t>
            </a:r>
            <a:br>
              <a:rPr lang="ru-RU" sz="1200" b="1" dirty="0" smtClean="0">
                <a:latin typeface="Comic Sans MS" pitchFamily="66" charset="0"/>
              </a:rPr>
            </a:br>
            <a:r>
              <a:rPr lang="ru-RU" sz="1200" b="1" dirty="0" smtClean="0">
                <a:latin typeface="Comic Sans MS" pitchFamily="66" charset="0"/>
              </a:rPr>
              <a:t>Спелыми и красными.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Полховский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Майдан - известнейший центр по изготовлению и росписи матрёшек, расположенный на юго-западе Нижегородской области. Голова у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Полхов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Майданской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матрёшки чуть приплюснута, у плеч крутой изгиб. Такая форма придаёт матрёшке задорный, удалой вид. У матрёшек нет платка с завязанными концами, нет сарафана и фартука. Вместо этого — условный овал на двухцветном поле — верх красный или жёлтый, низ зелёный или фиолетовый. Платок на ней яркий и юбка тоже. Глаза чуть сощурены и хитро так посматривают. Самое яркое пятно - это фартук. Расцвёл на нём чудо-букет. Узоры имеют названия: «шиповник», «большая роза» и другие.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7022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Вятская матрёшка - наиболее северная из всех российских матрёшек. Этот вид матрёшечного мастерства можно смело назвать самым сложным по части производства, ведь кроме самой росписи используется украшение ржаной соломкой. Она изображает девушку-северянку с мягкой застенчивой улыбкой. Её милое приветливое личико завораживает и притягивает.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7319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latin typeface="Comic Sans MS" pitchFamily="66" charset="0"/>
              </a:rPr>
              <a:t>Из города Семенова</a:t>
            </a:r>
            <a:br>
              <a:rPr lang="ru-RU" sz="1200" b="1" dirty="0" smtClean="0">
                <a:latin typeface="Comic Sans MS" pitchFamily="66" charset="0"/>
              </a:rPr>
            </a:br>
            <a:r>
              <a:rPr lang="ru-RU" sz="1200" b="1" dirty="0" smtClean="0">
                <a:latin typeface="Comic Sans MS" pitchFamily="66" charset="0"/>
              </a:rPr>
              <a:t>Мы в гости к вам пришли</a:t>
            </a:r>
            <a:br>
              <a:rPr lang="ru-RU" sz="1200" b="1" dirty="0" smtClean="0">
                <a:latin typeface="Comic Sans MS" pitchFamily="66" charset="0"/>
              </a:rPr>
            </a:br>
            <a:r>
              <a:rPr lang="ru-RU" sz="1200" b="1" dirty="0" smtClean="0">
                <a:latin typeface="Comic Sans MS" pitchFamily="66" charset="0"/>
              </a:rPr>
              <a:t>Букет цветов садовых </a:t>
            </a:r>
            <a:br>
              <a:rPr lang="ru-RU" sz="1200" b="1" dirty="0" smtClean="0">
                <a:latin typeface="Comic Sans MS" pitchFamily="66" charset="0"/>
              </a:rPr>
            </a:br>
            <a:r>
              <a:rPr lang="ru-RU" sz="1200" b="1" dirty="0" smtClean="0">
                <a:latin typeface="Comic Sans MS" pitchFamily="66" charset="0"/>
              </a:rPr>
              <a:t>В подарок принесли.</a:t>
            </a:r>
          </a:p>
          <a:p>
            <a:endParaRPr lang="ru-RU" sz="1200" b="1" dirty="0" smtClean="0">
              <a:latin typeface="Comic Sans MS" pitchFamily="66" charset="0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Воспитатель: Дети, скажите, пожалуйста, Какие узоры есть на этой матрёшке?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Дети: шиповник, яблоко.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Воспитатель: Верно. Семёновскую матрёшку украшает большой букет цветов, занимая почти весь фартук. Для семёновской матрёшки характерны яркие цвета, в основном жёлтый и красный. Платок обычно раскрашен в горошек. Край платка этой матрёшки тоже украшен цепочкой небольших бутонов. Платок чаще жёлтым цветом.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9343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Воронежская матрешка.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226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ru-RU" sz="1200" b="1" dirty="0" smtClean="0">
                <a:solidFill>
                  <a:schemeClr val="tx1"/>
                </a:solidFill>
              </a:rPr>
              <a:t>Образовательные области</a:t>
            </a:r>
            <a:r>
              <a:rPr lang="ru-RU" sz="1200" dirty="0" smtClean="0">
                <a:solidFill>
                  <a:schemeClr val="tx1"/>
                </a:solidFill>
              </a:rPr>
              <a:t>: социально-коммуникативное развитие, художественно-эстетическое развитие, речевое развитие, познавательное развитие.</a:t>
            </a:r>
          </a:p>
          <a:p>
            <a:pPr algn="l"/>
            <a:r>
              <a:rPr lang="ru-RU" sz="1200" b="1" dirty="0" smtClean="0">
                <a:solidFill>
                  <a:schemeClr val="tx1"/>
                </a:solidFill>
              </a:rPr>
              <a:t>Форма:</a:t>
            </a:r>
            <a:r>
              <a:rPr lang="ru-RU" sz="1200" dirty="0" smtClean="0">
                <a:solidFill>
                  <a:schemeClr val="tx1"/>
                </a:solidFill>
              </a:rPr>
              <a:t> интегрированное занятие.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Участники: дети подготовительной группы (6-7 лет) .</a:t>
            </a:r>
          </a:p>
          <a:p>
            <a:pPr algn="l"/>
            <a:r>
              <a:rPr lang="ru-RU" sz="1200" b="1" dirty="0" smtClean="0">
                <a:solidFill>
                  <a:schemeClr val="tx1"/>
                </a:solidFill>
              </a:rPr>
              <a:t>Цель: </a:t>
            </a:r>
            <a:r>
              <a:rPr lang="ru-RU" sz="1200" dirty="0" smtClean="0">
                <a:solidFill>
                  <a:schemeClr val="tx1"/>
                </a:solidFill>
              </a:rPr>
              <a:t>Воспитание нравственно-патриотических чувств, посредством знакомства дошкольников с русскими матрёшками.</a:t>
            </a:r>
          </a:p>
          <a:p>
            <a:pPr algn="l"/>
            <a:r>
              <a:rPr lang="ru-RU" sz="1200" b="1" dirty="0" smtClean="0">
                <a:solidFill>
                  <a:schemeClr val="tx1"/>
                </a:solidFill>
              </a:rPr>
              <a:t>Задачи: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1. Образовательные: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- познакомить детей с историей возникновения, видами, особенностями росписи Семёновской, Вятской, </a:t>
            </a:r>
            <a:r>
              <a:rPr lang="ru-RU" sz="1200" dirty="0" err="1" smtClean="0">
                <a:solidFill>
                  <a:schemeClr val="tx1"/>
                </a:solidFill>
              </a:rPr>
              <a:t>Полхов-Майданской</a:t>
            </a:r>
            <a:r>
              <a:rPr lang="ru-RU" sz="1200" dirty="0" smtClean="0">
                <a:solidFill>
                  <a:schemeClr val="tx1"/>
                </a:solidFill>
              </a:rPr>
              <a:t> матрёшек;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2. Развивающие: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- Развивать словесно-логическое мышление, воображение, речевое внимание, память;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3. Воспитательные: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- Продолжать воспитывать умение внимательно слушать педагога и сверстников;</a:t>
            </a:r>
          </a:p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- Формировать патриотические чувства, интерес к русскому прикладному искусству – деревянной матрёшке.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0247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Кукла первая – толста,</a:t>
            </a:r>
          </a:p>
          <a:p>
            <a:pPr algn="ctr">
              <a:buNone/>
            </a:pPr>
            <a:r>
              <a:rPr lang="ru-RU" dirty="0" smtClean="0"/>
              <a:t>А внутри она пуста.</a:t>
            </a:r>
          </a:p>
          <a:p>
            <a:pPr algn="ctr">
              <a:buNone/>
            </a:pPr>
            <a:r>
              <a:rPr lang="ru-RU" dirty="0" smtClean="0"/>
              <a:t>Разнимается она</a:t>
            </a:r>
          </a:p>
          <a:p>
            <a:pPr algn="ctr">
              <a:buNone/>
            </a:pPr>
            <a:r>
              <a:rPr lang="ru-RU" dirty="0" smtClean="0"/>
              <a:t>На две половинки,</a:t>
            </a:r>
          </a:p>
          <a:p>
            <a:pPr algn="ctr">
              <a:buNone/>
            </a:pPr>
            <a:r>
              <a:rPr lang="ru-RU" dirty="0" smtClean="0"/>
              <a:t>Ну, а в ней ещё живут куклы в серединке.</a:t>
            </a:r>
          </a:p>
          <a:p>
            <a:pPr algn="ctr">
              <a:buNone/>
            </a:pPr>
            <a:r>
              <a:rPr lang="ru-RU" dirty="0" smtClean="0"/>
              <a:t>Вынь-ка их, да посмотри, кто в ней прячется внутри?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125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Comic Sans MS" pitchFamily="66" charset="0"/>
              </a:rPr>
              <a:t>Матрешку используют для передачи  игровых сценок, сюжетов сказок, событий </a:t>
            </a:r>
            <a:r>
              <a:rPr lang="ru-RU" sz="1200" b="1" dirty="0" smtClean="0">
                <a:latin typeface="Comic Sans MS" pitchFamily="66" charset="0"/>
              </a:rPr>
              <a:t>из </a:t>
            </a:r>
            <a:r>
              <a:rPr lang="ru-RU" sz="1200" b="1" dirty="0" smtClean="0">
                <a:latin typeface="Comic Sans MS" pitchFamily="66" charset="0"/>
              </a:rPr>
              <a:t>жизни</a:t>
            </a:r>
            <a:r>
              <a:rPr lang="ru-RU" sz="1200" b="1" dirty="0" smtClean="0">
                <a:latin typeface="Comic Sans MS" pitchFamily="66" charset="0"/>
              </a:rPr>
              <a:t>,  </a:t>
            </a:r>
            <a:r>
              <a:rPr lang="ru-RU" sz="1200" b="1" dirty="0" smtClean="0">
                <a:latin typeface="Comic Sans MS" pitchFamily="66" charset="0"/>
              </a:rPr>
              <a:t>достопримечательностей 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1345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 матрешки бывают авторскими, не похожими на какую-то роспись.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88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1600" dirty="0" smtClean="0"/>
              <a:t>Матрёшка- русский сувенир.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1200" dirty="0" smtClean="0"/>
              <a:t>Гости из других стран обязательно покупают  себе матрёшку на память о нашей стране – России.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04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Comic Sans MS" pitchFamily="66" charset="0"/>
              </a:rPr>
              <a:t>В 1900 году русская матрешка на выставке в Париже получила медаль и мировое признание</a:t>
            </a:r>
            <a:endParaRPr lang="ru-RU" sz="12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895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2001 году в Москве был открыт музей матрешек – филиал Фонда народных промыслов. Здесь можно познакомиться с историей красивой игрушки, приобрести понравившийся сувенир</a:t>
            </a:r>
            <a:r>
              <a:rPr lang="ru-RU" sz="1200" dirty="0" smtClean="0">
                <a:latin typeface="Comic Sans MS" pitchFamily="66" charset="0"/>
              </a:rPr>
              <a:t>.</a:t>
            </a:r>
            <a:endParaRPr lang="ru-RU" sz="1200" dirty="0" smtClean="0"/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Ребята, к нам пришла матрёшка, а мастер успел нарисовать только контуры и лицо. Что мы можем сделать для неё?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Дети: Мы можем её украсить.</a:t>
            </a:r>
          </a:p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Воспитатель: Верно. Я предлагаю вам, используя пластилин, украсить свою матрешку.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Воспитатель: Чтобы наши руки не устали во время работы, предлагаю сделать пальчиковую гимнастику.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Мы веселые матрешки, (Сжимать и разжимать пальчики в кулачок)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Разноцветные одежки: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 - Матрена, два - Милаша, (Разгибать пальчики поочередно)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Мила - три, четыре - Маша,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Маргарита - это пять.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Нас не трудно сосчитать!</a:t>
            </a:r>
          </a:p>
          <a:p>
            <a:pPr marL="171450" indent="-171450">
              <a:buFontTx/>
              <a:buChar char="-"/>
            </a:pPr>
            <a:endParaRPr lang="ru-RU" dirty="0" smtClean="0"/>
          </a:p>
          <a:p>
            <a:pPr marL="171450" indent="-171450">
              <a:buFontTx/>
              <a:buChar char="-"/>
            </a:pPr>
            <a:r>
              <a:rPr lang="ru-RU" dirty="0" smtClean="0"/>
              <a:t>Детки украшают матрешку.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Воспитатель: Все ли закончили работу? Если все закончили, давайте расскажите нам, как вы оформляли свою матрёшку?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Дети: Рассказывают, как они оформляли матрёшку.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Воспитатель: Очень яркие, весёлые матрёшки получились у нас! Итак, ребята, а теперь расскажите, о том, что самое интересное для себя вы сегодня узнали о матрёшке.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Дети: Ответы.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Воспитатель: В конце занятия я предлагаю вам вместе с родителями нарисовать свою собственную матрёшку. Затем мы сделаем выставку ваших работ.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marL="171450" indent="-171450">
              <a:buFontTx/>
              <a:buChar char="-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598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dirty="0" smtClean="0">
                <a:solidFill>
                  <a:schemeClr val="tx1"/>
                </a:solidFill>
              </a:rPr>
              <a:t>Словарь и формируемые понятия:</a:t>
            </a:r>
            <a:r>
              <a:rPr lang="ru-RU" sz="1200" dirty="0" smtClean="0">
                <a:solidFill>
                  <a:schemeClr val="tx1"/>
                </a:solidFill>
              </a:rPr>
              <a:t> использовать в речи определение «Семеновская, Вятская, </a:t>
            </a:r>
            <a:r>
              <a:rPr lang="ru-RU" sz="1200" dirty="0" err="1" smtClean="0">
                <a:solidFill>
                  <a:schemeClr val="tx1"/>
                </a:solidFill>
              </a:rPr>
              <a:t>Полхов-Майдановская</a:t>
            </a:r>
            <a:r>
              <a:rPr lang="ru-RU" sz="1200" dirty="0" smtClean="0">
                <a:solidFill>
                  <a:schemeClr val="tx1"/>
                </a:solidFill>
              </a:rPr>
              <a:t> Матрешка». Обогащать словарь детей словами: сувенир, роспись, орнамент.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Предварительная работа:</a:t>
            </a:r>
            <a:r>
              <a:rPr lang="ru-RU" sz="1200" dirty="0" smtClean="0">
                <a:solidFill>
                  <a:schemeClr val="tx1"/>
                </a:solidFill>
              </a:rPr>
              <a:t> рассматривание предметов декоративно-прикладного искусства, чтение художественной литературы о народных промыслах России, рисование в книжках-раскрасках «Матрешка».</a:t>
            </a:r>
          </a:p>
          <a:p>
            <a:r>
              <a:rPr lang="ru-RU" sz="1200" b="1" dirty="0" smtClean="0">
                <a:solidFill>
                  <a:schemeClr val="tx1"/>
                </a:solidFill>
              </a:rPr>
              <a:t>Оборудование:</a:t>
            </a:r>
            <a:r>
              <a:rPr lang="ru-RU" sz="1200" dirty="0" smtClean="0">
                <a:solidFill>
                  <a:schemeClr val="tx1"/>
                </a:solidFill>
              </a:rPr>
              <a:t> Компьютер с программой </a:t>
            </a:r>
            <a:r>
              <a:rPr lang="ru-RU" sz="1200" dirty="0" err="1" smtClean="0">
                <a:solidFill>
                  <a:schemeClr val="tx1"/>
                </a:solidFill>
              </a:rPr>
              <a:t>Power</a:t>
            </a:r>
            <a:r>
              <a:rPr lang="ru-RU" sz="1200" dirty="0" smtClean="0">
                <a:solidFill>
                  <a:schemeClr val="tx1"/>
                </a:solidFill>
              </a:rPr>
              <a:t> </a:t>
            </a:r>
            <a:r>
              <a:rPr lang="ru-RU" sz="1200" dirty="0" err="1" smtClean="0">
                <a:solidFill>
                  <a:schemeClr val="tx1"/>
                </a:solidFill>
              </a:rPr>
              <a:t>Point</a:t>
            </a:r>
            <a:r>
              <a:rPr lang="ru-RU" sz="1200" dirty="0" smtClean="0">
                <a:solidFill>
                  <a:schemeClr val="tx1"/>
                </a:solidFill>
              </a:rPr>
              <a:t>, мультимедийный проектор. Цветная бумага, клей, кисточки, ножницы, заготовка матрёшки.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4448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Воспитатель: Здравствуйте, ребята!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Дети: Здравствуйте!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Воспитатель: Я рада видеть вас сегодня на занятии. Чтобы наш день был радостным и удачным, давайте улыбнёмся друг другу и поздороваемся.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Рано солнышко встаёт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спешит скорей в обход.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Как, ребятушки, живете?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здоровье, как животик?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Одолела вас дремота?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Шевельнуться неохота?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Всем командую: Подъём!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занятие пойдём?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Дети: Да!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37106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Воспитатель: Сегодня, ребята, я предлагаю вам поговорить о символе добра и благополучия каждой семьи. Но для начала давайте отгадаем загадку: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Она на вид одна, большая,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в ней сестра сидит вторая,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третью - во второй найдёшь.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Их друг за дружкой, разбирая,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 самой маленькой дойдёшь.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Внутри их всех - малютка, крошка.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Всё вместе - сувенир …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Дети: Матрёшка.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37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Есть у нас одна игрушка,</a:t>
            </a:r>
            <a:br>
              <a:rPr lang="ru-RU" sz="1200" dirty="0" smtClean="0"/>
            </a:br>
            <a:r>
              <a:rPr lang="ru-RU" sz="1200" dirty="0" smtClean="0"/>
              <a:t>Не лошадка, не Петрушка.</a:t>
            </a:r>
            <a:br>
              <a:rPr lang="ru-RU" sz="1200" dirty="0" smtClean="0"/>
            </a:br>
            <a:r>
              <a:rPr lang="ru-RU" sz="1200" dirty="0" smtClean="0"/>
              <a:t>Алый шелковый платочек,</a:t>
            </a:r>
            <a:br>
              <a:rPr lang="ru-RU" sz="1200" dirty="0" smtClean="0"/>
            </a:br>
            <a:r>
              <a:rPr lang="ru-RU" sz="1200" dirty="0" smtClean="0"/>
              <a:t>Яркий сарафан в цветочек,</a:t>
            </a:r>
            <a:br>
              <a:rPr lang="ru-RU" sz="1200" dirty="0" smtClean="0"/>
            </a:br>
            <a:r>
              <a:rPr lang="ru-RU" sz="1200" dirty="0" smtClean="0"/>
              <a:t>Упирается рука в деревянные бока.</a:t>
            </a:r>
            <a:br>
              <a:rPr lang="ru-RU" sz="1200" dirty="0" smtClean="0"/>
            </a:br>
            <a:r>
              <a:rPr lang="ru-RU" sz="1200" dirty="0" smtClean="0"/>
              <a:t>А внутри секреты есть:</a:t>
            </a:r>
            <a:br>
              <a:rPr lang="ru-RU" sz="1200" dirty="0" smtClean="0"/>
            </a:br>
            <a:r>
              <a:rPr lang="ru-RU" sz="1200" dirty="0" smtClean="0"/>
              <a:t>Может три, а может шесть.</a:t>
            </a:r>
            <a:br>
              <a:rPr lang="ru-RU" sz="1200" dirty="0" smtClean="0"/>
            </a:br>
            <a:r>
              <a:rPr lang="ru-RU" sz="1200" dirty="0" smtClean="0"/>
              <a:t>Разрумянилась немножко</a:t>
            </a:r>
            <a:br>
              <a:rPr lang="ru-RU" sz="1200" dirty="0" smtClean="0"/>
            </a:br>
            <a:r>
              <a:rPr lang="ru-RU" sz="1200" dirty="0" smtClean="0"/>
              <a:t>Наша русская …. Матрёшка. 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0539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Воспитатель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Да, сегодня мы поговорим о матрёшке. Посмотрите, какие они яркие и нарядные! Откуда же пришла к нам эта занятная игрушка? Как вы думаете, ребята, откуда появилась на Руси матрёшка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0" indent="0">
              <a:buFontTx/>
              <a:buNone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Дети: ответы детей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817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Происхождение          матрешки</a:t>
            </a:r>
            <a:endParaRPr lang="ru-RU" sz="1200" b="1" dirty="0" smtClean="0"/>
          </a:p>
          <a:p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В конце 18 века из Японии привезли японского старичка- мудреца </a:t>
            </a:r>
            <a:r>
              <a:rPr lang="ru-RU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Фукурумы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Игрушка была интересна тем, что в ней было несколько фигурок, которые</a:t>
            </a:r>
            <a:b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 вкладывались одна в другую.    </a:t>
            </a:r>
            <a:b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446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Первая матрешка</a:t>
            </a:r>
            <a:endParaRPr lang="ru-RU" sz="1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1200" dirty="0" smtClean="0"/>
              <a:t>Её выточил токарь, знаменитый игрушечных дел мастер Василий   </a:t>
            </a:r>
            <a:r>
              <a:rPr lang="ru-RU" sz="1200" dirty="0" err="1" smtClean="0"/>
              <a:t>Звездочкин</a:t>
            </a:r>
            <a:r>
              <a:rPr lang="ru-RU" sz="1200" dirty="0" smtClean="0"/>
              <a:t>, расписал художник Сергей Малютин. Это восьми местная деревянная кукла,    изображавшая девочку в сарафане, с цветастым платком на голове и черным петухом в руках. А назвали ее Матрешей – самым распространенным именем  в России в то время.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9496AA-CF40-48AF-81DE-E1F293FF9D7F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1444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B573E-3CB8-4EAD-B42A-A4BB3B2C56C5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44C">
            <a:alpha val="3803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B573E-3CB8-4EAD-B42A-A4BB3B2C56C5}" type="datetimeFigureOut">
              <a:rPr lang="ru-RU" smtClean="0"/>
              <a:pPr/>
              <a:t>06.05.2018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77A67-42E3-48D6-A4D5-4EAD884A293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.png"/><Relationship Id="rId4" Type="http://schemas.openxmlformats.org/officeDocument/2006/relationships/hyperlink" Target="http://ru.wikipedia.org/wiki/&#1052;&#1072;&#1090;&#1088;&#1105;&#1096;&#1082;&#1072;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4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15.png"/><Relationship Id="rId9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6" y="726"/>
            <a:ext cx="9144966" cy="685727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5"/>
            <a:ext cx="7772400" cy="4357718"/>
          </a:xfrm>
        </p:spPr>
        <p:txBody>
          <a:bodyPr>
            <a:norm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dirty="0" smtClean="0">
                <a:latin typeface="Times New Roman" pitchFamily="18" charset="0"/>
                <a:cs typeface="Times New Roman" pitchFamily="18" charset="0"/>
              </a:rPr>
            </a:b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143512"/>
            <a:ext cx="6415110" cy="1071570"/>
          </a:xfrm>
        </p:spPr>
        <p:txBody>
          <a:bodyPr>
            <a:normAutofit/>
          </a:bodyPr>
          <a:lstStyle/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" name="Picture 5" descr="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959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 txBox="1">
            <a:spLocks noChangeArrowheads="1"/>
          </p:cNvSpPr>
          <p:nvPr/>
        </p:nvSpPr>
        <p:spPr>
          <a:xfrm>
            <a:off x="2195736" y="2276872"/>
            <a:ext cx="5143536" cy="2223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lvl="0">
              <a:spcBef>
                <a:spcPct val="0"/>
              </a:spcBef>
              <a:defRPr/>
            </a:pPr>
            <a:r>
              <a:rPr lang="ru-RU" sz="4400" dirty="0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Times New Roman" pitchFamily="18" charset="0"/>
              </a:rPr>
              <a:t>«Русская</a:t>
            </a:r>
            <a:r>
              <a:rPr lang="ru-RU" sz="4400" dirty="0">
                <a:solidFill>
                  <a:srgbClr val="7B5229"/>
                </a:solidFill>
                <a:ea typeface="+mj-ea"/>
                <a:cs typeface="EucrosiaUPC" pitchFamily="18" charset="-34"/>
              </a:rPr>
              <a:t> </a:t>
            </a:r>
            <a:r>
              <a:rPr lang="ru-RU" sz="4400" dirty="0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EucrosiaUPC" pitchFamily="18" charset="-34"/>
              </a:rPr>
              <a:t>матрешка»</a:t>
            </a:r>
          </a:p>
          <a:p>
            <a:pPr lvl="0" algn="ctr">
              <a:spcBef>
                <a:spcPct val="0"/>
              </a:spcBef>
              <a:defRPr/>
            </a:pPr>
            <a:endParaRPr lang="ru-RU" sz="1100" dirty="0" smtClean="0">
              <a:solidFill>
                <a:srgbClr val="7B52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EucrosiaUPC" pitchFamily="18" charset="-34"/>
            </a:endParaRPr>
          </a:p>
          <a:p>
            <a:pPr lvl="0" algn="ctr">
              <a:spcBef>
                <a:spcPct val="0"/>
              </a:spcBef>
              <a:defRPr/>
            </a:pPr>
            <a:endParaRPr lang="ru-RU" sz="2800" dirty="0" smtClean="0">
              <a:solidFill>
                <a:srgbClr val="7B522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EucrosiaUPC" pitchFamily="18" charset="-34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EucrosiaUPC" pitchFamily="18" charset="-34"/>
              </a:rPr>
              <a:t>Воспитатель Паскаль Е.В.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EucrosiaUPC" pitchFamily="18" charset="-34"/>
              </a:rPr>
              <a:t>ГБДОУ №90 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EucrosiaUPC" pitchFamily="18" charset="-34"/>
              </a:rPr>
              <a:t>Красносельского района</a:t>
            </a:r>
          </a:p>
          <a:p>
            <a:pPr lvl="0" algn="ctr">
              <a:spcBef>
                <a:spcPct val="0"/>
              </a:spcBef>
              <a:defRPr/>
            </a:pPr>
            <a:r>
              <a:rPr lang="ru-RU" sz="2400" dirty="0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EucrosiaUPC" pitchFamily="18" charset="-34"/>
              </a:rPr>
              <a:t> </a:t>
            </a:r>
            <a:r>
              <a:rPr lang="ru-RU" sz="2400" dirty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EucrosiaUPC" pitchFamily="18" charset="-34"/>
              </a:rPr>
              <a:t>С</a:t>
            </a:r>
            <a:r>
              <a:rPr lang="ru-RU" sz="2400" dirty="0" smtClean="0">
                <a:solidFill>
                  <a:srgbClr val="7B52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EucrosiaUPC" pitchFamily="18" charset="-34"/>
              </a:rPr>
              <a:t>анкт-Петербурга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469623"/>
            <a:ext cx="6264696" cy="333281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Содержимое 13" descr="1 (2)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899592" y="3358503"/>
            <a:ext cx="2342294" cy="3137002"/>
          </a:xfrm>
        </p:spPr>
      </p:pic>
      <p:pic>
        <p:nvPicPr>
          <p:cNvPr id="15" name="Содержимое 14" descr="2 (2)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796136" y="3360815"/>
            <a:ext cx="2680711" cy="3137002"/>
          </a:xfrm>
        </p:spPr>
      </p:pic>
      <p:pic>
        <p:nvPicPr>
          <p:cNvPr id="8" name="Picture 2" descr="http://rus-promisel.ru/images/articles/maryoshka/pervaya-russkaya-matrioshk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78" y="4083127"/>
            <a:ext cx="2513265" cy="20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Содержимое 7" descr="фон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771800" y="461559"/>
            <a:ext cx="3766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Первая </a:t>
            </a:r>
            <a:r>
              <a:rPr lang="ru-RU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матрешка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755576" y="973564"/>
            <a:ext cx="7572428" cy="2765786"/>
          </a:xfrm>
        </p:spPr>
        <p:txBody>
          <a:bodyPr>
            <a:noAutofit/>
          </a:bodyPr>
          <a:lstStyle/>
          <a:p>
            <a:r>
              <a:rPr lang="ru-RU" sz="2400" dirty="0"/>
              <a:t>Её выточил токарь, знаменитый игрушечных дел мастер Василий   </a:t>
            </a:r>
            <a:r>
              <a:rPr lang="ru-RU" sz="2400" dirty="0" err="1"/>
              <a:t>Звездочкин</a:t>
            </a:r>
            <a:r>
              <a:rPr lang="ru-RU" sz="2400" dirty="0"/>
              <a:t>, расписал художник Сергей Малютин. Это восьми местная деревянная кукла,    изображавшая девочку в сарафане, с цветастым платком на голове и черным петухом в руках. А назвали ее Матрешей – самым распространенным именем  в России в то время. 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i="1" dirty="0"/>
              <a:t>«Статная дама»</a:t>
            </a:r>
          </a:p>
        </p:txBody>
      </p:sp>
      <p:pic>
        <p:nvPicPr>
          <p:cNvPr id="47112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85786" y="1428736"/>
            <a:ext cx="3338512" cy="4300555"/>
          </a:xfrm>
        </p:spPr>
      </p:pic>
      <p:sp>
        <p:nvSpPr>
          <p:cNvPr id="47113" name="Rectangle 9"/>
          <p:cNvSpPr>
            <a:spLocks noGrp="1" noChangeArrowheads="1"/>
          </p:cNvSpPr>
          <p:nvPr>
            <p:ph sz="half" idx="2"/>
          </p:nvPr>
        </p:nvSpPr>
        <p:spPr>
          <a:xfrm>
            <a:off x="3995936" y="1700808"/>
            <a:ext cx="4038600" cy="4525963"/>
          </a:xfrm>
        </p:spPr>
        <p:txBody>
          <a:bodyPr/>
          <a:lstStyle/>
          <a:p>
            <a:r>
              <a:rPr lang="ru-RU" sz="2400" dirty="0">
                <a:hlinkClick r:id="rId4"/>
              </a:rPr>
              <a:t>Матрёшка (предположительно от уменьшительного имени «Матрёна, что означало "статная дама"»)</a:t>
            </a:r>
            <a:r>
              <a:rPr lang="ru-RU" sz="2400" dirty="0"/>
              <a:t> — русская деревянная игрушка в виде расписной куклы, внутри которой находятся подобные ей куклы меньшего размера.</a:t>
            </a:r>
          </a:p>
          <a:p>
            <a:pPr>
              <a:buFont typeface="Wingdings" pitchFamily="2" charset="2"/>
              <a:buNone/>
            </a:pPr>
            <a:endParaRPr lang="ru-RU" sz="2400" dirty="0"/>
          </a:p>
        </p:txBody>
      </p:sp>
      <p:pic>
        <p:nvPicPr>
          <p:cNvPr id="5" name="Содержимое 7" descr="фон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7731" y="6097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2699792" y="769932"/>
            <a:ext cx="40038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Создание матрешки</a:t>
            </a:r>
            <a:endParaRPr lang="ru-RU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575" y="1120887"/>
            <a:ext cx="72008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Матрешку изготавливают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из древесины липы, березы, ольхи, сосны, спиленных ранней весной. Спиленные деревья очищают, высушивают, укладывают штабелями, оставляя между бревнами зазор для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воздуха, на 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два </a:t>
            </a:r>
            <a:r>
              <a:rPr lang="ru-RU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года.</a:t>
            </a:r>
            <a:endParaRPr lang="ru-RU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8" name="Рисунок 17" descr="ольха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0276" y="2464912"/>
            <a:ext cx="1928826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9" name="Рисунок 28" descr="береза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3004" y="2444326"/>
            <a:ext cx="1857388" cy="21431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" name="Содержимое 4" descr="липа.jp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297125" y="2453851"/>
            <a:ext cx="1857388" cy="21431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1" name="Рисунок 30" descr="выбор древесины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88343" y="4175282"/>
            <a:ext cx="2298706" cy="2062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2" name="Рисунок 31" descr="сосна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69178" y="4157932"/>
            <a:ext cx="2199536" cy="20806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7" name="Овал 26"/>
          <p:cNvSpPr/>
          <p:nvPr/>
        </p:nvSpPr>
        <p:spPr>
          <a:xfrm>
            <a:off x="3508318" y="3273285"/>
            <a:ext cx="382532" cy="35718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6094486" y="3217643"/>
            <a:ext cx="357187" cy="3571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956670" y="3273285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4790584" y="5319898"/>
            <a:ext cx="357187" cy="35718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1965020" y="5244544"/>
            <a:ext cx="357188" cy="3571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9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6" grpId="0" animBg="1"/>
      <p:bldP spid="13" grpId="0" animBg="1"/>
      <p:bldP spid="24" grpId="0" animBg="1"/>
      <p:bldP spid="2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9525"/>
            <a:ext cx="9144000" cy="686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15 (2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4492" y="2712646"/>
            <a:ext cx="2249487" cy="16430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13" name="Овал 12"/>
          <p:cNvSpPr/>
          <p:nvPr/>
        </p:nvSpPr>
        <p:spPr>
          <a:xfrm>
            <a:off x="799373" y="3372230"/>
            <a:ext cx="357188" cy="35718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" name="Рисунок 18" descr="15 (2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7967" y="4555711"/>
            <a:ext cx="2176463" cy="16430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0" name="Рисунок 19" descr="15 (2)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92533" y="2729293"/>
            <a:ext cx="2243138" cy="16430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1" name="Рисунок 20" descr="15 (2)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25087" y="4575874"/>
            <a:ext cx="2249487" cy="1643063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2" name="Рисунок 21" descr="15 (2)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088361" y="4539343"/>
            <a:ext cx="2249488" cy="1639887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3" name="Рисунок 22" descr="15 (2)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88361" y="2729293"/>
            <a:ext cx="2243138" cy="1643062"/>
          </a:xfrm>
          <a:prstGeom prst="rect">
            <a:avLst/>
          </a:prstGeom>
          <a:noFill/>
          <a:ln w="38100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4" name="Овал 23"/>
          <p:cNvSpPr/>
          <p:nvPr/>
        </p:nvSpPr>
        <p:spPr>
          <a:xfrm>
            <a:off x="5893594" y="5218813"/>
            <a:ext cx="357187" cy="357187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3342137" y="5198648"/>
            <a:ext cx="357187" cy="357187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6" name="Овал 25"/>
          <p:cNvSpPr/>
          <p:nvPr/>
        </p:nvSpPr>
        <p:spPr>
          <a:xfrm>
            <a:off x="5893594" y="3392609"/>
            <a:ext cx="357187" cy="35718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3313939" y="3355583"/>
            <a:ext cx="357187" cy="357188"/>
          </a:xfrm>
          <a:prstGeom prst="ellipse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45681" y="5198648"/>
            <a:ext cx="357188" cy="357187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97679" y="1207495"/>
            <a:ext cx="7063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Матрешку вытачивают на токарном станке, обрабатывают стамесками и ножами разной длины и конфигурации, зачищают и расписывают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0"/>
                            </p:stCondLst>
                            <p:childTnLst>
                              <p:par>
                                <p:cTn id="6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933483" y="260648"/>
            <a:ext cx="7672979" cy="5701822"/>
          </a:xfrm>
        </p:spPr>
        <p:txBody>
          <a:bodyPr>
            <a:normAutofit fontScale="90000"/>
          </a:bodyPr>
          <a:lstStyle/>
          <a:p>
            <a:r>
              <a:rPr lang="ru-RU" sz="2200" b="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2200" dirty="0"/>
              <a:t>Физкультминутка:</a:t>
            </a:r>
            <a:br>
              <a:rPr lang="ru-RU" sz="2200" dirty="0"/>
            </a:br>
            <a:r>
              <a:rPr lang="ru-RU" sz="2400" b="0" dirty="0"/>
              <a:t>Хлопают в ладошки</a:t>
            </a:r>
            <a:br>
              <a:rPr lang="ru-RU" sz="2400" b="0" dirty="0"/>
            </a:br>
            <a:r>
              <a:rPr lang="ru-RU" sz="2400" b="0" dirty="0"/>
              <a:t>Дружные матрёшки. (Хлопают в ладоши)</a:t>
            </a:r>
            <a:br>
              <a:rPr lang="ru-RU" sz="2400" b="0" dirty="0"/>
            </a:br>
            <a:r>
              <a:rPr lang="ru-RU" sz="2400" b="0" dirty="0"/>
              <a:t>На ногах сапожки</a:t>
            </a:r>
            <a:r>
              <a:rPr lang="ru-RU" sz="2400" b="0" dirty="0" smtClean="0"/>
              <a:t>,</a:t>
            </a:r>
            <a:br>
              <a:rPr lang="ru-RU" sz="2400" b="0" dirty="0" smtClean="0"/>
            </a:br>
            <a:r>
              <a:rPr lang="ru-RU" sz="2400" b="0" dirty="0" smtClean="0"/>
              <a:t> </a:t>
            </a:r>
            <a:r>
              <a:rPr lang="ru-RU" sz="2400" b="0" dirty="0"/>
              <a:t>(Руки на пояс, поочерёдно выставляют ногу на пятку вперёд)</a:t>
            </a:r>
            <a:br>
              <a:rPr lang="ru-RU" sz="2400" b="0" dirty="0"/>
            </a:br>
            <a:r>
              <a:rPr lang="ru-RU" sz="2400" b="0" dirty="0"/>
              <a:t>Топают матрёшки. (Топают ногами)</a:t>
            </a:r>
            <a:br>
              <a:rPr lang="ru-RU" sz="2400" b="0" dirty="0"/>
            </a:br>
            <a:r>
              <a:rPr lang="ru-RU" sz="2400" b="0" dirty="0"/>
              <a:t>Влево, вправо наклонись, (Наклоны телом влево – вправо)</a:t>
            </a:r>
            <a:br>
              <a:rPr lang="ru-RU" sz="2400" b="0" dirty="0"/>
            </a:br>
            <a:r>
              <a:rPr lang="ru-RU" sz="2400" b="0" dirty="0"/>
              <a:t>Всем знакомым поклонись. (Наклоны головой влево-вправо)</a:t>
            </a:r>
            <a:br>
              <a:rPr lang="ru-RU" sz="2400" b="0" dirty="0"/>
            </a:br>
            <a:r>
              <a:rPr lang="ru-RU" sz="2400" b="0" dirty="0"/>
              <a:t>Девчонки озорные,</a:t>
            </a:r>
            <a:br>
              <a:rPr lang="ru-RU" sz="2400" b="0" dirty="0"/>
            </a:br>
            <a:r>
              <a:rPr lang="ru-RU" sz="2400" b="0" dirty="0"/>
              <a:t>Матрёшки расписные.</a:t>
            </a:r>
            <a:br>
              <a:rPr lang="ru-RU" sz="2400" b="0" dirty="0"/>
            </a:br>
            <a:r>
              <a:rPr lang="ru-RU" sz="2400" b="0" dirty="0"/>
              <a:t>В сарафанах ваших пёстрых (Руки к плечам, повороты туловища направо – налево)</a:t>
            </a:r>
            <a:br>
              <a:rPr lang="ru-RU" sz="2400" b="0" dirty="0"/>
            </a:br>
            <a:r>
              <a:rPr lang="ru-RU" sz="2400" b="0" dirty="0"/>
              <a:t>Вы похожи словно сестры.</a:t>
            </a:r>
            <a:br>
              <a:rPr lang="ru-RU" sz="2400" b="0" dirty="0"/>
            </a:br>
            <a:r>
              <a:rPr lang="ru-RU" sz="2400" b="0" dirty="0"/>
              <a:t>Ладушки, ладушки,</a:t>
            </a:r>
            <a:br>
              <a:rPr lang="ru-RU" sz="2400" b="0" dirty="0"/>
            </a:br>
            <a:r>
              <a:rPr lang="ru-RU" sz="2400" b="0" dirty="0"/>
              <a:t>Весёлые матрёшки. (Хлопают в ладоши)</a:t>
            </a:r>
          </a:p>
        </p:txBody>
      </p:sp>
      <p:pic>
        <p:nvPicPr>
          <p:cNvPr id="8" name="Содержимое 7" descr="фон6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-3"/>
            <a:ext cx="9144000" cy="6858003"/>
          </a:xfrm>
        </p:spPr>
      </p:pic>
    </p:spTree>
    <p:extLst>
      <p:ext uri="{BB962C8B-B14F-4D97-AF65-F5344CB8AC3E}">
        <p14:creationId xmlns:p14="http://schemas.microsoft.com/office/powerpoint/2010/main" val="3376638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большая семь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2479" y="1876491"/>
            <a:ext cx="6671049" cy="470076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</p:pic>
      <p:pic>
        <p:nvPicPr>
          <p:cNvPr id="8" name="Содержимое 7" descr="фон6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3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899592" y="857232"/>
            <a:ext cx="7416824" cy="928694"/>
          </a:xfrm>
        </p:spPr>
        <p:txBody>
          <a:bodyPr>
            <a:noAutofit/>
          </a:bodyPr>
          <a:lstStyle/>
          <a:p>
            <a:r>
              <a:rPr lang="ru-RU" sz="2400" b="0" dirty="0">
                <a:latin typeface="Calibri" panose="020F0502020204030204" pitchFamily="34" charset="0"/>
                <a:cs typeface="Calibri" panose="020F0502020204030204" pitchFamily="34" charset="0"/>
              </a:rPr>
              <a:t>Матрешка олицетворяет  Россию с ее широкой душой, большими семьями и пестрыми нарядами</a:t>
            </a:r>
          </a:p>
        </p:txBody>
      </p:sp>
    </p:spTree>
    <p:extLst>
      <p:ext uri="{BB962C8B-B14F-4D97-AF65-F5344CB8AC3E}">
        <p14:creationId xmlns:p14="http://schemas.microsoft.com/office/powerpoint/2010/main" val="3110122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cs2.livemaster.ru/foto/large/ce23077261-russkij-stil-pashalnoe-yajtso-matreshka-n61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516" y="3212976"/>
            <a:ext cx="3634001" cy="2943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475449" y="823522"/>
            <a:ext cx="6500858" cy="928694"/>
          </a:xfrm>
        </p:spPr>
        <p:txBody>
          <a:bodyPr>
            <a:normAutofit fontScale="90000"/>
          </a:bodyPr>
          <a:lstStyle/>
          <a:p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600" b="0" dirty="0" err="1" smtClean="0">
                <a:latin typeface="Times New Roman" pitchFamily="18" charset="0"/>
                <a:cs typeface="Times New Roman" pitchFamily="18" charset="0"/>
              </a:rPr>
              <a:t>Загорская</a:t>
            </a: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 матрёшка</a:t>
            </a:r>
            <a:br>
              <a:rPr lang="ru-RU" sz="36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0" dirty="0" smtClean="0">
                <a:latin typeface="Times New Roman" pitchFamily="18" charset="0"/>
                <a:cs typeface="Times New Roman" pitchFamily="18" charset="0"/>
              </a:rPr>
              <a:t>             (Сергиево-Посадская)</a:t>
            </a:r>
            <a:endParaRPr lang="ru-RU" sz="3600" b="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www.rusvelikaia.ru/upload/iblock/cdf/DSC_107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138" y="1844089"/>
            <a:ext cx="3124274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rtshop-rus.com/images/content-upload/IMG_182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39" y="1652937"/>
            <a:ext cx="2335162" cy="391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загорс.jpg"/>
          <p:cNvPicPr>
            <a:picLocks noChangeAspect="1"/>
          </p:cNvPicPr>
          <p:nvPr/>
        </p:nvPicPr>
        <p:blipFill>
          <a:blip r:embed="rId6"/>
          <a:srcRect t="8433" b="3012"/>
          <a:stretch>
            <a:fillRect/>
          </a:stretch>
        </p:blipFill>
        <p:spPr>
          <a:xfrm>
            <a:off x="812025" y="1678267"/>
            <a:ext cx="7572428" cy="4714908"/>
          </a:xfrm>
          <a:prstGeom prst="rect">
            <a:avLst/>
          </a:prstGeom>
        </p:spPr>
      </p:pic>
      <p:pic>
        <p:nvPicPr>
          <p:cNvPr id="8" name="Содержимое 7" descr="фон6.png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26239" y="-10144"/>
            <a:ext cx="9144000" cy="685800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78581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Полхов-Майданская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матрёшка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полхов-майданская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00100" y="1571612"/>
            <a:ext cx="7286676" cy="4643470"/>
          </a:xfrm>
        </p:spPr>
      </p:pic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" y="1"/>
            <a:ext cx="9143993" cy="685799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642942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Вятская матрёшка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вятская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15625" b="7812"/>
          <a:stretch>
            <a:fillRect/>
          </a:stretch>
        </p:blipFill>
        <p:spPr>
          <a:xfrm>
            <a:off x="642910" y="1500174"/>
            <a:ext cx="7715304" cy="4357718"/>
          </a:xfrm>
        </p:spPr>
      </p:pic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ohloma.org/images/tovary/00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340768"/>
            <a:ext cx="7178808" cy="542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39325" y="481544"/>
            <a:ext cx="8229600" cy="846158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Семёновская матрёшка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16478" y="8221"/>
            <a:ext cx="9144002" cy="686949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6" y="726"/>
            <a:ext cx="9144966" cy="6857274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135113" y="908720"/>
            <a:ext cx="6872808" cy="525658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sz="2600" b="1" dirty="0">
                <a:solidFill>
                  <a:schemeClr val="tx1"/>
                </a:solidFill>
              </a:rPr>
              <a:t>Образовательные области</a:t>
            </a:r>
            <a:r>
              <a:rPr lang="ru-RU" sz="2600" dirty="0">
                <a:solidFill>
                  <a:schemeClr val="tx1"/>
                </a:solidFill>
              </a:rPr>
              <a:t>: социально-коммуникативное развитие, художественно-эстетическое развитие, речевое развитие, познавательное развитие.</a:t>
            </a:r>
          </a:p>
          <a:p>
            <a:pPr algn="l"/>
            <a:r>
              <a:rPr lang="ru-RU" sz="2600" b="1" dirty="0">
                <a:solidFill>
                  <a:schemeClr val="tx1"/>
                </a:solidFill>
              </a:rPr>
              <a:t>Форма:</a:t>
            </a:r>
            <a:r>
              <a:rPr lang="ru-RU" sz="2600" dirty="0">
                <a:solidFill>
                  <a:schemeClr val="tx1"/>
                </a:solidFill>
              </a:rPr>
              <a:t> интегрированное занятие.</a:t>
            </a:r>
          </a:p>
          <a:p>
            <a:pPr algn="l"/>
            <a:r>
              <a:rPr lang="ru-RU" sz="2600" dirty="0">
                <a:solidFill>
                  <a:schemeClr val="tx1"/>
                </a:solidFill>
              </a:rPr>
              <a:t>Участники: дети подготовительной группы (6-7 лет) .</a:t>
            </a:r>
          </a:p>
          <a:p>
            <a:pPr algn="l"/>
            <a:r>
              <a:rPr lang="ru-RU" sz="2600" b="1" dirty="0">
                <a:solidFill>
                  <a:schemeClr val="tx1"/>
                </a:solidFill>
              </a:rPr>
              <a:t>Цель: </a:t>
            </a:r>
            <a:r>
              <a:rPr lang="ru-RU" sz="2600" dirty="0">
                <a:solidFill>
                  <a:schemeClr val="tx1"/>
                </a:solidFill>
              </a:rPr>
              <a:t>Воспитание нравственно-патриотических чувств, посредством знакомства дошкольников с русскими матрёшками.</a:t>
            </a:r>
          </a:p>
          <a:p>
            <a:pPr algn="l"/>
            <a:r>
              <a:rPr lang="ru-RU" sz="2600" b="1" dirty="0">
                <a:solidFill>
                  <a:schemeClr val="tx1"/>
                </a:solidFill>
              </a:rPr>
              <a:t>Задачи: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</a:p>
          <a:p>
            <a:pPr algn="l"/>
            <a:r>
              <a:rPr lang="ru-RU" sz="2600" dirty="0">
                <a:solidFill>
                  <a:schemeClr val="tx1"/>
                </a:solidFill>
              </a:rPr>
              <a:t>1. Образовательные:</a:t>
            </a:r>
          </a:p>
          <a:p>
            <a:pPr algn="l"/>
            <a:r>
              <a:rPr lang="ru-RU" sz="2600" dirty="0">
                <a:solidFill>
                  <a:schemeClr val="tx1"/>
                </a:solidFill>
              </a:rPr>
              <a:t>- познакомить детей с историей возникновения, видами, особенностями росписи Семёновской, Вятской, </a:t>
            </a:r>
            <a:r>
              <a:rPr lang="ru-RU" sz="2600" dirty="0" err="1">
                <a:solidFill>
                  <a:schemeClr val="tx1"/>
                </a:solidFill>
              </a:rPr>
              <a:t>Полхов-Майданской</a:t>
            </a:r>
            <a:r>
              <a:rPr lang="ru-RU" sz="2600" dirty="0">
                <a:solidFill>
                  <a:schemeClr val="tx1"/>
                </a:solidFill>
              </a:rPr>
              <a:t> матрёшек;</a:t>
            </a:r>
          </a:p>
          <a:p>
            <a:pPr algn="l"/>
            <a:r>
              <a:rPr lang="ru-RU" sz="2600" dirty="0">
                <a:solidFill>
                  <a:schemeClr val="tx1"/>
                </a:solidFill>
              </a:rPr>
              <a:t>2. Развивающие:</a:t>
            </a:r>
          </a:p>
          <a:p>
            <a:pPr algn="l"/>
            <a:r>
              <a:rPr lang="ru-RU" sz="2600" dirty="0">
                <a:solidFill>
                  <a:schemeClr val="tx1"/>
                </a:solidFill>
              </a:rPr>
              <a:t>- Развивать словесно-логическое мышление, воображение, речевое внимание, память;</a:t>
            </a:r>
          </a:p>
          <a:p>
            <a:pPr algn="l"/>
            <a:r>
              <a:rPr lang="ru-RU" sz="2600" dirty="0">
                <a:solidFill>
                  <a:schemeClr val="tx1"/>
                </a:solidFill>
              </a:rPr>
              <a:t>3. Воспитательные:</a:t>
            </a:r>
          </a:p>
          <a:p>
            <a:pPr algn="l"/>
            <a:r>
              <a:rPr lang="ru-RU" sz="2600" dirty="0">
                <a:solidFill>
                  <a:schemeClr val="tx1"/>
                </a:solidFill>
              </a:rPr>
              <a:t>- Продолжать воспитывать умение внимательно слушать педагога и сверстников;</a:t>
            </a:r>
          </a:p>
          <a:p>
            <a:pPr algn="l"/>
            <a:r>
              <a:rPr lang="ru-RU" sz="2600" dirty="0">
                <a:solidFill>
                  <a:schemeClr val="tx1"/>
                </a:solidFill>
              </a:rPr>
              <a:t>- Формировать патриотические чувства, интерес к русскому прикладному искусству – деревянной матрёшке.</a:t>
            </a:r>
          </a:p>
          <a:p>
            <a:pPr algn="l"/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24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Воронежская матрёшка</a:t>
            </a:r>
            <a:endParaRPr lang="ru-RU" sz="3600" dirty="0"/>
          </a:p>
        </p:txBody>
      </p:sp>
      <p:pic>
        <p:nvPicPr>
          <p:cNvPr id="11" name="Содержимое 10" descr="воронеж3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b="6350"/>
          <a:stretch>
            <a:fillRect/>
          </a:stretch>
        </p:blipFill>
        <p:spPr>
          <a:xfrm>
            <a:off x="1000100" y="1500175"/>
            <a:ext cx="7429552" cy="4572031"/>
          </a:xfrm>
        </p:spPr>
      </p:pic>
      <p:pic>
        <p:nvPicPr>
          <p:cNvPr id="7" name="Содержимое 6" descr="фон6.p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-108520" y="1"/>
            <a:ext cx="9144000" cy="685799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142984"/>
            <a:ext cx="4329114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Кукла первая – толста,</a:t>
            </a:r>
          </a:p>
          <a:p>
            <a:pPr algn="ctr">
              <a:buNone/>
            </a:pPr>
            <a:r>
              <a:rPr lang="ru-RU" dirty="0" smtClean="0"/>
              <a:t>А внутри она пуста.</a:t>
            </a:r>
          </a:p>
          <a:p>
            <a:pPr algn="ctr">
              <a:buNone/>
            </a:pPr>
            <a:r>
              <a:rPr lang="ru-RU" dirty="0" smtClean="0"/>
              <a:t>Разнимается она</a:t>
            </a:r>
          </a:p>
          <a:p>
            <a:pPr algn="ctr">
              <a:buNone/>
            </a:pPr>
            <a:r>
              <a:rPr lang="ru-RU" dirty="0" smtClean="0"/>
              <a:t>На две половинки,</a:t>
            </a:r>
          </a:p>
          <a:p>
            <a:pPr algn="ctr">
              <a:buNone/>
            </a:pPr>
            <a:r>
              <a:rPr lang="ru-RU" dirty="0" smtClean="0"/>
              <a:t>Ну, а в ней ещё живут куклы в серединке.</a:t>
            </a:r>
          </a:p>
          <a:p>
            <a:pPr algn="ctr">
              <a:buNone/>
            </a:pPr>
            <a:r>
              <a:rPr lang="ru-RU" dirty="0" smtClean="0"/>
              <a:t>Вынь-ка их, да посмотри, кто в ней прячется внутри?</a:t>
            </a:r>
          </a:p>
          <a:p>
            <a:endParaRPr lang="ru-RU" dirty="0"/>
          </a:p>
        </p:txBody>
      </p:sp>
      <p:pic>
        <p:nvPicPr>
          <p:cNvPr id="6" name="Содержимое 7" descr="8.jpg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4650350" y="1500174"/>
            <a:ext cx="4260931" cy="3071834"/>
          </a:xfrm>
        </p:spPr>
      </p:pic>
      <p:pic>
        <p:nvPicPr>
          <p:cNvPr id="5" name="Содержимое 6" descr="фон6.p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pic>
        <p:nvPicPr>
          <p:cNvPr id="6" name="Содержимое 5" descr="4.jpg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00100" y="785794"/>
            <a:ext cx="7143800" cy="507209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Содержимое 9" descr="матр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28662" y="642919"/>
            <a:ext cx="7286676" cy="5500726"/>
          </a:xfrm>
        </p:spPr>
      </p:pic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16894" cy="6858000"/>
          </a:xfrm>
        </p:spPr>
      </p:pic>
      <p:pic>
        <p:nvPicPr>
          <p:cNvPr id="8" name="Содержимое 7" descr="матр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00100" y="1004037"/>
            <a:ext cx="7358114" cy="4635611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8 (2)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71538" y="714356"/>
            <a:ext cx="7000924" cy="5357850"/>
          </a:xfrm>
        </p:spPr>
      </p:pic>
      <p:pic>
        <p:nvPicPr>
          <p:cNvPr id="8" name="Содержимое 7" descr="фон6.pn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" y="1"/>
            <a:ext cx="9144000" cy="6857999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" y="1"/>
            <a:ext cx="9144000" cy="6857999"/>
          </a:xfrm>
        </p:spPr>
      </p:pic>
      <p:pic>
        <p:nvPicPr>
          <p:cNvPr id="6" name="Содержимое 5" descr="9 (2)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 t="35294"/>
          <a:stretch>
            <a:fillRect/>
          </a:stretch>
        </p:blipFill>
        <p:spPr>
          <a:xfrm>
            <a:off x="928662" y="857232"/>
            <a:ext cx="7072362" cy="5286412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100" y="1"/>
            <a:ext cx="9116900" cy="6857999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071538" y="1857364"/>
            <a:ext cx="7358114" cy="350046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4000" dirty="0" smtClean="0"/>
              <a:t>Матрёшка- русский сувенир.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sz="3200" dirty="0" smtClean="0"/>
              <a:t>Гости из других стран обязательно покупают  себе матрёшку на память о нашей стране – России.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 descr="мировая известность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18421" y="2154413"/>
            <a:ext cx="4835765" cy="4196995"/>
          </a:xfrm>
        </p:spPr>
      </p:pic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4" cstate="print"/>
          <a:stretch>
            <a:fillRect/>
          </a:stretch>
        </p:blipFill>
        <p:spPr>
          <a:xfrm>
            <a:off x="0" y="1"/>
            <a:ext cx="9116900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1201174" y="980728"/>
            <a:ext cx="71152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Comic Sans MS" pitchFamily="66" charset="0"/>
              </a:rPr>
              <a:t>В 1900 году русская матрешка на выставке в Париже получила медаль и мировое признание</a:t>
            </a:r>
            <a:endParaRPr lang="ru-RU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фон6.pn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27100" y="1"/>
            <a:ext cx="9116900" cy="6857999"/>
          </a:xfr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1051986" y="885399"/>
            <a:ext cx="7067128" cy="1823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 2001 году в Москве был открыт музей матрешек – филиал Фонда народных промыслов. Здесь можно познакомиться с историей красивой игрушки, приобрести понравившийся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сувенир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ru-RU" sz="2400" dirty="0"/>
          </a:p>
        </p:txBody>
      </p:sp>
      <p:pic>
        <p:nvPicPr>
          <p:cNvPr id="7" name="Рисунок 6" descr="музей в москве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2624157"/>
            <a:ext cx="2638046" cy="2214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музей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7499" y="2568883"/>
            <a:ext cx="2668286" cy="22145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стоятi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0818" y="4272460"/>
            <a:ext cx="2729464" cy="1928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6" y="726"/>
            <a:ext cx="9144966" cy="6857274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371600" y="908720"/>
            <a:ext cx="6400800" cy="4968552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chemeClr val="tx1"/>
                </a:solidFill>
              </a:rPr>
              <a:t>Словарь и формируемые понятия:</a:t>
            </a:r>
            <a:r>
              <a:rPr lang="ru-RU" sz="2000" dirty="0">
                <a:solidFill>
                  <a:schemeClr val="tx1"/>
                </a:solidFill>
              </a:rPr>
              <a:t> использовать в речи определение «Семеновская, Вятская, </a:t>
            </a:r>
            <a:r>
              <a:rPr lang="ru-RU" sz="2000" dirty="0" err="1">
                <a:solidFill>
                  <a:schemeClr val="tx1"/>
                </a:solidFill>
              </a:rPr>
              <a:t>Полхов-Майдановская</a:t>
            </a:r>
            <a:r>
              <a:rPr lang="ru-RU" sz="2000" dirty="0">
                <a:solidFill>
                  <a:schemeClr val="tx1"/>
                </a:solidFill>
              </a:rPr>
              <a:t> Матрешка». Обогащать словарь детей словами: сувенир, роспись, орнамент.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Предварительная работа:</a:t>
            </a:r>
            <a:r>
              <a:rPr lang="ru-RU" sz="2000" dirty="0">
                <a:solidFill>
                  <a:schemeClr val="tx1"/>
                </a:solidFill>
              </a:rPr>
              <a:t> рассматривание предметов декоративно-прикладного искусства, чтение художественной литературы о народных промыслах России, рисование в книжках-раскрасках «Матрешка».</a:t>
            </a:r>
          </a:p>
          <a:p>
            <a:r>
              <a:rPr lang="ru-RU" sz="2000" b="1" dirty="0">
                <a:solidFill>
                  <a:schemeClr val="tx1"/>
                </a:solidFill>
              </a:rPr>
              <a:t>Оборудование:</a:t>
            </a:r>
            <a:r>
              <a:rPr lang="ru-RU" sz="2000" dirty="0">
                <a:solidFill>
                  <a:schemeClr val="tx1"/>
                </a:solidFill>
              </a:rPr>
              <a:t> Компьютер с программой </a:t>
            </a:r>
            <a:r>
              <a:rPr lang="ru-RU" sz="2000" dirty="0" err="1">
                <a:solidFill>
                  <a:schemeClr val="tx1"/>
                </a:solidFill>
              </a:rPr>
              <a:t>Power</a:t>
            </a:r>
            <a:r>
              <a:rPr lang="ru-RU" sz="2000" dirty="0">
                <a:solidFill>
                  <a:schemeClr val="tx1"/>
                </a:solidFill>
              </a:rPr>
              <a:t> </a:t>
            </a:r>
            <a:r>
              <a:rPr lang="ru-RU" sz="2000" dirty="0" err="1">
                <a:solidFill>
                  <a:schemeClr val="tx1"/>
                </a:solidFill>
              </a:rPr>
              <a:t>Point</a:t>
            </a:r>
            <a:r>
              <a:rPr lang="ru-RU" sz="2000" dirty="0">
                <a:solidFill>
                  <a:schemeClr val="tx1"/>
                </a:solidFill>
              </a:rPr>
              <a:t>, мультимедийный проектор. Цветная бумага, клей, кисточки, ножницы, заготовка матрёшки.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81836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6" y="726"/>
            <a:ext cx="9144966" cy="6857274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0" y="1027963"/>
            <a:ext cx="6584293" cy="5472608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Рано солнышко встаёт</a:t>
            </a:r>
          </a:p>
          <a:p>
            <a:r>
              <a:rPr lang="ru-RU" dirty="0">
                <a:solidFill>
                  <a:schemeClr val="tx1"/>
                </a:solidFill>
              </a:rPr>
              <a:t>И спешит скорей в обход.</a:t>
            </a:r>
          </a:p>
          <a:p>
            <a:r>
              <a:rPr lang="ru-RU" dirty="0">
                <a:solidFill>
                  <a:schemeClr val="tx1"/>
                </a:solidFill>
              </a:rPr>
              <a:t>Как, ребятушки, живете?</a:t>
            </a:r>
          </a:p>
          <a:p>
            <a:r>
              <a:rPr lang="ru-RU" dirty="0">
                <a:solidFill>
                  <a:schemeClr val="tx1"/>
                </a:solidFill>
              </a:rPr>
              <a:t>Как здоровье, как животик?</a:t>
            </a:r>
          </a:p>
          <a:p>
            <a:r>
              <a:rPr lang="ru-RU" dirty="0">
                <a:solidFill>
                  <a:schemeClr val="tx1"/>
                </a:solidFill>
              </a:rPr>
              <a:t>Одолела вас дремота?</a:t>
            </a:r>
          </a:p>
          <a:p>
            <a:r>
              <a:rPr lang="ru-RU" dirty="0">
                <a:solidFill>
                  <a:schemeClr val="tx1"/>
                </a:solidFill>
              </a:rPr>
              <a:t>Шевельнуться неохота?</a:t>
            </a:r>
          </a:p>
          <a:p>
            <a:r>
              <a:rPr lang="ru-RU" dirty="0">
                <a:solidFill>
                  <a:schemeClr val="tx1"/>
                </a:solidFill>
              </a:rPr>
              <a:t>Всем командую: Подъём!</a:t>
            </a:r>
          </a:p>
          <a:p>
            <a:r>
              <a:rPr lang="ru-RU" dirty="0">
                <a:solidFill>
                  <a:schemeClr val="tx1"/>
                </a:solidFill>
              </a:rPr>
              <a:t>На занятие пойдём?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chemeClr val="tx1"/>
                </a:solidFill>
              </a:rPr>
              <a:t>- </a:t>
            </a:r>
            <a:r>
              <a:rPr lang="ru-RU" dirty="0">
                <a:solidFill>
                  <a:schemeClr val="tx1"/>
                </a:solidFill>
              </a:rPr>
              <a:t>Дети: Да!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3466">
            <a:off x="5286698" y="1457860"/>
            <a:ext cx="4135614" cy="3717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698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6" y="726"/>
            <a:ext cx="9144966" cy="6857274"/>
          </a:xfrm>
          <a:prstGeom prst="rect">
            <a:avLst/>
          </a:prstGeom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79370" y="755300"/>
            <a:ext cx="6584293" cy="483394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ЗАГАДКИ: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Она на вид одна, большая,</a:t>
            </a:r>
          </a:p>
          <a:p>
            <a:r>
              <a:rPr lang="ru-RU" dirty="0">
                <a:solidFill>
                  <a:schemeClr val="tx1"/>
                </a:solidFill>
              </a:rPr>
              <a:t>Но в ней сестра сидит вторая,</a:t>
            </a:r>
          </a:p>
          <a:p>
            <a:r>
              <a:rPr lang="ru-RU" dirty="0">
                <a:solidFill>
                  <a:schemeClr val="tx1"/>
                </a:solidFill>
              </a:rPr>
              <a:t>А третью - во второй найдёшь.</a:t>
            </a:r>
          </a:p>
          <a:p>
            <a:r>
              <a:rPr lang="ru-RU" dirty="0">
                <a:solidFill>
                  <a:schemeClr val="tx1"/>
                </a:solidFill>
              </a:rPr>
              <a:t>Их друг за дружкой, разбирая,</a:t>
            </a:r>
          </a:p>
          <a:p>
            <a:r>
              <a:rPr lang="ru-RU" dirty="0">
                <a:solidFill>
                  <a:schemeClr val="tx1"/>
                </a:solidFill>
              </a:rPr>
              <a:t>До самой маленькой дойдёшь.</a:t>
            </a:r>
          </a:p>
          <a:p>
            <a:r>
              <a:rPr lang="ru-RU" dirty="0">
                <a:solidFill>
                  <a:schemeClr val="tx1"/>
                </a:solidFill>
              </a:rPr>
              <a:t>Внутри их всех - малютка, крошка.</a:t>
            </a:r>
          </a:p>
          <a:p>
            <a:r>
              <a:rPr lang="ru-RU" dirty="0">
                <a:solidFill>
                  <a:schemeClr val="tx1"/>
                </a:solidFill>
              </a:rPr>
              <a:t>Всё вместе - сувенир …</a:t>
            </a:r>
          </a:p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100037" y="5465716"/>
            <a:ext cx="2942958" cy="646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600" dirty="0" smtClean="0"/>
              <a:t>Матрёшка</a:t>
            </a:r>
            <a:endParaRPr lang="ru-RU" sz="3600" dirty="0"/>
          </a:p>
        </p:txBody>
      </p:sp>
      <p:sp>
        <p:nvSpPr>
          <p:cNvPr id="11" name="Овал 10"/>
          <p:cNvSpPr/>
          <p:nvPr/>
        </p:nvSpPr>
        <p:spPr>
          <a:xfrm>
            <a:off x="2915816" y="5443558"/>
            <a:ext cx="2664296" cy="9144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488608"/>
            <a:ext cx="5728546" cy="373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923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966" cy="6857274"/>
          </a:xfrm>
          <a:prstGeom prst="rect">
            <a:avLst/>
          </a:prstGeom>
        </p:spPr>
      </p:pic>
      <p:pic>
        <p:nvPicPr>
          <p:cNvPr id="7" name="Содержимое 4" descr="матрё.jpg"/>
          <p:cNvPicPr>
            <a:picLocks noChangeAspect="1"/>
          </p:cNvPicPr>
          <p:nvPr/>
        </p:nvPicPr>
        <p:blipFill>
          <a:blip r:embed="rId4"/>
          <a:srcRect l="28571" r="23810" b="1961"/>
          <a:stretch>
            <a:fillRect/>
          </a:stretch>
        </p:blipFill>
        <p:spPr>
          <a:xfrm>
            <a:off x="5643570" y="928670"/>
            <a:ext cx="3143272" cy="471490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802703"/>
            <a:ext cx="5688632" cy="4697999"/>
          </a:xfrm>
        </p:spPr>
        <p:txBody>
          <a:bodyPr>
            <a:noAutofit/>
          </a:bodyPr>
          <a:lstStyle/>
          <a:p>
            <a:r>
              <a:rPr lang="ru-RU" sz="2700" dirty="0"/>
              <a:t>Есть у нас одна игрушка,</a:t>
            </a:r>
            <a:br>
              <a:rPr lang="ru-RU" sz="2700" dirty="0"/>
            </a:br>
            <a:r>
              <a:rPr lang="ru-RU" sz="2700" dirty="0"/>
              <a:t>Не лошадка, не Петрушка.</a:t>
            </a:r>
            <a:br>
              <a:rPr lang="ru-RU" sz="2700" dirty="0"/>
            </a:br>
            <a:r>
              <a:rPr lang="ru-RU" sz="2700" dirty="0"/>
              <a:t>Алый шелковый </a:t>
            </a:r>
            <a:r>
              <a:rPr lang="ru-RU" sz="2700" dirty="0" smtClean="0"/>
              <a:t>платочек</a:t>
            </a:r>
            <a:r>
              <a:rPr lang="ru-RU" sz="2700" dirty="0"/>
              <a:t>,</a:t>
            </a:r>
            <a:br>
              <a:rPr lang="ru-RU" sz="2700" dirty="0"/>
            </a:br>
            <a:r>
              <a:rPr lang="ru-RU" sz="2700" dirty="0"/>
              <a:t>Яркий сарафан в цветочек,</a:t>
            </a:r>
            <a:br>
              <a:rPr lang="ru-RU" sz="2700" dirty="0"/>
            </a:br>
            <a:r>
              <a:rPr lang="ru-RU" sz="2700" dirty="0"/>
              <a:t>Упирается рука в деревянные бока.</a:t>
            </a:r>
            <a:br>
              <a:rPr lang="ru-RU" sz="2700" dirty="0"/>
            </a:br>
            <a:r>
              <a:rPr lang="ru-RU" sz="2700" dirty="0"/>
              <a:t>А внутри секреты есть:</a:t>
            </a:r>
            <a:br>
              <a:rPr lang="ru-RU" sz="2700" dirty="0"/>
            </a:br>
            <a:r>
              <a:rPr lang="ru-RU" sz="2700" dirty="0"/>
              <a:t>Может три, а может шесть.</a:t>
            </a:r>
            <a:br>
              <a:rPr lang="ru-RU" sz="2700" dirty="0"/>
            </a:br>
            <a:r>
              <a:rPr lang="ru-RU" sz="2700" dirty="0"/>
              <a:t>Разрумянилась немножко</a:t>
            </a:r>
            <a:br>
              <a:rPr lang="ru-RU" sz="2700" dirty="0"/>
            </a:br>
            <a:r>
              <a:rPr lang="ru-RU" sz="2700" dirty="0"/>
              <a:t>Наша русская …. Матрёшка. 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347864" y="5085184"/>
            <a:ext cx="2088232" cy="41551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6" y="726"/>
            <a:ext cx="9144966" cy="6857274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395792"/>
            <a:ext cx="7286676" cy="622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8" descr="куру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1639507"/>
            <a:ext cx="4041533" cy="3926061"/>
          </a:xfrm>
          <a:prstGeom prst="rect">
            <a:avLst/>
          </a:prstGeom>
        </p:spPr>
      </p:pic>
      <p:pic>
        <p:nvPicPr>
          <p:cNvPr id="4" name="Содержимое 7" descr="фон6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594" y="-99392"/>
            <a:ext cx="9143999" cy="6858000"/>
          </a:xfrm>
          <a:prstGeom prst="rect">
            <a:avLst/>
          </a:prstGeom>
        </p:spPr>
      </p:pic>
      <p:sp>
        <p:nvSpPr>
          <p:cNvPr id="10247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4581085" y="1015339"/>
            <a:ext cx="4143404" cy="5654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В конце 18 века из Японии привезли японского старичка- мудреца </a:t>
            </a:r>
            <a:r>
              <a:rPr lang="ru-RU" dirty="0" err="1">
                <a:latin typeface="Calibri" panose="020F0502020204030204" pitchFamily="34" charset="0"/>
                <a:cs typeface="Calibri" panose="020F0502020204030204" pitchFamily="34" charset="0"/>
              </a:rPr>
              <a:t>Фукурумы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Игрушка была интересна тем, что в ней было несколько фигурок, которые</a:t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 вкладывались одна в </a:t>
            </a:r>
            <a:r>
              <a:rPr lang="ru-RU" dirty="0" smtClean="0">
                <a:latin typeface="Calibri" panose="020F0502020204030204" pitchFamily="34" charset="0"/>
                <a:cs typeface="Calibri" panose="020F0502020204030204" pitchFamily="34" charset="0"/>
              </a:rPr>
              <a:t>другую.   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ru-RU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1640" y="690030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Calibri" panose="020F0502020204030204" pitchFamily="34" charset="0"/>
                <a:cs typeface="Calibri" panose="020F0502020204030204" pitchFamily="34" charset="0"/>
              </a:rPr>
              <a:t>Происхождение          матрешки</a:t>
            </a:r>
            <a:endParaRPr lang="ru-RU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Жека\Desktop\матрешки\матрешки\5359556_kokesh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954319"/>
            <a:ext cx="6215106" cy="4661330"/>
          </a:xfrm>
          <a:prstGeom prst="rect">
            <a:avLst/>
          </a:prstGeom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softEdge rad="112500"/>
          </a:effectLst>
        </p:spPr>
      </p:pic>
      <p:pic>
        <p:nvPicPr>
          <p:cNvPr id="4" name="Содержимое 7" descr="фон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2167</TotalTime>
  <Words>1716</Words>
  <Application>Microsoft Office PowerPoint</Application>
  <PresentationFormat>Экран (4:3)</PresentationFormat>
  <Paragraphs>201</Paragraphs>
  <Slides>29</Slides>
  <Notes>25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Aharoni</vt:lpstr>
      <vt:lpstr>Arial</vt:lpstr>
      <vt:lpstr>Calibri</vt:lpstr>
      <vt:lpstr>Comic Sans MS</vt:lpstr>
      <vt:lpstr>EucrosiaUPC</vt:lpstr>
      <vt:lpstr>Times New Roman</vt:lpstr>
      <vt:lpstr>Wingdings</vt:lpstr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Есть у нас одна игрушка, Не лошадка, не Петрушка. Алый шелковый платочек, Яркий сарафан в цветочек, Упирается рука в деревянные бока. А внутри секреты есть: Может три, а может шесть. Разрумянилась немножко Наша русская …. Матрёшка. </vt:lpstr>
      <vt:lpstr>Презентация PowerPoint</vt:lpstr>
      <vt:lpstr>Презентация PowerPoint</vt:lpstr>
      <vt:lpstr>Презентация PowerPoint</vt:lpstr>
      <vt:lpstr>Её выточил токарь, знаменитый игрушечных дел мастер Василий   Звездочкин, расписал художник Сергей Малютин. Это восьми местная деревянная кукла,    изображавшая девочку в сарафане, с цветастым платком на голове и черным петухом в руках. А назвали ее Матрешей – самым распространенным именем  в России в то время. </vt:lpstr>
      <vt:lpstr>«Статная дама»</vt:lpstr>
      <vt:lpstr>Презентация PowerPoint</vt:lpstr>
      <vt:lpstr>Презентация PowerPoint</vt:lpstr>
      <vt:lpstr>            Физкультминутка: Хлопают в ладошки Дружные матрёшки. (Хлопают в ладоши) На ногах сапожки,  (Руки на пояс, поочерёдно выставляют ногу на пятку вперёд) Топают матрёшки. (Топают ногами) Влево, вправо наклонись, (Наклоны телом влево – вправо) Всем знакомым поклонись. (Наклоны головой влево-вправо) Девчонки озорные, Матрёшки расписные. В сарафанах ваших пёстрых (Руки к плечам, повороты туловища направо – налево) Вы похожи словно сестры. Ладушки, ладушки, Весёлые матрёшки. (Хлопают в ладоши)</vt:lpstr>
      <vt:lpstr>Матрешка олицетворяет  Россию с ее широкой душой, большими семьями и пестрыми нарядами</vt:lpstr>
      <vt:lpstr>            Загорская матрёшка              (Сергиево-Посадская)</vt:lpstr>
      <vt:lpstr> Полхов-Майданская матрёшка</vt:lpstr>
      <vt:lpstr>Вятская матрёшка</vt:lpstr>
      <vt:lpstr>Семёновская матрёшка</vt:lpstr>
      <vt:lpstr>Воронежская матрёшка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Анатолий</dc:creator>
  <cp:lastModifiedBy>елена паскаль</cp:lastModifiedBy>
  <cp:revision>97</cp:revision>
  <dcterms:created xsi:type="dcterms:W3CDTF">2016-10-16T09:59:51Z</dcterms:created>
  <dcterms:modified xsi:type="dcterms:W3CDTF">2018-05-06T18:58:16Z</dcterms:modified>
</cp:coreProperties>
</file>