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84" r:id="rId3"/>
    <p:sldId id="259" r:id="rId4"/>
    <p:sldId id="283" r:id="rId5"/>
    <p:sldId id="289" r:id="rId6"/>
    <p:sldId id="288" r:id="rId7"/>
    <p:sldId id="280" r:id="rId8"/>
    <p:sldId id="294" r:id="rId9"/>
    <p:sldId id="306" r:id="rId10"/>
    <p:sldId id="290" r:id="rId11"/>
    <p:sldId id="293" r:id="rId12"/>
    <p:sldId id="308" r:id="rId13"/>
    <p:sldId id="291" r:id="rId14"/>
    <p:sldId id="299" r:id="rId15"/>
    <p:sldId id="298" r:id="rId16"/>
    <p:sldId id="297" r:id="rId17"/>
    <p:sldId id="296" r:id="rId18"/>
    <p:sldId id="312" r:id="rId19"/>
    <p:sldId id="301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AD5B"/>
    <a:srgbClr val="FF99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0385" autoAdjust="0"/>
  </p:normalViewPr>
  <p:slideViewPr>
    <p:cSldViewPr>
      <p:cViewPr>
        <p:scale>
          <a:sx n="59" d="100"/>
          <a:sy n="59" d="100"/>
        </p:scale>
        <p:origin x="-1686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99044-DE32-48E0-B355-93E340C19CEB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C0E36C-E7A5-48A1-AE20-E2D61A09CD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478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0E36C-E7A5-48A1-AE20-E2D61A09CD6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0E36C-E7A5-48A1-AE20-E2D61A09CD6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8.png"/><Relationship Id="rId7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29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2.infourok.ru/uploads/ex/0130/000669cf-3f894bb0/img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571480"/>
            <a:ext cx="8286808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Структурное подразделение ГБОУ СОШ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№13 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 «Детский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сад №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29 «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Кораблик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»,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реализующее основные общеобразовательные программы дошкольного образования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«Развитие речи детей с ОВЗ с использованием приемов мнемотехники и карт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Проппа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учитель-дефектолог: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Овсиенко В.Ф.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s02.infourok.ru/uploads/ex/0130/000669cf-3f894bb0/img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57356" y="714357"/>
            <a:ext cx="535785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             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А. С. Пушкин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Уж небо осенью дышало,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Уж реже солнышко блистало,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Короче становился день,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Лесов таинственная сень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печальным шумом обнажалась,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Ложился на поля туман,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Гусей крикливых караван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Тянулся к югу: приближалась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Довольно скучная пора;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Стоял ноябрь уж у двора.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(Из романа «Евгений Онегин»)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2.infourok.ru/uploads/ex/0130/000669cf-3f894bb0/img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264" y="0"/>
            <a:ext cx="9144000" cy="6858000"/>
          </a:xfrm>
          <a:prstGeom prst="rect">
            <a:avLst/>
          </a:prstGeom>
          <a:noFill/>
        </p:spPr>
      </p:pic>
      <p:grpSp>
        <p:nvGrpSpPr>
          <p:cNvPr id="7" name="Группа 6"/>
          <p:cNvGrpSpPr/>
          <p:nvPr/>
        </p:nvGrpSpPr>
        <p:grpSpPr>
          <a:xfrm>
            <a:off x="500436" y="666448"/>
            <a:ext cx="8222356" cy="5498853"/>
            <a:chOff x="657899" y="818850"/>
            <a:chExt cx="8222356" cy="5498853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662962" y="827779"/>
              <a:ext cx="2054323" cy="182699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2717285" y="818850"/>
              <a:ext cx="2054323" cy="183592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4771609" y="818850"/>
              <a:ext cx="2054323" cy="183592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6825932" y="827779"/>
              <a:ext cx="2054323" cy="182699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657899" y="2654777"/>
              <a:ext cx="2054323" cy="182699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657899" y="4481775"/>
              <a:ext cx="2054323" cy="183592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4766545" y="2654777"/>
              <a:ext cx="2054323" cy="182699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2712222" y="4481776"/>
              <a:ext cx="2054323" cy="183592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2712222" y="2654777"/>
              <a:ext cx="2054323" cy="182699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6820869" y="2654777"/>
              <a:ext cx="2054323" cy="182699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6820869" y="4481775"/>
              <a:ext cx="2054323" cy="183592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4766545" y="4481776"/>
              <a:ext cx="2054323" cy="183592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5364" name="Picture 4" descr="http://2.bp.blogspot.com/-bRMEAcgiU70/URZiJk1_6DI/AAAAAAAAtn0/MS1Tap15y6k/s1600/cliparts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1587" y="838779"/>
            <a:ext cx="1500198" cy="1500198"/>
          </a:xfrm>
          <a:prstGeom prst="rect">
            <a:avLst/>
          </a:prstGeom>
          <a:noFill/>
        </p:spPr>
      </p:pic>
      <p:pic>
        <p:nvPicPr>
          <p:cNvPr id="15368" name="Picture 8" descr="http://teren.in.ua/wp-content/uploads/2016/11/0344-Copy-300x3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186" y="2665777"/>
            <a:ext cx="1571636" cy="1500198"/>
          </a:xfrm>
          <a:prstGeom prst="rect">
            <a:avLst/>
          </a:prstGeom>
          <a:noFill/>
        </p:spPr>
      </p:pic>
      <p:pic>
        <p:nvPicPr>
          <p:cNvPr id="15370" name="Picture 10" descr="http://xdesktopwallpapers.com/wp-content/uploads/2011/06/Wild-Formati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7624" y="4465397"/>
            <a:ext cx="1500198" cy="1492850"/>
          </a:xfrm>
          <a:prstGeom prst="rect">
            <a:avLst/>
          </a:prstGeom>
          <a:noFill/>
        </p:spPr>
      </p:pic>
      <p:pic>
        <p:nvPicPr>
          <p:cNvPr id="15372" name="Picture 12" descr="http://ugranow.ru/wp-content/uploads/2017/09/osen-tuman.orig_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8374" y="2594339"/>
            <a:ext cx="1785950" cy="1571636"/>
          </a:xfrm>
          <a:prstGeom prst="rect">
            <a:avLst/>
          </a:prstGeom>
          <a:noFill/>
        </p:spPr>
      </p:pic>
      <p:pic>
        <p:nvPicPr>
          <p:cNvPr id="15374" name="Picture 14" descr="https://thumbs.dreamstime.com/z/wind-symbol-888600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86050" y="954120"/>
            <a:ext cx="1571636" cy="1285884"/>
          </a:xfrm>
          <a:prstGeom prst="rect">
            <a:avLst/>
          </a:prstGeom>
          <a:noFill/>
        </p:spPr>
      </p:pic>
      <p:pic>
        <p:nvPicPr>
          <p:cNvPr id="15380" name="Picture 20" descr="http://ixbt.photo/photo/611232/291129W4bCEH42z/550956w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1705" y="831630"/>
            <a:ext cx="1571636" cy="1500198"/>
          </a:xfrm>
          <a:prstGeom prst="rect">
            <a:avLst/>
          </a:prstGeom>
          <a:noFill/>
        </p:spPr>
      </p:pic>
      <p:pic>
        <p:nvPicPr>
          <p:cNvPr id="15382" name="Picture 22" descr="http://litsait.ru/images/photos/medium/article42841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66936" y="815519"/>
            <a:ext cx="1792770" cy="1563086"/>
          </a:xfrm>
          <a:prstGeom prst="rect">
            <a:avLst/>
          </a:prstGeom>
          <a:noFill/>
        </p:spPr>
      </p:pic>
      <p:pic>
        <p:nvPicPr>
          <p:cNvPr id="15384" name="Picture 24" descr="http://image.wistatutor.com/content/feed/tvcs/06-06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718711" y="2714620"/>
            <a:ext cx="1643074" cy="1428760"/>
          </a:xfrm>
          <a:prstGeom prst="rect">
            <a:avLst/>
          </a:prstGeom>
          <a:noFill/>
        </p:spPr>
      </p:pic>
      <p:pic>
        <p:nvPicPr>
          <p:cNvPr id="15386" name="Picture 26" descr="http://cs628127.vk.me/v628127412/11c5a/W4Vla_ptm4k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21769" y="2750339"/>
            <a:ext cx="1500198" cy="1357322"/>
          </a:xfrm>
          <a:prstGeom prst="rect">
            <a:avLst/>
          </a:prstGeom>
          <a:noFill/>
        </p:spPr>
      </p:pic>
      <p:pic>
        <p:nvPicPr>
          <p:cNvPr id="15388" name="Picture 28" descr="https://t4.ftcdn.net/jpg/00/39/31/57/500_F_39315782_5ZjCsSd1FzD10muxNridhFI9aMDJptYk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21769" y="4568678"/>
            <a:ext cx="1571636" cy="1357322"/>
          </a:xfrm>
          <a:prstGeom prst="rect">
            <a:avLst/>
          </a:prstGeom>
          <a:noFill/>
        </p:spPr>
      </p:pic>
      <p:pic>
        <p:nvPicPr>
          <p:cNvPr id="15392" name="Picture 32" descr="http://img.bibo.kz/3061/3061828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766936" y="4497240"/>
            <a:ext cx="1857388" cy="1500198"/>
          </a:xfrm>
          <a:prstGeom prst="rect">
            <a:avLst/>
          </a:prstGeom>
          <a:noFill/>
        </p:spPr>
      </p:pic>
      <p:sp>
        <p:nvSpPr>
          <p:cNvPr id="22" name="Стрелка вправо 21"/>
          <p:cNvSpPr/>
          <p:nvPr/>
        </p:nvSpPr>
        <p:spPr>
          <a:xfrm>
            <a:off x="4720856" y="5133076"/>
            <a:ext cx="1020527" cy="642963"/>
          </a:xfrm>
          <a:prstGeom prst="rightArrow">
            <a:avLst>
              <a:gd name="adj1" fmla="val 35760"/>
              <a:gd name="adj2" fmla="val 490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войная стрелка вверх/вниз 25"/>
          <p:cNvSpPr/>
          <p:nvPr/>
        </p:nvSpPr>
        <p:spPr>
          <a:xfrm rot="18926424">
            <a:off x="5658465" y="4292505"/>
            <a:ext cx="484632" cy="179257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10562" y="675379"/>
            <a:ext cx="2054323" cy="1826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564885" y="666450"/>
            <a:ext cx="2054323" cy="18359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619209" y="666450"/>
            <a:ext cx="2054323" cy="18359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673532" y="675379"/>
            <a:ext cx="2054323" cy="1826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05499" y="2502377"/>
            <a:ext cx="2054323" cy="1826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05499" y="4329375"/>
            <a:ext cx="2054323" cy="18359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614145" y="2502377"/>
            <a:ext cx="2054323" cy="1826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559822" y="4329376"/>
            <a:ext cx="2054323" cy="18359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559822" y="2502377"/>
            <a:ext cx="2054323" cy="1826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668469" y="2502377"/>
            <a:ext cx="2054323" cy="1826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668469" y="4329375"/>
            <a:ext cx="2054323" cy="18359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614145" y="4329376"/>
            <a:ext cx="2054323" cy="18359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5" grpId="0" animBg="1"/>
      <p:bldP spid="23" grpId="0" animBg="1"/>
      <p:bldP spid="24" grpId="0" animBg="1"/>
      <p:bldP spid="25" grpId="0" animBg="1"/>
      <p:bldP spid="27" grpId="0" animBg="1"/>
      <p:bldP spid="31" grpId="0" animBg="1"/>
      <p:bldP spid="29" grpId="0" animBg="1"/>
      <p:bldP spid="32" grpId="0" animBg="1"/>
      <p:bldP spid="28" grpId="0" animBg="1"/>
      <p:bldP spid="30" grpId="0" animBg="1"/>
      <p:bldP spid="34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2.infourok.ru/uploads/ex/0130/000669cf-3f894bb0/img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90000"/>
              </a:lnSpc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детей увеличивается круг знаний об окружающем мире; </a:t>
            </a:r>
          </a:p>
          <a:p>
            <a:pPr algn="just">
              <a:lnSpc>
                <a:spcPct val="90000"/>
              </a:lnSpc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появляется желание пересказывать тексты, придумывать интересные истории; </a:t>
            </a:r>
          </a:p>
          <a:p>
            <a:pPr algn="just">
              <a:lnSpc>
                <a:spcPct val="90000"/>
              </a:lnSpc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появляется интерес к заучиванию стихов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>
              <a:lnSpc>
                <a:spcPct val="90000"/>
              </a:lnSpc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словарный запас выходит на более высокий уровень; </a:t>
            </a:r>
          </a:p>
          <a:p>
            <a:pPr algn="just">
              <a:lnSpc>
                <a:spcPct val="90000"/>
              </a:lnSpc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преодолевают робость, застенчивость, учатся свободно держаться перед аудиторией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s02.infourok.ru/uploads/ex/0130/000669cf-3f894bb0/img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C:\Users\Татьяна\Desktop\Карты Пропа\propp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500306"/>
            <a:ext cx="2714644" cy="311944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1472" y="500042"/>
            <a:ext cx="278608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Карты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Проппа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конструктор сказок</a:t>
            </a:r>
            <a:endParaRPr lang="ru-RU" sz="3200" dirty="0"/>
          </a:p>
        </p:txBody>
      </p:sp>
      <p:pic>
        <p:nvPicPr>
          <p:cNvPr id="12" name="Picture 2" descr="C:\Users\Татьяна\Desktop\Карты Пропа\IMG_0716.jpg"/>
          <p:cNvPicPr>
            <a:picLocks noChangeAspect="1" noChangeArrowheads="1"/>
          </p:cNvPicPr>
          <p:nvPr/>
        </p:nvPicPr>
        <p:blipFill>
          <a:blip r:embed="rId4" cstate="print"/>
          <a:srcRect l="3791" r="3636" b="-843"/>
          <a:stretch>
            <a:fillRect/>
          </a:stretch>
        </p:blipFill>
        <p:spPr bwMode="auto">
          <a:xfrm>
            <a:off x="3357554" y="928670"/>
            <a:ext cx="5429288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2.infourok.ru/uploads/ex/0130/000669cf-3f894bb0/img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pPr lvl="0"/>
            <a:r>
              <a:rPr lang="ru-RU" sz="2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2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2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2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357299"/>
            <a:ext cx="8229600" cy="4357718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Владимир Яковлевич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Пропп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был известным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фольклористом. Он занимался изучением русских народных сказок. В ходе своей работы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Пропп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разделил сказку на набор, состоящий из 28 функций.( ) Эти функции можно представить в виде схем (карт)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2.infourok.ru/uploads/ex/0130/000669cf-3f894bb0/img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Методика обучения: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428736"/>
            <a:ext cx="814393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 этап: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познакомить детей со сказкой как жанром литературного произведения. Объяснить общую структуру сказки: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присказка, зачин (приглашение в сказку);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повествование;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концовка сказки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(возвращение слушателя в реальную действительность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 этап: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чтение сказки и сопровождение чтения выкладыванием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карт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Проппа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 этап: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пересказ сказки, опираясь на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карты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Проппа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 этап: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этом этапе вы можете попробовать сами сочинять сказки, используя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карты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Проппа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Для этого отбираются 5-8 карт, придумываются главные герои, выбирается кто будет главный герой, помощники героя и те, кто будут ему вредить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2.infourok.ru/uploads/ex/0130/000669cf-3f894bb0/img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Карты Пропп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071546"/>
            <a:ext cx="1430655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/>
              <a:t>Обозначение карт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1728790"/>
            <a:ext cx="642940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 lvl="0" indent="-449263" algn="just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Жили-были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Создаем сказочное пространство. (Каждая сказка начинается с вводных слов «давным-давно», «жили-были», «в тридесятом царстве»). 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2000" b="1" dirty="0" smtClean="0"/>
              <a:t>Особое обстоятельство </a:t>
            </a:r>
            <a:r>
              <a:rPr lang="ru-RU" sz="2000" dirty="0" smtClean="0"/>
              <a:t>(«умер отец», «солнце исчезло с небосклона», «дожди перестали лить, и наступила засуха»). 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ru-RU" sz="2000" dirty="0" smtClean="0"/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2000" b="1" dirty="0" smtClean="0"/>
              <a:t>Запрет</a:t>
            </a:r>
            <a:r>
              <a:rPr lang="ru-RU" sz="2000" dirty="0" smtClean="0"/>
              <a:t>  («не открывай оконца», «не отлучайся со двора», «не пей водицы»). 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ru-RU" sz="2000" dirty="0" smtClean="0"/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Карты Пропп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000372"/>
            <a:ext cx="1430655" cy="12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Карты Проппа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5" y="4500570"/>
            <a:ext cx="1214447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2.infourok.ru/uploads/ex/0130/000669cf-3f894bb0/img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042" y="4027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Карты Пропп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7" y="714357"/>
            <a:ext cx="1214445" cy="150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Карты Пропп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428868"/>
            <a:ext cx="135732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ы Проппа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143380"/>
            <a:ext cx="1285883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2339752" y="714357"/>
            <a:ext cx="630421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2425" marR="0" lvl="0" indent="-3524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Нарушение запрета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(персонажи сказок и в оконце выглядывают, и со двора отлучаются, и из лужи водицу пьют; при этом в сказке появляется новое лицо —антагонист, вредитель).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2425" marR="0" lvl="0" indent="-3524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 Герой покидает дом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(при этом герой может либо отправляться, отсылаться из дома, скажем, с благословения родителей разыскивать сестренку, либо изгоняться, например, отец увозит </a:t>
            </a: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изгнанную мачехой дочь в лес, либо уходить из дома, превратившись в козлика после того, как запрет нарушен).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2425" marR="0" lvl="0" indent="-3524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Появление друга-помощника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(серый волк, кот в сапогах).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Picture 2" descr="https://ds02.infourok.ru/uploads/ex/0130/000669cf-3f894bb0/img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857224" y="1412776"/>
            <a:ext cx="742955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 помощи карт ребенок легко усваивает содержание сказки, что облегчит ее пересказ, а в дальнейшем будет способствовать созданию собственной сказки и развитию творческого мышления.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2.infourok.ru/uploads/ex/0130/000669cf-3f894bb0/img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Сочиняем сказку</a:t>
            </a:r>
            <a:endParaRPr lang="ru-RU" dirty="0"/>
          </a:p>
        </p:txBody>
      </p:sp>
      <p:pic>
        <p:nvPicPr>
          <p:cNvPr id="5" name="Содержимое 4" descr="Карты Проппа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5" y="1571613"/>
            <a:ext cx="1571635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арты Пропп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1571612"/>
            <a:ext cx="1430655" cy="230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арты Проппа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1571612"/>
            <a:ext cx="1430655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Карты Проппа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1571612"/>
            <a:ext cx="1430655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Карты Проппа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72330" y="1571612"/>
            <a:ext cx="143065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Карты Проппа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43306" y="4071942"/>
            <a:ext cx="143065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Карты Проппа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5008" y="4071942"/>
            <a:ext cx="1430655" cy="201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2.infourok.ru/uploads/ex/0130/000669cf-3f894bb0/img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290"/>
            <a:ext cx="9144000" cy="707229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Проблемы речевого развития: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lnSpc>
                <a:spcPct val="80000"/>
              </a:lnSpc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Односложная, состоящая лишь из простых предложений речь.</a:t>
            </a:r>
          </a:p>
          <a:p>
            <a:pPr algn="just">
              <a:lnSpc>
                <a:spcPct val="80000"/>
              </a:lnSpc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Неспособность грамматически правильно построить предложение.</a:t>
            </a:r>
          </a:p>
          <a:p>
            <a:pPr algn="just">
              <a:lnSpc>
                <a:spcPct val="80000"/>
              </a:lnSpc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Бедность речи. Недостаточный словарный запас. </a:t>
            </a:r>
          </a:p>
          <a:p>
            <a:pPr algn="just">
              <a:lnSpc>
                <a:spcPct val="80000"/>
              </a:lnSpc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неумение согласовывать слова в предложении, </a:t>
            </a:r>
          </a:p>
          <a:p>
            <a:pPr algn="just">
              <a:lnSpc>
                <a:spcPct val="80000"/>
              </a:lnSpc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нарушение звукопроизношения </a:t>
            </a:r>
          </a:p>
          <a:p>
            <a:pPr algn="just">
              <a:lnSpc>
                <a:spcPct val="80000"/>
              </a:lnSpc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не любят учить стихи, пересказывать тексты,</a:t>
            </a:r>
          </a:p>
          <a:p>
            <a:pPr algn="just">
              <a:lnSpc>
                <a:spcPct val="80000"/>
              </a:lnSpc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владеют приёмами и методами запоминания.</a:t>
            </a:r>
          </a:p>
          <a:p>
            <a:pPr algn="just">
              <a:lnSpc>
                <a:spcPct val="80000"/>
              </a:lnSpc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Отсутствие логического обоснования своих утверждений и выводов.</a:t>
            </a:r>
          </a:p>
          <a:p>
            <a:pPr>
              <a:lnSpc>
                <a:spcPct val="80000"/>
              </a:lnSpc>
              <a:buNone/>
              <a:defRPr/>
            </a:pPr>
            <a:endParaRPr lang="ru-RU" dirty="0" smtClean="0">
              <a:solidFill>
                <a:srgbClr val="000099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Picture 2" descr="https://ds02.infourok.ru/uploads/ex/0130/000669cf-3f894bb0/img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2285993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Спасибо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за внимание!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2.infourok.ru/uploads/ex/0130/000669cf-3f894bb0/img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29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1000108"/>
            <a:ext cx="85725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Мнемотехника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- это система методов и приемов, обеспечивающих эффективное запоминание, сохранение и воспроизведение информации.</a:t>
            </a:r>
          </a:p>
          <a:p>
            <a:pPr algn="just">
              <a:defRPr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Цель мнемотехник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развитие памяти, мышления, воображения, внимания, т.е. тех психических процессов, которые тесно связаны с  речью и ее полноценным развитием.</a:t>
            </a:r>
          </a:p>
          <a:p>
            <a:pPr algn="ctr">
              <a:defRPr/>
            </a:pPr>
            <a:endParaRPr lang="ru-RU" sz="3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https://ds02.infourok.ru/uploads/ex/0130/000669cf-3f894bb0/img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Текст 9"/>
          <p:cNvSpPr>
            <a:spLocks noGrp="1"/>
          </p:cNvSpPr>
          <p:nvPr>
            <p:ph type="body" idx="4294967295"/>
          </p:nvPr>
        </p:nvSpPr>
        <p:spPr>
          <a:xfrm>
            <a:off x="487433" y="548680"/>
            <a:ext cx="8676456" cy="50006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Мнемоквадрат </a:t>
            </a:r>
            <a:r>
              <a:rPr lang="ru-RU" dirty="0" smtClean="0"/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символическое обозначение слова. </a:t>
            </a:r>
            <a:endParaRPr lang="ru-RU" dirty="0"/>
          </a:p>
        </p:txBody>
      </p:sp>
      <p:pic>
        <p:nvPicPr>
          <p:cNvPr id="24578" name="Picture 2" descr="https://im0-tub-ru.yandex.net/i?id=26a55ffc232eab5284ed198786975df0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8982" y="1284986"/>
            <a:ext cx="2714643" cy="207170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4580" name="Picture 4" descr="http://prostoest.ru/wp-content/uploads/2013/12/y_shutterstock_153588122-727x5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17659" y="1233340"/>
            <a:ext cx="2428892" cy="207170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742293" y="1074504"/>
            <a:ext cx="2816290" cy="231961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738936" y="1109382"/>
            <a:ext cx="2786338" cy="2319618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645848" y="3729149"/>
            <a:ext cx="7975047" cy="2101171"/>
            <a:chOff x="731550" y="4194470"/>
            <a:chExt cx="7975047" cy="210117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31550" y="4194470"/>
              <a:ext cx="2654163" cy="209564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385713" y="4199999"/>
              <a:ext cx="2654163" cy="209564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052434" y="4194470"/>
              <a:ext cx="2654163" cy="209564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" name="Стрелка вправо 21"/>
          <p:cNvSpPr/>
          <p:nvPr/>
        </p:nvSpPr>
        <p:spPr>
          <a:xfrm>
            <a:off x="3601300" y="4437059"/>
            <a:ext cx="19778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4" descr="http://prostoest.ru/wp-content/uploads/2013/12/y_shutterstock_153588122-727x5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3824" y="3822494"/>
            <a:ext cx="2359978" cy="189789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1" name="Picture 2" descr="https://im0-tub-ru.yandex.net/i?id=26a55ffc232eab5284ed198786975df0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2730" y="3822494"/>
            <a:ext cx="2392997" cy="189789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571868" y="2643182"/>
            <a:ext cx="2167068" cy="400110"/>
          </a:xfrm>
          <a:prstGeom prst="rect">
            <a:avLst/>
          </a:prstGeom>
          <a:solidFill>
            <a:srgbClr val="FFAD5B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Мнемодорожка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45848" y="3709426"/>
            <a:ext cx="2654164" cy="21359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312569" y="3709426"/>
            <a:ext cx="2654163" cy="2135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966732" y="3709426"/>
            <a:ext cx="2654163" cy="21436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2.infourok.ru/uploads/ex/0130/000669cf-3f894bb0/img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42977" y="3571876"/>
          <a:ext cx="6467817" cy="1571636"/>
        </p:xfrm>
        <a:graphic>
          <a:graphicData uri="http://schemas.openxmlformats.org/drawingml/2006/table">
            <a:tbl>
              <a:tblPr/>
              <a:tblGrid>
                <a:gridCol w="1965146"/>
                <a:gridCol w="2394937"/>
                <a:gridCol w="2107734"/>
              </a:tblGrid>
              <a:tr h="15716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ttps://thumbs.dreamstime.com/z/cartoon-boy-girl-waving-hand-illustration-3323577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3714752"/>
            <a:ext cx="1370134" cy="1318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clipartbest.com/cliparts/9cz/M6L/9czM6Lryi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3786190"/>
            <a:ext cx="1669073" cy="1318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mlyn.by/wp-content/uploads/2017/01/0_11398c_f318261c_orig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3714752"/>
            <a:ext cx="2082312" cy="130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164680" y="1124744"/>
            <a:ext cx="73581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 Сени и Сани в сетях сом с усами.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2.infourok.ru/uploads/ex/0130/000669cf-3f894bb0/img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29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10350704"/>
              </p:ext>
            </p:extLst>
          </p:nvPr>
        </p:nvGraphicFramePr>
        <p:xfrm>
          <a:off x="535754" y="3942686"/>
          <a:ext cx="8072492" cy="1604020"/>
        </p:xfrm>
        <a:graphic>
          <a:graphicData uri="http://schemas.openxmlformats.org/drawingml/2006/table">
            <a:tbl>
              <a:tblPr/>
              <a:tblGrid>
                <a:gridCol w="1739761"/>
                <a:gridCol w="1730052"/>
                <a:gridCol w="1615227"/>
                <a:gridCol w="1493726"/>
                <a:gridCol w="1493726"/>
              </a:tblGrid>
              <a:tr h="1604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125" name="Picture 5" descr="http://www.redorbit.com/media/uploads/2014/12/chicken-turkey-duc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52" y="3902309"/>
            <a:ext cx="1714512" cy="16667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124" name="Рисунок 7" descr="https://mensila.com/wp-content/uploads/2017/07/164_695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54064" y="3902309"/>
            <a:ext cx="1785950" cy="16787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123" name="Рисунок 13" descr="http://zoozel.ru/gallery/images/1011080_kartinki-lebed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40014" y="3902309"/>
            <a:ext cx="1571636" cy="16787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122" name="Рисунок 1" descr="https://previews.123rf.com/images/iimages/iimages1301/iimages130100527/17161066-Illustration-of-a-boy-running-on-a-white-background-Stock-Vecto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11650" y="3902308"/>
            <a:ext cx="1462089" cy="167879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121" name="Рисунок 10" descr="http://wallpaperget.com/images/water-wallpaper-hd-1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06404" y="3902309"/>
            <a:ext cx="1500198" cy="165930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Скороговорки</a:t>
            </a:r>
            <a:endParaRPr lang="ru-RU" sz="4800" dirty="0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457200" y="1457324"/>
            <a:ext cx="8229600" cy="218599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Куры, гуси и индюшки </a:t>
            </a:r>
          </a:p>
          <a:p>
            <a:pPr>
              <a:buNone/>
            </a:pPr>
            <a:r>
              <a:rPr lang="ru-RU" dirty="0" smtClean="0"/>
              <a:t>наклевались петрушки</a:t>
            </a:r>
          </a:p>
          <a:p>
            <a:pPr>
              <a:buNone/>
            </a:pPr>
            <a:r>
              <a:rPr lang="ru-RU" dirty="0" smtClean="0"/>
              <a:t>Закусили лебедой</a:t>
            </a:r>
          </a:p>
          <a:p>
            <a:pPr>
              <a:buNone/>
            </a:pPr>
            <a:r>
              <a:rPr lang="ru-RU" dirty="0" smtClean="0"/>
              <a:t>Побежали  за водой.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2.infourok.ru/uploads/ex/0130/000669cf-3f894bb0/img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290"/>
            <a:ext cx="9144000" cy="707229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628" y="500042"/>
            <a:ext cx="3686172" cy="15001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             </a:t>
            </a:r>
            <a:r>
              <a:rPr lang="ru-RU" dirty="0" err="1" smtClean="0"/>
              <a:t>Мнемотаблицы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C:\Users\Александр\Desktop\мнемотаблицы. сказки\ss3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85870">
            <a:off x="428596" y="857232"/>
            <a:ext cx="435771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Александр\Desktop\мнемотаблицы. сказки\15_6.jpg"/>
          <p:cNvPicPr/>
          <p:nvPr/>
        </p:nvPicPr>
        <p:blipFill>
          <a:blip r:embed="rId4" cstate="print"/>
          <a:srcRect l="5287" t="10114" r="10121" b="4416"/>
          <a:stretch>
            <a:fillRect/>
          </a:stretch>
        </p:blipFill>
        <p:spPr bwMode="auto">
          <a:xfrm rot="506117">
            <a:off x="4277194" y="2160582"/>
            <a:ext cx="4629866" cy="3571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s02.infourok.ru/uploads/ex/0130/000669cf-3f894bb0/img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3012" name="Picture 4" descr="https://ds02.infourok.ru/uploads/ex/090b/00001c92-0772ad6e/hello_html_5b8566f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164" y="500042"/>
            <a:ext cx="8572560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2.infourok.ru/uploads/ex/0130/000669cf-3f894bb0/img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Этапы работы по использованию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мнемотаблиц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80000"/>
              </a:lnSpc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 этап. 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Рассматривание таблицы и разбор того, что на ней изображено. </a:t>
            </a:r>
          </a:p>
          <a:p>
            <a:pPr algn="just">
              <a:lnSpc>
                <a:spcPct val="80000"/>
              </a:lnSpc>
              <a:buNone/>
              <a:defRPr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 этап. 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Осуществляется перекодирование информации, т.е. преобразование из абстрактных символов в образы.</a:t>
            </a:r>
          </a:p>
          <a:p>
            <a:pPr algn="just">
              <a:lnSpc>
                <a:spcPct val="80000"/>
              </a:lnSpc>
              <a:buNone/>
              <a:defRPr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 этап 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После перекодирования осуществляется пересказ сказки или рассказ по заданной теме. </a:t>
            </a:r>
          </a:p>
          <a:p>
            <a:pPr algn="just">
              <a:lnSpc>
                <a:spcPct val="80000"/>
              </a:lnSpc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705</TotalTime>
  <Words>557</Words>
  <Application>Microsoft Office PowerPoint</Application>
  <PresentationFormat>Экран (4:3)</PresentationFormat>
  <Paragraphs>94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  Проблемы речевого развития:  </vt:lpstr>
      <vt:lpstr>Слайд 3</vt:lpstr>
      <vt:lpstr>Слайд 4</vt:lpstr>
      <vt:lpstr>Слайд 5</vt:lpstr>
      <vt:lpstr>Скороговорки</vt:lpstr>
      <vt:lpstr>                                       Мнемотаблицы </vt:lpstr>
      <vt:lpstr>Слайд 8</vt:lpstr>
      <vt:lpstr>Этапы работы по использованию   мнемотаблиц</vt:lpstr>
      <vt:lpstr>Слайд 10</vt:lpstr>
      <vt:lpstr>Слайд 11</vt:lpstr>
      <vt:lpstr>Результаты</vt:lpstr>
      <vt:lpstr>Слайд 13</vt:lpstr>
      <vt:lpstr>    </vt:lpstr>
      <vt:lpstr>Методика обучения:</vt:lpstr>
      <vt:lpstr>Обозначение карт</vt:lpstr>
      <vt:lpstr>Слайд 17</vt:lpstr>
      <vt:lpstr>Слайд 18</vt:lpstr>
      <vt:lpstr>Сочиняем сказку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</dc:creator>
  <cp:lastModifiedBy>V</cp:lastModifiedBy>
  <cp:revision>82</cp:revision>
  <dcterms:created xsi:type="dcterms:W3CDTF">2017-09-12T17:44:17Z</dcterms:created>
  <dcterms:modified xsi:type="dcterms:W3CDTF">2018-05-10T17:52:53Z</dcterms:modified>
</cp:coreProperties>
</file>