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8" r:id="rId5"/>
    <p:sldId id="269" r:id="rId6"/>
    <p:sldId id="262" r:id="rId7"/>
    <p:sldId id="258" r:id="rId8"/>
    <p:sldId id="260" r:id="rId9"/>
    <p:sldId id="264" r:id="rId10"/>
    <p:sldId id="266" r:id="rId11"/>
    <p:sldId id="265" r:id="rId12"/>
    <p:sldId id="259" r:id="rId13"/>
    <p:sldId id="270" r:id="rId14"/>
    <p:sldId id="271" r:id="rId15"/>
    <p:sldId id="273" r:id="rId16"/>
    <p:sldId id="267" r:id="rId17"/>
    <p:sldId id="26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57FFF-E663-481B-9777-3ADE18E4EE73}" type="datetimeFigureOut">
              <a:rPr lang="ru-RU"/>
              <a:pPr>
                <a:defRPr/>
              </a:pPr>
              <a:t>17.11.2018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081A8-282C-48CC-8DF6-BD7573AA6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2636838"/>
            <a:ext cx="230981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813" y="4219575"/>
            <a:ext cx="315118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835150" y="5661025"/>
            <a:ext cx="7308850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661025"/>
            <a:ext cx="7308850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52963"/>
            <a:ext cx="14763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7540B-720D-4504-8435-6CF4959F3B62}" type="datetimeFigureOut">
              <a:rPr lang="ru-RU"/>
              <a:pPr>
                <a:defRPr/>
              </a:pPr>
              <a:t>17.11.2018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98D70-8CB3-4546-94C7-164463B1F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163"/>
            <a:ext cx="2646363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8550" y="4221163"/>
            <a:ext cx="29654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258888" y="6092825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0" y="6092825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13CCB-603E-490E-B881-86F5B8B66E99}" type="datetimeFigureOut">
              <a:rPr lang="ru-RU"/>
              <a:pPr>
                <a:defRPr/>
              </a:pPr>
              <a:t>17.11.2018</a:t>
            </a:fld>
            <a:endParaRPr lang="ru-RU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23379-5E76-4CA7-AD3E-848F79B6A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4005263"/>
            <a:ext cx="21256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1313" y="3619500"/>
            <a:ext cx="25558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215B-1E77-4A50-A964-44330A8EE3A8}" type="datetimeFigureOut">
              <a:rPr lang="ru-RU"/>
              <a:pPr>
                <a:defRPr/>
              </a:pPr>
              <a:t>17.11.2018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3E835-98F3-43B9-A806-26DDE3ED9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3860800"/>
            <a:ext cx="29876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83088"/>
            <a:ext cx="21669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1835150" y="5876925"/>
            <a:ext cx="7308850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5"/>
            <a:ext cx="7308850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CCFCB-53ED-4B98-9C85-56AEEA8B7D55}" type="datetimeFigureOut">
              <a:rPr lang="ru-RU"/>
              <a:pPr>
                <a:defRPr/>
              </a:pPr>
              <a:t>17.11.2018</a:t>
            </a:fld>
            <a:endParaRPr 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FB33A-6996-49BD-9433-6B879B66F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CCFFFF"/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68580E-F6CF-40FB-8255-DE5D75D6BF12}" type="datetimeFigureOut">
              <a:rPr lang="ru-RU"/>
              <a:pPr>
                <a:defRPr/>
              </a:pPr>
              <a:t>17.11.2018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FC8A8C-00AE-4C73-A2C2-16282AF97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ransition spd="med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hyperlink" Target="http://i072.radikal.ru/1201/c5/ecb4031e37cd.gif" TargetMode="External"/><Relationship Id="rId18" Type="http://schemas.openxmlformats.org/officeDocument/2006/relationships/image" Target="../media/image35.png"/><Relationship Id="rId26" Type="http://schemas.openxmlformats.org/officeDocument/2006/relationships/hyperlink" Target="http://s014.radikal.ru/i326/1201/a1/386da46faaeb.gif" TargetMode="External"/><Relationship Id="rId3" Type="http://schemas.openxmlformats.org/officeDocument/2006/relationships/hyperlink" Target="http://img-fotki.yandex.ru/get/6733/134091466.195/0_fe7f9_3e19977b_orig" TargetMode="External"/><Relationship Id="rId21" Type="http://schemas.openxmlformats.org/officeDocument/2006/relationships/image" Target="../media/image37.png"/><Relationship Id="rId7" Type="http://schemas.openxmlformats.org/officeDocument/2006/relationships/hyperlink" Target="http://www.art-apple.ru/albums/vector_flowers/9381760.jpg" TargetMode="External"/><Relationship Id="rId12" Type="http://schemas.openxmlformats.org/officeDocument/2006/relationships/image" Target="../media/image33.png"/><Relationship Id="rId17" Type="http://schemas.openxmlformats.org/officeDocument/2006/relationships/hyperlink" Target="http://priroda.inc.ru/animation/bebi/baby30.gif" TargetMode="External"/><Relationship Id="rId25" Type="http://schemas.openxmlformats.org/officeDocument/2006/relationships/image" Target="../media/image39.png"/><Relationship Id="rId2" Type="http://schemas.openxmlformats.org/officeDocument/2006/relationships/image" Target="../media/image29.png"/><Relationship Id="rId16" Type="http://schemas.openxmlformats.org/officeDocument/2006/relationships/image" Target="../media/image9.gif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hyperlink" Target="http://img-fotki.yandex.ru/get/6437/134091466.5c/0_a01d9_415b13cb_M.png" TargetMode="External"/><Relationship Id="rId24" Type="http://schemas.openxmlformats.org/officeDocument/2006/relationships/hyperlink" Target="http://s018.radikal.ru/i521/1201/f6/551f743ee188.gif" TargetMode="External"/><Relationship Id="rId5" Type="http://schemas.openxmlformats.org/officeDocument/2006/relationships/hyperlink" Target="http://s44.radikal.ru/i105/1108/8c/6541d46a5900t.jpg" TargetMode="External"/><Relationship Id="rId15" Type="http://schemas.openxmlformats.org/officeDocument/2006/relationships/hyperlink" Target="http://s012.radikal.ru/i321/1201/cb/42373f9d2983.gif" TargetMode="External"/><Relationship Id="rId23" Type="http://schemas.openxmlformats.org/officeDocument/2006/relationships/image" Target="../media/image38.png"/><Relationship Id="rId28" Type="http://schemas.openxmlformats.org/officeDocument/2006/relationships/hyperlink" Target="http://ug-mama.ru/lines/im_line/8bc5751b36aa55b03faa72cd4305b5eb_1329683174.png" TargetMode="External"/><Relationship Id="rId10" Type="http://schemas.openxmlformats.org/officeDocument/2006/relationships/image" Target="../media/image13.png"/><Relationship Id="rId19" Type="http://schemas.openxmlformats.org/officeDocument/2006/relationships/hyperlink" Target="http://s018.radikal.ru/i514/1201/da/4db66d823c0a.gif" TargetMode="External"/><Relationship Id="rId4" Type="http://schemas.openxmlformats.org/officeDocument/2006/relationships/image" Target="../media/image30.jpeg"/><Relationship Id="rId9" Type="http://schemas.openxmlformats.org/officeDocument/2006/relationships/hyperlink" Target="http://img-fotki.yandex.ru/get/5635/20573769.1b/0_89604_568ac41e_M.png" TargetMode="External"/><Relationship Id="rId14" Type="http://schemas.openxmlformats.org/officeDocument/2006/relationships/image" Target="../media/image34.png"/><Relationship Id="rId22" Type="http://schemas.openxmlformats.org/officeDocument/2006/relationships/hyperlink" Target="http://s018.radikal.ru/i524/1201/3e/ec75d3390f56.gif" TargetMode="External"/><Relationship Id="rId27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285860"/>
            <a:ext cx="721523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+mn-lt"/>
                <a:cs typeface="+mn-cs"/>
              </a:rPr>
              <a:t>«Мелкая моторика как средство развития речи детей в ДОУ»</a:t>
            </a:r>
            <a:endParaRPr lang="ru-RU" sz="4400" b="1" dirty="0">
              <a:ln w="10541" cmpd="sng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  <a:latin typeface="+mn-lt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043608" y="4149080"/>
            <a:ext cx="5328592" cy="12961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Презентацию подготовили воспитатели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второй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младшей группы: Андреева Л. А., Ткаченко Е. А.</a:t>
            </a:r>
          </a:p>
          <a:p>
            <a:pPr marL="342900"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2016-2017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учебный год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654164"/>
          </a:xfrm>
        </p:spPr>
        <p:txBody>
          <a:bodyPr/>
          <a:lstStyle/>
          <a:p>
            <a:r>
              <a:rPr lang="ru-RU" sz="4000" b="1" dirty="0" smtClean="0">
                <a:latin typeface="+mn-lt"/>
              </a:rPr>
              <a:t>Чем можно позаниматься с детьми дома, чтобы развить ручную умелость:</a:t>
            </a:r>
            <a:endParaRPr lang="ru-RU" sz="40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000240"/>
            <a:ext cx="7715304" cy="4286280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sz="2400" dirty="0" smtClean="0"/>
              <a:t>запускать пальцами мелкие волчки;</a:t>
            </a:r>
          </a:p>
          <a:p>
            <a:r>
              <a:rPr lang="ru-RU" sz="2400" dirty="0" smtClean="0"/>
              <a:t>разминать глину, пластилин;</a:t>
            </a:r>
          </a:p>
          <a:p>
            <a:r>
              <a:rPr lang="ru-RU" sz="2400" dirty="0" smtClean="0"/>
              <a:t>катать по очереди каждым пальцем камешки, бусинки, шары;</a:t>
            </a:r>
          </a:p>
          <a:p>
            <a:r>
              <a:rPr lang="ru-RU" sz="2400" dirty="0" smtClean="0"/>
              <a:t>нанизывать бусы, пуговицы, сортировать крупу;</a:t>
            </a:r>
          </a:p>
          <a:p>
            <a:r>
              <a:rPr lang="ru-RU" sz="2400" dirty="0" smtClean="0"/>
              <a:t>наматывать клубки, проволоку, ленты;</a:t>
            </a:r>
          </a:p>
          <a:p>
            <a:r>
              <a:rPr lang="ru-RU" sz="2400" dirty="0" smtClean="0"/>
              <a:t>застегивать пуговицы, молнии, липучки;</a:t>
            </a:r>
          </a:p>
          <a:p>
            <a:r>
              <a:rPr lang="ru-RU" sz="2400" dirty="0" smtClean="0"/>
              <a:t>закручивать шурупы, гайки, болты;</a:t>
            </a:r>
          </a:p>
          <a:p>
            <a:r>
              <a:rPr lang="ru-RU" sz="2400" dirty="0" smtClean="0"/>
              <a:t>складывать матрешек, пирамидки и многое другое.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/>
          <a:lstStyle/>
          <a:p>
            <a:r>
              <a:rPr lang="ru-RU" dirty="0" smtClean="0"/>
              <a:t>Организация образовательного процесса: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85918" y="2428868"/>
            <a:ext cx="5214974" cy="385765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428736"/>
            <a:ext cx="7143800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sz="6000" dirty="0" smtClean="0">
                <a:ln>
                  <a:solidFill>
                    <a:srgbClr val="000000"/>
                  </a:solidFill>
                </a:ln>
              </a:rPr>
              <a:t>Речевое развитие</a:t>
            </a:r>
            <a:endParaRPr lang="ru-RU" sz="6000" dirty="0">
              <a:ln>
                <a:solidFill>
                  <a:srgbClr val="000000"/>
                </a:solidFill>
              </a:ln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5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85728"/>
            <a:ext cx="7286676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sz="6000" dirty="0" smtClean="0">
                <a:ln>
                  <a:solidFill>
                    <a:srgbClr val="000000"/>
                  </a:solidFill>
                </a:ln>
              </a:rPr>
              <a:t>Познавательное развитие</a:t>
            </a:r>
            <a:endParaRPr lang="ru-RU" sz="600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2857472"/>
            <a:ext cx="5143536" cy="400052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00496" y="2857472"/>
            <a:ext cx="5143504" cy="400052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3429000"/>
            <a:ext cx="4071966" cy="428628"/>
          </a:xfrm>
        </p:spPr>
        <p:txBody>
          <a:bodyPr/>
          <a:lstStyle/>
          <a:p>
            <a:endParaRPr lang="ru-RU" sz="32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14290"/>
            <a:ext cx="8429652" cy="164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sz="6000" dirty="0" smtClean="0">
                <a:ln>
                  <a:solidFill>
                    <a:srgbClr val="000000"/>
                  </a:solidFill>
                </a:ln>
              </a:rPr>
              <a:t>Художественно-эстетическое развитие</a:t>
            </a:r>
            <a:endParaRPr lang="ru-RU" sz="600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071786"/>
            <a:ext cx="5357850" cy="378621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00496" y="3000372"/>
            <a:ext cx="5143504" cy="385762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85728"/>
            <a:ext cx="7786742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sz="6000" dirty="0" smtClean="0">
                <a:ln>
                  <a:solidFill>
                    <a:srgbClr val="000000"/>
                  </a:solidFill>
                </a:ln>
              </a:rPr>
              <a:t>Физическое развитие</a:t>
            </a:r>
            <a:endParaRPr lang="ru-RU" sz="600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3214686"/>
            <a:ext cx="4500562" cy="364331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500174"/>
            <a:ext cx="3929090" cy="535782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57224" y="142852"/>
            <a:ext cx="7358114" cy="26432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ru-RU" sz="6000" dirty="0" smtClean="0">
                <a:ln>
                  <a:solidFill>
                    <a:srgbClr val="000000"/>
                  </a:solidFill>
                </a:ln>
              </a:rPr>
              <a:t>Социально-коммуникативное развитие</a:t>
            </a:r>
            <a:endParaRPr lang="ru-RU" sz="6000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3214686"/>
            <a:ext cx="4929190" cy="364331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6248" y="3214686"/>
            <a:ext cx="4857752" cy="3643314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857232"/>
            <a:ext cx="787529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Спасибо</a:t>
            </a:r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</a:p>
          <a:p>
            <a:pPr algn="ctr"/>
            <a:r>
              <a:rPr lang="ru-RU" sz="9600" b="1" cap="none" spc="0" dirty="0" smtClean="0">
                <a:ln w="17780" cmpd="sng">
                  <a:solidFill>
                    <a:srgbClr val="000000"/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за внимание!</a:t>
            </a:r>
            <a:endParaRPr lang="ru-RU" sz="9600" b="1" cap="none" spc="0" dirty="0">
              <a:ln w="17780" cmpd="sng">
                <a:solidFill>
                  <a:srgbClr val="000000"/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77612" y="-253224"/>
            <a:ext cx="595323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+mn-lt"/>
                <a:cs typeface="+mn-cs"/>
              </a:rPr>
              <a:t>Интернет ресурсы</a:t>
            </a:r>
          </a:p>
        </p:txBody>
      </p:sp>
      <p:pic>
        <p:nvPicPr>
          <p:cNvPr id="10243" name="Picture 2" descr="0_fe7f9_3e19977b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"/>
            <a:ext cx="18303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835150" y="476250"/>
            <a:ext cx="17287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ea typeface="Calibri" pitchFamily="34" charset="0"/>
                <a:cs typeface="Times New Roman" pitchFamily="18" charset="0"/>
                <a:hlinkClick r:id="rId3"/>
              </a:rPr>
              <a:t>http://img-fotki.yandex.ru/get/6733/134091466.195/0_fe7f9_3e19977b_orig</a:t>
            </a:r>
            <a:endParaRPr lang="ru-RU">
              <a:ea typeface="Calibri" pitchFamily="34" charset="0"/>
            </a:endParaRPr>
          </a:p>
        </p:txBody>
      </p:sp>
      <p:pic>
        <p:nvPicPr>
          <p:cNvPr id="10245" name="Picture 4" descr="Скачать бесплатно книгу: Подборка схем для вышивки крестиком 18. Вышиваем бабочек. Автор подборки: Франко А И Год выпуска: 2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549275"/>
            <a:ext cx="10287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4572000" y="549275"/>
            <a:ext cx="12239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ea typeface="Calibri" pitchFamily="34" charset="0"/>
                <a:cs typeface="Times New Roman" pitchFamily="18" charset="0"/>
                <a:hlinkClick r:id="rId5"/>
              </a:rPr>
              <a:t>http://s44.radikal.ru/i105/1108/8c/6541d46a5900t.jpg</a:t>
            </a:r>
            <a:endParaRPr lang="ru-RU">
              <a:ea typeface="Calibri" pitchFamily="34" charset="0"/>
            </a:endParaRPr>
          </a:p>
        </p:txBody>
      </p:sp>
      <p:pic>
        <p:nvPicPr>
          <p:cNvPr id="10247" name="Picture 6" descr="0_a1a93_57fe433b_or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476250"/>
            <a:ext cx="10795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6300788" y="620713"/>
            <a:ext cx="12239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ea typeface="Calibri" pitchFamily="34" charset="0"/>
                <a:cs typeface="Times New Roman" pitchFamily="18" charset="0"/>
                <a:hlinkClick r:id="rId7"/>
              </a:rPr>
              <a:t>http://www.art-apple.ru/albums/vector_flowers/9381760.jpg</a:t>
            </a:r>
            <a:endParaRPr lang="ru-RU">
              <a:ea typeface="Calibri" pitchFamily="34" charset="0"/>
            </a:endParaRPr>
          </a:p>
        </p:txBody>
      </p:sp>
      <p:pic>
        <p:nvPicPr>
          <p:cNvPr id="10249" name="Picture 8" descr="0_89604_568ac41e_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1725" y="549275"/>
            <a:ext cx="7207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Rectangle 9"/>
          <p:cNvSpPr>
            <a:spLocks noChangeArrowheads="1"/>
          </p:cNvSpPr>
          <p:nvPr/>
        </p:nvSpPr>
        <p:spPr bwMode="auto">
          <a:xfrm>
            <a:off x="8170863" y="0"/>
            <a:ext cx="973137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ea typeface="Calibri" pitchFamily="34" charset="0"/>
                <a:cs typeface="Times New Roman" pitchFamily="18" charset="0"/>
                <a:hlinkClick r:id="rId9"/>
              </a:rPr>
              <a:t>http://img-fotki.yandex.ru/get/5635/20573769.1b/0_89604_568ac41e_M.png</a:t>
            </a:r>
            <a:endParaRPr lang="ru-RU">
              <a:ea typeface="Calibri" pitchFamily="34" charset="0"/>
            </a:endParaRPr>
          </a:p>
        </p:txBody>
      </p:sp>
      <p:pic>
        <p:nvPicPr>
          <p:cNvPr id="10251" name="Picture 10" descr="0_a01d9_415b13cb_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557338"/>
            <a:ext cx="17287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1692275" y="1196975"/>
            <a:ext cx="1547813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ea typeface="Calibri" pitchFamily="34" charset="0"/>
                <a:cs typeface="Times New Roman" pitchFamily="18" charset="0"/>
                <a:hlinkClick r:id="rId11"/>
              </a:rPr>
              <a:t>http://img-fotki.yandex.ru/get/6437/134091466.5c/0_a01d9_415b13cb_M.png</a:t>
            </a:r>
            <a:endParaRPr lang="ru-RU">
              <a:ea typeface="Calibri" pitchFamily="34" charset="0"/>
            </a:endParaRPr>
          </a:p>
        </p:txBody>
      </p:sp>
      <p:pic>
        <p:nvPicPr>
          <p:cNvPr id="10253" name="Picture 13" descr="ecb4031e37cd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2060575"/>
            <a:ext cx="9001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827088" y="2108200"/>
            <a:ext cx="936625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ea typeface="Calibri" pitchFamily="34" charset="0"/>
                <a:cs typeface="Times New Roman" pitchFamily="18" charset="0"/>
                <a:hlinkClick r:id="rId13"/>
              </a:rPr>
              <a:t>http://i072.radikal.ru/1201/c5/ecb4031e37cd.gif</a:t>
            </a:r>
            <a:endParaRPr lang="ru-RU">
              <a:ea typeface="Calibri" pitchFamily="34" charset="0"/>
            </a:endParaRPr>
          </a:p>
        </p:txBody>
      </p:sp>
      <p:pic>
        <p:nvPicPr>
          <p:cNvPr id="10255" name="Picture 15" descr="42373f9d298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19250" y="2060575"/>
            <a:ext cx="93662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2627313" y="2133600"/>
            <a:ext cx="10810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ea typeface="Calibri" pitchFamily="34" charset="0"/>
                <a:cs typeface="Times New Roman" pitchFamily="18" charset="0"/>
                <a:hlinkClick r:id="rId15"/>
              </a:rPr>
              <a:t>http://s012.radikal.ru/i321/1201/cb/42373f9d2983.gif</a:t>
            </a:r>
            <a:endParaRPr lang="ru-RU">
              <a:ea typeface="Calibri" pitchFamily="34" charset="0"/>
            </a:endParaRPr>
          </a:p>
        </p:txBody>
      </p:sp>
      <p:pic>
        <p:nvPicPr>
          <p:cNvPr id="10257" name="Picture 17" descr="baby3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35375" y="1341438"/>
            <a:ext cx="8651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4500563" y="1412875"/>
            <a:ext cx="10080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 dirty="0">
                <a:ea typeface="Calibri" pitchFamily="34" charset="0"/>
                <a:cs typeface="Times New Roman" pitchFamily="18" charset="0"/>
                <a:hlinkClick r:id="rId17"/>
              </a:rPr>
              <a:t>http://priroda.inc.ru/animation/bebi/baby30.gif</a:t>
            </a:r>
            <a:endParaRPr lang="ru-RU" dirty="0">
              <a:ea typeface="Calibri" pitchFamily="34" charset="0"/>
            </a:endParaRPr>
          </a:p>
        </p:txBody>
      </p:sp>
      <p:pic>
        <p:nvPicPr>
          <p:cNvPr id="10259" name="Picture 19" descr="4db66d823c0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435600" y="1484313"/>
            <a:ext cx="10080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6516688" y="1316038"/>
            <a:ext cx="8636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ea typeface="Calibri" pitchFamily="34" charset="0"/>
                <a:cs typeface="Times New Roman" pitchFamily="18" charset="0"/>
                <a:hlinkClick r:id="rId19"/>
              </a:rPr>
              <a:t>http://s018.radikal.ru/i514/1201/da/4db66d823c0a.gif</a:t>
            </a:r>
            <a:endParaRPr lang="ru-RU">
              <a:ea typeface="Calibri" pitchFamily="34" charset="0"/>
            </a:endParaRPr>
          </a:p>
        </p:txBody>
      </p:sp>
      <p:pic>
        <p:nvPicPr>
          <p:cNvPr id="10261" name="Picture 21" descr="b9c0b6dd666b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635375" y="2133600"/>
            <a:ext cx="7207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22" descr="ec75d3390f56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435600" y="2276475"/>
            <a:ext cx="79216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6227763" y="2276475"/>
            <a:ext cx="11160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ea typeface="Calibri" pitchFamily="34" charset="0"/>
                <a:cs typeface="Times New Roman" pitchFamily="18" charset="0"/>
                <a:hlinkClick r:id="rId22"/>
              </a:rPr>
              <a:t>http://s018.radikal.ru/i524/1201/3e/ec75d3390f56.gif</a:t>
            </a:r>
            <a:endParaRPr lang="ru-RU">
              <a:ea typeface="Calibri" pitchFamily="34" charset="0"/>
            </a:endParaRPr>
          </a:p>
        </p:txBody>
      </p:sp>
      <p:pic>
        <p:nvPicPr>
          <p:cNvPr id="10264" name="Picture 24" descr="551f743ee188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380288" y="1557338"/>
            <a:ext cx="9398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8315325" y="1341438"/>
            <a:ext cx="8286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ea typeface="Calibri" pitchFamily="34" charset="0"/>
                <a:cs typeface="Times New Roman" pitchFamily="18" charset="0"/>
                <a:hlinkClick r:id="rId24"/>
              </a:rPr>
              <a:t>http://s018.radikal.ru/i521/1201/f6/551f743ee188.gif</a:t>
            </a:r>
            <a:endParaRPr lang="ru-RU">
              <a:ea typeface="Calibri" pitchFamily="34" charset="0"/>
            </a:endParaRPr>
          </a:p>
        </p:txBody>
      </p:sp>
      <p:pic>
        <p:nvPicPr>
          <p:cNvPr id="10266" name="Picture 26" descr="386da46faaeb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0" y="3141663"/>
            <a:ext cx="849313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755650" y="3044825"/>
            <a:ext cx="8636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ea typeface="Calibri" pitchFamily="34" charset="0"/>
                <a:cs typeface="Times New Roman" pitchFamily="18" charset="0"/>
                <a:hlinkClick r:id="rId26"/>
              </a:rPr>
              <a:t>http://s014.radikal.ru/i326/1201/a1/386da46faaeb.gif</a:t>
            </a:r>
            <a:endParaRPr lang="ru-RU">
              <a:ea typeface="Calibri" pitchFamily="34" charset="0"/>
            </a:endParaRPr>
          </a:p>
        </p:txBody>
      </p:sp>
      <p:pic>
        <p:nvPicPr>
          <p:cNvPr id="10268" name="Picture 28" descr="Картинки/цветы/ромашки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619250" y="3213100"/>
            <a:ext cx="1728788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4356100" y="2205038"/>
            <a:ext cx="1152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ea typeface="Calibri" pitchFamily="34" charset="0"/>
                <a:cs typeface="Times New Roman" pitchFamily="18" charset="0"/>
                <a:hlinkClick r:id="rId26"/>
              </a:rPr>
              <a:t>http://s014.radikal.ru/i326/1201/a1/386da46faaeb.gif</a:t>
            </a:r>
            <a:endParaRPr lang="ru-RU">
              <a:ea typeface="Calibri" pitchFamily="34" charset="0"/>
            </a:endParaRPr>
          </a:p>
        </p:txBody>
      </p:sp>
      <p:sp>
        <p:nvSpPr>
          <p:cNvPr id="10270" name="Rectangle 31"/>
          <p:cNvSpPr>
            <a:spLocks noChangeArrowheads="1"/>
          </p:cNvSpPr>
          <p:nvPr/>
        </p:nvSpPr>
        <p:spPr bwMode="auto">
          <a:xfrm>
            <a:off x="3348038" y="2997200"/>
            <a:ext cx="1584325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ea typeface="Calibri" pitchFamily="34" charset="0"/>
                <a:cs typeface="Times New Roman" pitchFamily="18" charset="0"/>
                <a:hlinkClick r:id="rId28"/>
              </a:rPr>
              <a:t>http://ug-mama.ru/lines/im_line/8bc5751b36aa55b03faa72cd4305b5eb_1329683174.png</a:t>
            </a:r>
            <a:endParaRPr lang="ru-RU">
              <a:ea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+mn-lt"/>
              </a:rPr>
              <a:t> </a:t>
            </a:r>
            <a:r>
              <a:rPr lang="ru-RU" b="1" dirty="0" smtClean="0">
                <a:latin typeface="+mn-lt"/>
              </a:rPr>
              <a:t>Актуальность</a:t>
            </a:r>
            <a:endParaRPr lang="ru-RU" dirty="0" smtClean="0">
              <a:latin typeface="+mn-lt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000100" y="1428736"/>
            <a:ext cx="7697813" cy="4929222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Вопрос полноценного развития речи детей дошкольного возраста по прежнему остается актуальным на сегодняшний день.</a:t>
            </a:r>
          </a:p>
          <a:p>
            <a:pPr>
              <a:buNone/>
            </a:pPr>
            <a:r>
              <a:rPr lang="ru-RU" sz="2000" dirty="0" smtClean="0"/>
              <a:t>     Хорошая речь – важнейшее условие всестороннего развития детей. Чем богаче и правильнее речь ребенка, тем легче ему высказывать свои мысли, тем шире его возможности в познании окружающей действительности, содержательнее и полноценнее отношения со сверстниками и взрослыми.</a:t>
            </a:r>
          </a:p>
          <a:p>
            <a:pPr>
              <a:buNone/>
            </a:pPr>
            <a:r>
              <a:rPr lang="ru-RU" sz="2000" dirty="0" smtClean="0"/>
              <a:t>     Поэтому, мы считаем, что очень   важно заботиться о своевременном формировании речи ребенка, о ее чистоте и правильности, предупреждая и исправляя различные нарушения. Как  родителей, так и педагогов  волнует вопрос, как обеспечить полноценное речевое развитие ребенка в дошкольном возрасте, как правильно подготовить его к школе. Одним из показателей готовности к школьному обучению ребенка является </a:t>
            </a:r>
            <a:r>
              <a:rPr lang="ru-RU" sz="2000" dirty="0" err="1" smtClean="0"/>
              <a:t>сформированность</a:t>
            </a:r>
            <a:r>
              <a:rPr lang="ru-RU" sz="2000" dirty="0" smtClean="0"/>
              <a:t>  его речевых</a:t>
            </a:r>
            <a:r>
              <a:rPr lang="ru-RU" sz="2000" b="1" dirty="0" smtClean="0"/>
              <a:t> </a:t>
            </a:r>
            <a:r>
              <a:rPr lang="ru-RU" sz="2000" dirty="0" smtClean="0"/>
              <a:t>навыков.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Ведущая педагогическая идея.</a:t>
            </a:r>
            <a:endParaRPr lang="ru-RU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857340"/>
            <a:ext cx="7858180" cy="5000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000000"/>
                </a:solidFill>
              </a:rPr>
              <a:t>Систематическое  и планомерное использование разнообразных форм работы, направленных на развитие тонких движений пальцев рук помогает детям в дошкольном возрасте быстрее освоить правильную речь.</a:t>
            </a:r>
            <a:r>
              <a:rPr lang="ru-RU" sz="2800" b="1" dirty="0" smtClean="0"/>
              <a:t> </a:t>
            </a:r>
            <a:endParaRPr lang="ru-RU" sz="2800" b="1" i="1" dirty="0" smtClean="0">
              <a:solidFill>
                <a:srgbClr val="000000"/>
              </a:solidFill>
            </a:endParaRPr>
          </a:p>
          <a:p>
            <a:r>
              <a:rPr lang="ru-RU" sz="2800" b="1" i="1" dirty="0" smtClean="0">
                <a:solidFill>
                  <a:srgbClr val="000000"/>
                </a:solidFill>
              </a:rPr>
              <a:t>Таким  образом: «Посредством развития мелкой моторики рук, развиваем речевую систему детей».</a:t>
            </a:r>
            <a:endParaRPr lang="ru-RU" sz="2800" i="1" dirty="0" smtClean="0">
              <a:solidFill>
                <a:srgbClr val="000000"/>
              </a:solidFill>
            </a:endParaRPr>
          </a:p>
          <a:p>
            <a:pPr algn="ctr"/>
            <a:endParaRPr lang="ru-RU" sz="2800" dirty="0" smtClean="0">
              <a:solidFill>
                <a:srgbClr val="000000"/>
              </a:solidFill>
            </a:endParaRPr>
          </a:p>
          <a:p>
            <a:pPr algn="ctr"/>
            <a:endParaRPr lang="ru-RU" sz="2800" dirty="0" smtClean="0">
              <a:solidFill>
                <a:srgbClr val="000000"/>
              </a:solidFill>
            </a:endParaRPr>
          </a:p>
          <a:p>
            <a:pPr algn="ctr"/>
            <a:endParaRPr lang="ru-RU" sz="2800" dirty="0" smtClean="0">
              <a:solidFill>
                <a:srgbClr val="000000"/>
              </a:solidFill>
            </a:endParaRPr>
          </a:p>
          <a:p>
            <a:pPr algn="ctr"/>
            <a:endParaRPr lang="ru-RU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785794"/>
            <a:ext cx="75724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+mn-lt"/>
              </a:rPr>
              <a:t>Цель:</a:t>
            </a:r>
          </a:p>
          <a:p>
            <a:endParaRPr lang="ru-RU" sz="4000" dirty="0" smtClean="0"/>
          </a:p>
          <a:p>
            <a:r>
              <a:rPr lang="ru-RU" sz="4000" dirty="0" smtClean="0">
                <a:latin typeface="+mn-lt"/>
              </a:rPr>
              <a:t>Формирование речевой деятельности детей дошкольного младшего возраста через мелкую моторику.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0"/>
            <a:ext cx="8286808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+mn-lt"/>
              </a:rPr>
              <a:t>Задачи: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Совершенствовать предметно- развивающую среду для развития мелкой моторики.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Обогащать словарь детей за счет разучивания новых пальчиковых игр.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Развивать речь, внимание, воображение, память и мышление через игру с предметами.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Развивать мелкую моторику рук у детей с помощью нетрадиционного способа рисования.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Массаж и </a:t>
            </a:r>
            <a:r>
              <a:rPr lang="ru-RU" b="1" dirty="0" err="1" smtClean="0">
                <a:latin typeface="+mn-lt"/>
              </a:rPr>
              <a:t>самомассаж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533612" cy="35719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Основной задачей во время массажа</a:t>
            </a:r>
            <a:r>
              <a:rPr lang="ru-RU" b="1" dirty="0" smtClean="0"/>
              <a:t> </a:t>
            </a:r>
            <a:r>
              <a:rPr lang="ru-RU" dirty="0" smtClean="0"/>
              <a:t>и</a:t>
            </a:r>
            <a:r>
              <a:rPr lang="ru-RU" b="1" dirty="0" smtClean="0"/>
              <a:t> </a:t>
            </a:r>
            <a:r>
              <a:rPr lang="ru-RU" dirty="0" err="1" smtClean="0"/>
              <a:t>самомассажа</a:t>
            </a:r>
            <a:r>
              <a:rPr lang="ru-RU" dirty="0" smtClean="0"/>
              <a:t> является нормализация состояния тонуса мелких мышц кистей рук. Для этого используем приемы поглаживания, разминания, растирания, легкую вибрацию, похлопывание. Можно инсценировать рифмованные </a:t>
            </a:r>
            <a:r>
              <a:rPr lang="ru-RU" dirty="0" err="1" smtClean="0"/>
              <a:t>потешки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428605"/>
            <a:ext cx="83582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+mn-lt"/>
              </a:rPr>
              <a:t>Предметная деятельность </a:t>
            </a:r>
          </a:p>
          <a:p>
            <a:endParaRPr lang="ru-RU" sz="2800" dirty="0" smtClean="0"/>
          </a:p>
          <a:p>
            <a:r>
              <a:rPr lang="ru-RU" sz="3200" dirty="0" smtClean="0">
                <a:latin typeface="+mn-lt"/>
              </a:rPr>
              <a:t>Включает в себя игры и действия с игрушками и предметами. Для тренировки пальцев рук следует давать ребенку перебирать сначала крупные предметы, а затем более мелкие. Для этих целей хороши деревянные раскрашенные бусы, нанизанные на резинку, пирамидки, мозаики, конструкторы, счетные палочки и многое другое.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000066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2"/>
            <a:ext cx="814393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+mn-lt"/>
              </a:rPr>
              <a:t>Пальчиковые игры</a:t>
            </a:r>
          </a:p>
          <a:p>
            <a:endParaRPr lang="ru-RU" sz="2800" dirty="0" smtClean="0"/>
          </a:p>
          <a:p>
            <a:r>
              <a:rPr lang="ru-RU" sz="3200" dirty="0" smtClean="0">
                <a:latin typeface="+mn-lt"/>
              </a:rPr>
              <a:t>Хорошую тренировку движений пальцев обеспечивают пальчиковые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200" dirty="0" smtClean="0">
                <a:latin typeface="+mn-lt"/>
              </a:rPr>
              <a:t>игры с речевым и без речевого сопровождения. Они очень эмоциональны и просты. Пальчиковые игры как бы отражают объективную реальность окружающего мира – предметов, животных, людей, их деятельность.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Художественно-творческая деятельность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394391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Большое место в развитии мелкой моторики руки детей отводится изобразительной</a:t>
            </a:r>
            <a:r>
              <a:rPr lang="ru-RU" b="1" dirty="0" smtClean="0"/>
              <a:t> </a:t>
            </a:r>
            <a:r>
              <a:rPr lang="ru-RU" dirty="0" smtClean="0"/>
              <a:t>деятельности. Дети учатся раскрашивать, рисовать пальчиком, ладошкой, т.е. разными способами, работать ножницами, лепить. В процессе выполнения заданий у детей развивается и фразовая речь.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335_shk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43335_shk</Template>
  <TotalTime>339</TotalTime>
  <Words>266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43335_shk</vt:lpstr>
      <vt:lpstr>Слайд 1</vt:lpstr>
      <vt:lpstr> Актуальность</vt:lpstr>
      <vt:lpstr>Ведущая педагогическая идея.</vt:lpstr>
      <vt:lpstr>Слайд 4</vt:lpstr>
      <vt:lpstr>Слайд 5</vt:lpstr>
      <vt:lpstr>Массаж и самомассаж</vt:lpstr>
      <vt:lpstr>Слайд 7</vt:lpstr>
      <vt:lpstr>Слайд 8</vt:lpstr>
      <vt:lpstr>Художественно-творческая деятельность</vt:lpstr>
      <vt:lpstr>Чем можно позаниматься с детьми дома, чтобы развить ручную умелость:</vt:lpstr>
      <vt:lpstr>Организация образовательного процесса: 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User</cp:lastModifiedBy>
  <cp:revision>36</cp:revision>
  <dcterms:created xsi:type="dcterms:W3CDTF">2015-10-12T13:13:35Z</dcterms:created>
  <dcterms:modified xsi:type="dcterms:W3CDTF">2018-11-17T15:19:02Z</dcterms:modified>
</cp:coreProperties>
</file>