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59" r:id="rId3"/>
    <p:sldId id="257" r:id="rId4"/>
    <p:sldId id="260" r:id="rId5"/>
    <p:sldId id="261" r:id="rId6"/>
    <p:sldId id="262" r:id="rId7"/>
    <p:sldId id="271" r:id="rId8"/>
    <p:sldId id="273" r:id="rId9"/>
    <p:sldId id="272" r:id="rId10"/>
    <p:sldId id="263" r:id="rId11"/>
    <p:sldId id="267" r:id="rId12"/>
    <p:sldId id="265" r:id="rId13"/>
    <p:sldId id="269" r:id="rId14"/>
    <p:sldId id="268" r:id="rId15"/>
    <p:sldId id="270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082"/>
    <a:srgbClr val="1E7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4" autoAdjust="0"/>
    <p:restoredTop sz="94662" autoAdjust="0"/>
  </p:normalViewPr>
  <p:slideViewPr>
    <p:cSldViewPr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8075F-CB43-4812-BB0F-88A05CE94E53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380D6-52F9-40CF-A086-D88E6768F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192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380D6-52F9-40CF-A086-D88E6768F7E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18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642851" cy="1800200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</a:rPr>
              <a:t>«Бережем планету вместе» 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</a:rPr>
              <a:t/>
            </a:r>
            <a:br>
              <a:rPr lang="ru-RU" sz="32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</a:rPr>
            </a:b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</a:rPr>
              <a:t>познавательно-исследовательский проект </a:t>
            </a:r>
            <a:br>
              <a:rPr lang="ru-RU" sz="22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</a:rPr>
            </a:b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</a:rPr>
              <a:t>вторая младшая группа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</a:rPr>
            </a:b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5445224"/>
            <a:ext cx="5688633" cy="115212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Воспитатель: </a:t>
            </a:r>
            <a:r>
              <a:rPr lang="ru-RU" dirty="0" smtClean="0"/>
              <a:t>Федорова И.В</a:t>
            </a:r>
            <a:r>
              <a:rPr lang="ru-RU" dirty="0" smtClean="0"/>
              <a:t>.</a:t>
            </a:r>
            <a:endParaRPr lang="ru-RU" dirty="0" smtClean="0"/>
          </a:p>
          <a:p>
            <a:pPr algn="just"/>
            <a:r>
              <a:rPr lang="ru-RU" dirty="0" smtClean="0"/>
              <a:t>ГБОУ Школа </a:t>
            </a:r>
            <a:r>
              <a:rPr lang="ru-RU" dirty="0" smtClean="0"/>
              <a:t>№1568 имени Пабло Неруды дошкольное отделение №8</a:t>
            </a:r>
          </a:p>
          <a:p>
            <a:endParaRPr lang="ru-RU" dirty="0"/>
          </a:p>
        </p:txBody>
      </p:sp>
      <p:pic>
        <p:nvPicPr>
          <p:cNvPr id="4" name="Рисунок 3" descr="http://b1.culture.ru/c/682587.550x4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864624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329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06208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203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</a:t>
            </a:r>
            <a:r>
              <a:rPr lang="ru-RU" sz="2000" dirty="0">
                <a:solidFill>
                  <a:srgbClr val="203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i="1" dirty="0">
                <a:solidFill>
                  <a:srgbClr val="203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«Огород на окне</a:t>
            </a:r>
            <a:r>
              <a:rPr lang="ru-RU" sz="2000" i="1" dirty="0" smtClean="0">
                <a:solidFill>
                  <a:srgbClr val="203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000" dirty="0" smtClean="0">
                <a:solidFill>
                  <a:srgbClr val="203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                                </a:t>
            </a:r>
            <a:r>
              <a:rPr lang="ru-RU" sz="2000" dirty="0">
                <a:solidFill>
                  <a:srgbClr val="203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203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выращивание </a:t>
            </a:r>
            <a:r>
              <a:rPr lang="ru-RU" sz="2000" dirty="0">
                <a:solidFill>
                  <a:srgbClr val="203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000" dirty="0" smtClean="0">
                <a:solidFill>
                  <a:srgbClr val="203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наблюдение </a:t>
            </a:r>
            <a:r>
              <a:rPr lang="ru-RU" sz="2000" dirty="0">
                <a:solidFill>
                  <a:srgbClr val="203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000" dirty="0" smtClean="0">
                <a:solidFill>
                  <a:srgbClr val="203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ростом лука.</a:t>
            </a:r>
            <a:r>
              <a:rPr lang="ru-RU" sz="2000" dirty="0">
                <a:solidFill>
                  <a:srgbClr val="203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rgbClr val="203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>
              <a:solidFill>
                <a:srgbClr val="203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D:\фотографи 1\ф1\Фото-00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5197" y="4221088"/>
            <a:ext cx="417646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Инесса\Pictures\9 группа 2016-2017\Фото-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4127041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Инесса\Pictures\9 группа 2016-2017\Новая папка\Фото-00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3497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39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9037" y="116632"/>
            <a:ext cx="6120681" cy="57606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203082"/>
                </a:solidFill>
              </a:rPr>
              <a:t>Эксперимент «Таяние снега»</a:t>
            </a:r>
            <a:endParaRPr lang="ru-RU" sz="2800" dirty="0">
              <a:solidFill>
                <a:srgbClr val="203082"/>
              </a:solidFill>
            </a:endParaRPr>
          </a:p>
        </p:txBody>
      </p:sp>
      <p:pic>
        <p:nvPicPr>
          <p:cNvPr id="1026" name="Picture 2" descr="C:\Users\Инесса\Pictures\9 группа 2016-2017\экспер таяние снега\IMG_15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0924" y="1618998"/>
            <a:ext cx="3914671" cy="28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несса\Pictures\9 группа 2016-2017\экспер таяние снега\IMG_15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980818" y="3721949"/>
            <a:ext cx="3115024" cy="251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webattach.mail.yandex.net/message_part_real/IMG_1562.JPG?sid=Onhw8qwHtR537ZcgfPZ%2FtrRDA%2A4GnDE28LORl2R5Uo4qegQneJsPAwPzA9KQ6KgRsMi445Xl6Qk%3D&amp;_uid=207982053&amp;exif_rotate=y&amp;hid=1.8&amp;ids=161848111608628661&amp;name=IMG_1562.JPG&amp;no_disposition=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29000"/>
            <a:ext cx="2487168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несса\Pictures\9 группа 2016-2017\экспер таяние снега\IMG_15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64" y="692696"/>
            <a:ext cx="3024336" cy="258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49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16632"/>
            <a:ext cx="6512511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203082"/>
                </a:solidFill>
              </a:rPr>
              <a:t>Акция «Пернатые друзья»</a:t>
            </a:r>
            <a:endParaRPr lang="ru-RU" sz="2800" dirty="0">
              <a:solidFill>
                <a:srgbClr val="203082"/>
              </a:solidFill>
            </a:endParaRPr>
          </a:p>
        </p:txBody>
      </p:sp>
      <p:pic>
        <p:nvPicPr>
          <p:cNvPr id="4098" name="Picture 2" descr="D:\фотографи 1\неделя птиц 9 гр\Фото-00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00000">
            <a:off x="6156176" y="2996952"/>
            <a:ext cx="2646759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фотографи 1\неделя птиц 9 гр\Фото-0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780000">
            <a:off x="448709" y="2945974"/>
            <a:ext cx="2485505" cy="331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Инесса\Pictures\9 группа 2016-2017\Новая папка\Фото-00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24744"/>
            <a:ext cx="3348609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5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Продуктивная деятельность- Пернатые друзья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51520" y="3429000"/>
            <a:ext cx="8640960" cy="677026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            аппликация с рисованием                                            рисование</a:t>
            </a:r>
            <a:endParaRPr lang="ru-RU" sz="1800" b="1" dirty="0" smtClean="0">
              <a:solidFill>
                <a:srgbClr val="1E7C30"/>
              </a:solidFill>
            </a:endParaRPr>
          </a:p>
          <a:p>
            <a:pPr marL="137160" indent="0">
              <a:buNone/>
            </a:pPr>
            <a:r>
              <a:rPr lang="ru-RU" sz="1800" b="1" dirty="0" smtClean="0">
                <a:solidFill>
                  <a:srgbClr val="1E7C30"/>
                </a:solidFill>
              </a:rPr>
              <a:t>          «Строим домики скворцам»              «</a:t>
            </a:r>
            <a:r>
              <a:rPr lang="ru-RU" sz="1800" b="1" dirty="0">
                <a:solidFill>
                  <a:srgbClr val="1E7C30"/>
                </a:solidFill>
              </a:rPr>
              <a:t>Цыплятки – мамы курочки </a:t>
            </a:r>
            <a:r>
              <a:rPr lang="ru-RU" sz="1800" b="1" dirty="0" smtClean="0">
                <a:solidFill>
                  <a:srgbClr val="1E7C30"/>
                </a:solidFill>
              </a:rPr>
              <a:t>ребятки</a:t>
            </a:r>
            <a:r>
              <a:rPr lang="ru-RU" sz="1800" b="1" dirty="0">
                <a:solidFill>
                  <a:srgbClr val="1E7C30"/>
                </a:solidFill>
              </a:rPr>
              <a:t>»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5250" y="6380866"/>
            <a:ext cx="4060209" cy="435047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ru-RU" b="1" dirty="0">
                <a:solidFill>
                  <a:srgbClr val="C00000"/>
                </a:solidFill>
              </a:rPr>
              <a:t>л</a:t>
            </a:r>
            <a:r>
              <a:rPr lang="ru-RU" b="1" dirty="0" smtClean="0">
                <a:solidFill>
                  <a:srgbClr val="C00000"/>
                </a:solidFill>
              </a:rPr>
              <a:t>епка </a:t>
            </a:r>
            <a:r>
              <a:rPr lang="ru-RU" b="1" dirty="0" smtClean="0">
                <a:solidFill>
                  <a:srgbClr val="1E7C30"/>
                </a:solidFill>
              </a:rPr>
              <a:t>«Птенчики в гнездышке»</a:t>
            </a:r>
            <a:endParaRPr lang="ru-RU" b="1" dirty="0">
              <a:solidFill>
                <a:srgbClr val="1E7C30"/>
              </a:solidFill>
            </a:endParaRPr>
          </a:p>
        </p:txBody>
      </p:sp>
      <p:pic>
        <p:nvPicPr>
          <p:cNvPr id="1026" name="Picture 2" descr="C:\Users\Инесса\Pictures\9 группа 2016-2017\неделя птиц 9 гр\Фото-0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595" y="4106026"/>
            <a:ext cx="3779520" cy="220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несса\Pictures\9 группа 2016-2017\неделя птиц 9 гр\Фото-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28" y="1340768"/>
            <a:ext cx="391378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несса\Pictures\9 группа 2016-2017\неделя птиц 9 гр\Фото-00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322" y="1340768"/>
            <a:ext cx="37795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Инесса\Pictures\9 группа 2016-2017\неделя птиц 9 гр\Фото-00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71" y="4106026"/>
            <a:ext cx="3901440" cy="256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00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0"/>
            <a:ext cx="8352928" cy="4656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solidFill>
                  <a:srgbClr val="203082"/>
                </a:solidFill>
              </a:rPr>
              <a:t>Творческая выставка  родителей «Наш – дом Земля»</a:t>
            </a:r>
            <a:endParaRPr lang="ru-RU" sz="2000" b="1" i="1" dirty="0">
              <a:solidFill>
                <a:srgbClr val="203082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3612408" y="2258046"/>
            <a:ext cx="1982585" cy="2943722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35214" y="161411"/>
            <a:ext cx="1929425" cy="28924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25557" y="2300580"/>
            <a:ext cx="1987524" cy="28537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38988" y="135798"/>
            <a:ext cx="1929426" cy="2943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6674" y="2322559"/>
            <a:ext cx="1987525" cy="28097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5723" y="202783"/>
            <a:ext cx="1929425" cy="28097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9784" y="4420473"/>
            <a:ext cx="1873693" cy="28097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33443" y="4431818"/>
            <a:ext cx="1840470" cy="275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4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203082"/>
                </a:solidFill>
              </a:rPr>
              <a:t>Итог проекта:</a:t>
            </a:r>
            <a:endParaRPr lang="ru-RU" sz="3600" dirty="0">
              <a:solidFill>
                <a:srgbClr val="20308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052736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В течение года дети знакомились  с живой и неживой природой, учились заботится о ней. Воспитывали в себе качества как </a:t>
            </a:r>
            <a:r>
              <a:rPr lang="ru-RU" sz="2400" dirty="0"/>
              <a:t>- </a:t>
            </a:r>
            <a:r>
              <a:rPr lang="ru-RU" sz="2400" dirty="0" smtClean="0"/>
              <a:t>отзывчивость</a:t>
            </a:r>
            <a:r>
              <a:rPr lang="ru-RU" sz="2400" dirty="0"/>
              <a:t>, доброта, милосердие. </a:t>
            </a:r>
            <a:r>
              <a:rPr lang="ru-RU" sz="2400" dirty="0" smtClean="0"/>
              <a:t>Сформировались </a:t>
            </a:r>
            <a:r>
              <a:rPr lang="ru-RU" sz="2400" dirty="0"/>
              <a:t>экологически </a:t>
            </a:r>
            <a:r>
              <a:rPr lang="ru-RU" sz="2400" dirty="0" smtClean="0"/>
              <a:t>грамотными, с </a:t>
            </a:r>
            <a:r>
              <a:rPr lang="ru-RU" sz="2400" dirty="0"/>
              <a:t>гуманным отношением ко всему </a:t>
            </a:r>
            <a:r>
              <a:rPr lang="ru-RU" sz="2400" dirty="0" smtClean="0"/>
              <a:t>живому.</a:t>
            </a:r>
            <a:endParaRPr lang="ru-RU" sz="2400" dirty="0"/>
          </a:p>
        </p:txBody>
      </p:sp>
      <p:pic>
        <p:nvPicPr>
          <p:cNvPr id="5122" name="Picture 2" descr="hello_html_78c1285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52936"/>
            <a:ext cx="4392488" cy="3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Эмблема_защитники_прир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238" y="620687"/>
            <a:ext cx="8078218" cy="57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248472"/>
          </a:xfrm>
        </p:spPr>
        <p:txBody>
          <a:bodyPr>
            <a:normAutofit fontScale="85000" lnSpcReduction="10000"/>
          </a:bodyPr>
          <a:lstStyle/>
          <a:p>
            <a:pPr marL="45720" indent="0" algn="just">
              <a:buNone/>
            </a:pPr>
            <a:r>
              <a:rPr lang="ru-RU" sz="2400" b="1" dirty="0">
                <a:latin typeface="Times New Roman"/>
              </a:rPr>
              <a:t>Актуальность проекта</a:t>
            </a:r>
            <a:r>
              <a:rPr lang="ru-RU" sz="2400" b="1" dirty="0" smtClean="0">
                <a:latin typeface="Times New Roman"/>
              </a:rPr>
              <a:t>:</a:t>
            </a:r>
            <a:endParaRPr lang="ru-RU" dirty="0"/>
          </a:p>
          <a:p>
            <a:pPr marL="45720" indent="0" algn="just">
              <a:buNone/>
            </a:pPr>
            <a:r>
              <a:rPr lang="ru-RU" sz="2400" dirty="0" smtClean="0">
                <a:latin typeface="Times New Roman"/>
              </a:rPr>
              <a:t> Планета </a:t>
            </a:r>
            <a:r>
              <a:rPr lang="ru-RU" sz="2400" dirty="0">
                <a:latin typeface="Times New Roman"/>
              </a:rPr>
              <a:t>Земля – наш общий дом, каждый человек, живущий в нём, должен заботливо и бережно относиться к нему, сохраняя все его ценности и богатства.</a:t>
            </a:r>
            <a:endParaRPr lang="ru-RU" dirty="0"/>
          </a:p>
          <a:p>
            <a:pPr marL="45720" indent="0" algn="just">
              <a:buNone/>
            </a:pPr>
            <a:r>
              <a:rPr lang="ru-RU" sz="2400" dirty="0" smtClean="0">
                <a:latin typeface="Times New Roman"/>
              </a:rPr>
              <a:t> Экологическое </a:t>
            </a:r>
            <a:r>
              <a:rPr lang="ru-RU" sz="2400" dirty="0">
                <a:latin typeface="Times New Roman"/>
              </a:rPr>
              <a:t>воспитание – одно из основных направлений в системе образования, это способ воздействия на чувства детей, их сознания, взгляды и представления. Дети испытывают потребность в общении с природой. Они учатся любить природу, наблюдать, </a:t>
            </a:r>
            <a:r>
              <a:rPr lang="ru-RU" sz="2400" dirty="0" smtClean="0">
                <a:latin typeface="Times New Roman"/>
              </a:rPr>
              <a:t>сопереживать</a:t>
            </a:r>
            <a:r>
              <a:rPr lang="ru-RU" sz="2400" dirty="0">
                <a:latin typeface="Times New Roman"/>
              </a:rPr>
              <a:t>, понимать, что и растения, и животные – живые существа, они дышат, пьют воду, растут, а самое главное, чувствуют боль, как человек.</a:t>
            </a:r>
            <a:endParaRPr lang="ru-RU" dirty="0"/>
          </a:p>
          <a:p>
            <a:pPr marL="45720" indent="0" algn="just">
              <a:buNone/>
            </a:pPr>
            <a:r>
              <a:rPr lang="ru-RU" sz="2400" dirty="0" smtClean="0">
                <a:latin typeface="Times New Roman"/>
              </a:rPr>
              <a:t> Мы </a:t>
            </a:r>
            <a:r>
              <a:rPr lang="ru-RU" sz="2400" dirty="0">
                <a:latin typeface="Times New Roman"/>
              </a:rPr>
              <a:t>считаем, что экологическое образование необходимо с раннего возраста. Наша задача, как педагогов в работе с детьми, дошкольного возраста, заложить первые представления и ориентиры в мире природы.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img08062011_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149080"/>
            <a:ext cx="388843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27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7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700" dirty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70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+mn-lt"/>
              </a:rPr>
              <a:t>Цели проекта: 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+mn-lt"/>
              </a:rPr>
              <a:t>формирование </a:t>
            </a:r>
            <a:r>
              <a:rPr lang="ru-RU" sz="2200" b="0" dirty="0">
                <a:solidFill>
                  <a:schemeClr val="tx1"/>
                </a:solidFill>
                <a:effectLst/>
                <a:latin typeface="+mn-lt"/>
              </a:rPr>
              <a:t>у детей представлений о Земле, «как о нашем общем доме»; 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2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  <a:latin typeface="+mn-lt"/>
              </a:rPr>
              <a:t>становление </a:t>
            </a:r>
            <a:r>
              <a:rPr lang="ru-RU" sz="2200" b="0" dirty="0">
                <a:solidFill>
                  <a:schemeClr val="tx1"/>
                </a:solidFill>
                <a:effectLst/>
                <a:latin typeface="+mn-lt"/>
              </a:rPr>
              <a:t>у детей научно-познавательного, эмоционально-нравственного, практически-деятельного отношения к окружающей среде; 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2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  <a:latin typeface="+mn-lt"/>
              </a:rPr>
              <a:t>создать </a:t>
            </a:r>
            <a:r>
              <a:rPr lang="ru-RU" sz="2200" b="0" dirty="0">
                <a:solidFill>
                  <a:schemeClr val="tx1"/>
                </a:solidFill>
                <a:effectLst/>
                <a:latin typeface="+mn-lt"/>
              </a:rPr>
              <a:t>условия для повышения активности участия родителей в жизни группы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ru-RU" sz="2200" b="0" dirty="0">
                <a:effectLst/>
                <a:latin typeface="+mn-lt"/>
              </a:rPr>
              <a:t/>
            </a:r>
            <a:br>
              <a:rPr lang="ru-RU" sz="2200" b="0" dirty="0">
                <a:effectLst/>
                <a:latin typeface="+mn-lt"/>
              </a:rPr>
            </a:br>
            <a:r>
              <a:rPr lang="ru-RU" sz="2200" dirty="0" smtClean="0">
                <a:effectLst/>
                <a:latin typeface="+mn-lt"/>
              </a:rPr>
              <a:t/>
            </a:r>
            <a:br>
              <a:rPr lang="ru-RU" sz="2200" dirty="0" smtClean="0">
                <a:effectLst/>
                <a:latin typeface="+mn-lt"/>
              </a:rPr>
            </a:br>
            <a:endParaRPr lang="ru-RU" sz="2200" dirty="0">
              <a:latin typeface="+mn-lt"/>
            </a:endParaRPr>
          </a:p>
        </p:txBody>
      </p:sp>
      <p:pic>
        <p:nvPicPr>
          <p:cNvPr id="6" name="Объект 5" descr="https://4.bp.blogspot.com/-ID2s3cpq7vM/VwXuVmC8BqI/AAAAAAAABsA/bngzF3btF2Eik_r_5o-4oHRLo3URd0A3A/s1600/1y2uxBRAQBE81vnGrhWcbvQDrIA.jpg"/>
          <p:cNvPicPr>
            <a:picLocks noGrp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2852936"/>
            <a:ext cx="3962400" cy="373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50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20879" cy="3168352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-познакомить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разнообразием растительного и животного мира, с его значимостью для всего живого на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планете;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-учить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взаимодействовать с природными объектами посредством органов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чувств;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исследовательской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воображение, мышление в процессе наблюдения, исследования природных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объектов;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-обогащать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словарный запас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навыки, самостоятельность, трудолюбие, наблюдательность и любознательность ко всему живому.</a:t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Инесса\Pictures\9 группа 2016-2017\плане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2"/>
            <a:ext cx="5310906" cy="369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66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04664"/>
            <a:ext cx="7172277" cy="36004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Этапы реализации проекта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83568" y="908720"/>
            <a:ext cx="7848872" cy="518232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1800" b="1" dirty="0"/>
              <a:t>I </a:t>
            </a:r>
            <a:r>
              <a:rPr lang="ru-RU" sz="1800" b="1" dirty="0" smtClean="0"/>
              <a:t>этап: </a:t>
            </a:r>
            <a:r>
              <a:rPr lang="ru-RU" sz="1800" dirty="0" smtClean="0"/>
              <a:t>подготовительный - постановка </a:t>
            </a:r>
            <a:r>
              <a:rPr lang="ru-RU" sz="1800" dirty="0"/>
              <a:t>проблемы и ввод в игровую ситуацию детей, участвующих в проектной деятельности, а так же информирование родителей о проведение проекта и плане его </a:t>
            </a:r>
            <a:r>
              <a:rPr lang="ru-RU" sz="1800" dirty="0" smtClean="0"/>
              <a:t>реализации.</a:t>
            </a:r>
            <a:endParaRPr lang="ru-RU" sz="1800" dirty="0"/>
          </a:p>
          <a:p>
            <a:pPr>
              <a:lnSpc>
                <a:spcPct val="110000"/>
              </a:lnSpc>
            </a:pPr>
            <a:r>
              <a:rPr lang="ru-RU" sz="1800" b="1" dirty="0"/>
              <a:t>II </a:t>
            </a:r>
            <a:r>
              <a:rPr lang="ru-RU" sz="1800" b="1" dirty="0" smtClean="0"/>
              <a:t>этап:</a:t>
            </a:r>
            <a:r>
              <a:rPr lang="ru-RU" sz="1800" dirty="0" smtClean="0"/>
              <a:t> организация </a:t>
            </a:r>
            <a:r>
              <a:rPr lang="ru-RU" sz="1800" dirty="0"/>
              <a:t>деятельности </a:t>
            </a:r>
            <a:r>
              <a:rPr lang="ru-RU" sz="1800" dirty="0" smtClean="0"/>
              <a:t>проекта. </a:t>
            </a:r>
          </a:p>
          <a:p>
            <a:pPr>
              <a:lnSpc>
                <a:spcPct val="110000"/>
              </a:lnSpc>
            </a:pPr>
            <a:r>
              <a:rPr lang="ru-RU" sz="1800" dirty="0" smtClean="0"/>
              <a:t>- познавательные беседы; </a:t>
            </a:r>
          </a:p>
          <a:p>
            <a:pPr>
              <a:lnSpc>
                <a:spcPct val="110000"/>
              </a:lnSpc>
            </a:pPr>
            <a:r>
              <a:rPr lang="ru-RU" sz="1800" dirty="0" smtClean="0"/>
              <a:t>- чтение и заучивание литературных произведений; </a:t>
            </a:r>
          </a:p>
          <a:p>
            <a:pPr>
              <a:lnSpc>
                <a:spcPct val="110000"/>
              </a:lnSpc>
            </a:pPr>
            <a:r>
              <a:rPr lang="ru-RU" sz="1800" dirty="0" smtClean="0"/>
              <a:t>- проведение </a:t>
            </a:r>
            <a:r>
              <a:rPr lang="ru-RU" sz="1800" dirty="0"/>
              <a:t>подвижных, дидактических, </a:t>
            </a:r>
            <a:r>
              <a:rPr lang="ru-RU" sz="1800" dirty="0" smtClean="0"/>
              <a:t>сюжетно-ролевых, </a:t>
            </a:r>
            <a:r>
              <a:rPr lang="ru-RU" sz="1800" dirty="0"/>
              <a:t>экологических игр, </a:t>
            </a:r>
            <a:r>
              <a:rPr lang="ru-RU" sz="1800" dirty="0" smtClean="0"/>
              <a:t>игр-драматизаций; </a:t>
            </a:r>
          </a:p>
          <a:p>
            <a:pPr>
              <a:lnSpc>
                <a:spcPct val="110000"/>
              </a:lnSpc>
            </a:pPr>
            <a:r>
              <a:rPr lang="ru-RU" sz="1800" dirty="0" smtClean="0"/>
              <a:t>- рассматривание </a:t>
            </a:r>
            <a:r>
              <a:rPr lang="ru-RU" sz="1800" dirty="0"/>
              <a:t>иллюстраций, театрализованные сценки о природе</a:t>
            </a:r>
            <a:r>
              <a:rPr lang="ru-RU" sz="1800" dirty="0" smtClean="0"/>
              <a:t>;</a:t>
            </a:r>
          </a:p>
          <a:p>
            <a:pPr>
              <a:lnSpc>
                <a:spcPct val="110000"/>
              </a:lnSpc>
            </a:pPr>
            <a:r>
              <a:rPr lang="ru-RU" sz="1800" dirty="0" smtClean="0"/>
              <a:t>-  создание </a:t>
            </a:r>
            <a:r>
              <a:rPr lang="ru-RU" sz="1800" dirty="0"/>
              <a:t>фотоальбома </a:t>
            </a:r>
            <a:r>
              <a:rPr lang="ru-RU" sz="1800" i="1" dirty="0"/>
              <a:t>«Красота нашего </a:t>
            </a:r>
            <a:r>
              <a:rPr lang="ru-RU" sz="1800" i="1" dirty="0" smtClean="0"/>
              <a:t>края»</a:t>
            </a:r>
            <a:r>
              <a:rPr lang="ru-RU" sz="1800" dirty="0" smtClean="0"/>
              <a:t>;</a:t>
            </a:r>
          </a:p>
          <a:p>
            <a:pPr>
              <a:lnSpc>
                <a:spcPct val="110000"/>
              </a:lnSpc>
            </a:pPr>
            <a:r>
              <a:rPr lang="ru-RU" sz="1800" dirty="0" smtClean="0"/>
              <a:t>- продуктивная деятельность: лепка, аппликация, рисования;</a:t>
            </a:r>
          </a:p>
          <a:p>
            <a:pPr>
              <a:lnSpc>
                <a:spcPct val="110000"/>
              </a:lnSpc>
            </a:pPr>
            <a:r>
              <a:rPr lang="ru-RU" sz="1800" dirty="0" smtClean="0"/>
              <a:t>- экспериментирование: </a:t>
            </a:r>
            <a:r>
              <a:rPr lang="ru-RU" sz="1800" i="1" dirty="0" smtClean="0"/>
              <a:t>«</a:t>
            </a:r>
            <a:r>
              <a:rPr lang="ru-RU" sz="1800" i="1" dirty="0"/>
              <a:t>Огород на </a:t>
            </a:r>
            <a:r>
              <a:rPr lang="ru-RU" sz="1800" i="1" dirty="0" smtClean="0"/>
              <a:t>окне</a:t>
            </a:r>
            <a:r>
              <a:rPr lang="ru-RU" sz="1800" dirty="0" smtClean="0"/>
              <a:t>, «</a:t>
            </a:r>
            <a:r>
              <a:rPr lang="ru-RU" sz="1800" i="1" dirty="0" smtClean="0"/>
              <a:t>Таяние снега»</a:t>
            </a:r>
            <a:r>
              <a:rPr lang="ru-RU" sz="1800" dirty="0"/>
              <a:t>,</a:t>
            </a:r>
            <a:r>
              <a:rPr lang="ru-RU" sz="1800" dirty="0" smtClean="0"/>
              <a:t> </a:t>
            </a:r>
          </a:p>
          <a:p>
            <a:pPr>
              <a:lnSpc>
                <a:spcPct val="110000"/>
              </a:lnSpc>
            </a:pPr>
            <a:r>
              <a:rPr lang="ru-RU" sz="1800" dirty="0" smtClean="0"/>
              <a:t>- акция</a:t>
            </a:r>
            <a:r>
              <a:rPr lang="ru-RU" sz="1800" dirty="0"/>
              <a:t> </a:t>
            </a:r>
            <a:r>
              <a:rPr lang="ru-RU" sz="1800" i="1" dirty="0"/>
              <a:t>«Пернатые друзья</a:t>
            </a:r>
            <a:r>
              <a:rPr lang="ru-RU" sz="1800" i="1" dirty="0" smtClean="0"/>
              <a:t>»</a:t>
            </a:r>
            <a:r>
              <a:rPr lang="ru-RU" sz="1800" dirty="0" smtClean="0"/>
              <a:t>; </a:t>
            </a:r>
          </a:p>
          <a:p>
            <a:pPr>
              <a:lnSpc>
                <a:spcPct val="110000"/>
              </a:lnSpc>
            </a:pPr>
            <a:r>
              <a:rPr lang="ru-RU" sz="1800" dirty="0" smtClean="0"/>
              <a:t>- работа </a:t>
            </a:r>
            <a:r>
              <a:rPr lang="ru-RU" sz="1800" dirty="0"/>
              <a:t>с </a:t>
            </a:r>
            <a:r>
              <a:rPr lang="ru-RU" sz="1800" dirty="0" smtClean="0"/>
              <a:t>родителями: творческая </a:t>
            </a:r>
            <a:r>
              <a:rPr lang="ru-RU" sz="1800" dirty="0"/>
              <a:t>выставка </a:t>
            </a:r>
            <a:r>
              <a:rPr lang="ru-RU" sz="1800" i="1" dirty="0"/>
              <a:t>«Наш дом – </a:t>
            </a:r>
            <a:r>
              <a:rPr lang="ru-RU" sz="1800" b="1" i="1" dirty="0"/>
              <a:t>Земля</a:t>
            </a:r>
            <a:r>
              <a:rPr lang="ru-RU" sz="1800" i="1" dirty="0" smtClean="0"/>
              <a:t>!»</a:t>
            </a:r>
            <a:r>
              <a:rPr lang="ru-RU" sz="1800" dirty="0" smtClean="0"/>
              <a:t>,</a:t>
            </a:r>
            <a:r>
              <a:rPr lang="ru-RU" sz="1800" dirty="0"/>
              <a:t> </a:t>
            </a:r>
            <a:r>
              <a:rPr lang="ru-RU" sz="1800" dirty="0" smtClean="0"/>
              <a:t>консультация </a:t>
            </a:r>
            <a:r>
              <a:rPr lang="ru-RU" sz="1800" dirty="0"/>
              <a:t>для родителей</a:t>
            </a:r>
            <a:r>
              <a:rPr lang="ru-RU" sz="1800" b="1" i="1" dirty="0"/>
              <a:t> «</a:t>
            </a:r>
            <a:r>
              <a:rPr lang="ru-RU" sz="1800" i="1" dirty="0"/>
              <a:t>Правильное отношение к природе начинается в семье»</a:t>
            </a:r>
            <a:r>
              <a:rPr lang="ru-RU" sz="1800" dirty="0"/>
              <a:t>, «В союзе с природой».</a:t>
            </a:r>
          </a:p>
          <a:p>
            <a:pPr algn="l"/>
            <a:r>
              <a:rPr lang="ru-RU" sz="1800" b="1" dirty="0" smtClean="0"/>
              <a:t>III этап: </a:t>
            </a:r>
            <a:r>
              <a:rPr lang="ru-RU" sz="1800" dirty="0" smtClean="0"/>
              <a:t>заключительный -</a:t>
            </a:r>
            <a:r>
              <a:rPr lang="ru-RU" sz="1800" b="1" dirty="0" smtClean="0"/>
              <a:t> </a:t>
            </a:r>
            <a:r>
              <a:rPr lang="ru-RU" sz="1800" dirty="0"/>
              <a:t>о</a:t>
            </a:r>
            <a:r>
              <a:rPr lang="ru-RU" sz="1800" dirty="0" smtClean="0"/>
              <a:t>жидаемые </a:t>
            </a:r>
            <a:r>
              <a:rPr lang="ru-RU" sz="1800" dirty="0"/>
              <a:t>результаты:</a:t>
            </a:r>
            <a:r>
              <a:rPr lang="ru-RU" sz="1800" b="1" dirty="0"/>
              <a:t> </a:t>
            </a:r>
            <a:r>
              <a:rPr lang="ru-RU" sz="1800" dirty="0" smtClean="0"/>
              <a:t>воспитать в детях такие качества как - отзывчивость, доброта, милосердие. Сформировать </a:t>
            </a:r>
            <a:r>
              <a:rPr lang="ru-RU" sz="1800" dirty="0"/>
              <a:t>экологически грамотных с гуманным отношением ко всему </a:t>
            </a:r>
            <a:r>
              <a:rPr lang="ru-RU" sz="1800" dirty="0" smtClean="0"/>
              <a:t>живому детей.</a:t>
            </a:r>
            <a:endParaRPr lang="ru-RU" sz="1800" dirty="0"/>
          </a:p>
          <a:p>
            <a:pPr algn="l"/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988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788023" y="588066"/>
            <a:ext cx="4199955" cy="750887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«Живая картина»</a:t>
            </a:r>
            <a:r>
              <a:rPr lang="ru-RU" sz="1800" b="1" dirty="0">
                <a:solidFill>
                  <a:srgbClr val="00B050"/>
                </a:solidFill>
              </a:rPr>
              <a:t> </a:t>
            </a:r>
            <a:r>
              <a:rPr lang="ru-RU" sz="1800" b="1" i="1" dirty="0">
                <a:solidFill>
                  <a:srgbClr val="00B050"/>
                </a:solidFill>
              </a:rPr>
              <a:t>«Птичий двор»</a:t>
            </a:r>
            <a:r>
              <a:rPr lang="ru-RU" sz="1800" b="1" dirty="0">
                <a:solidFill>
                  <a:srgbClr val="00B050"/>
                </a:solidFill>
              </a:rPr>
              <a:t> 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0" y="2924944"/>
            <a:ext cx="4563425" cy="36004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Рассматривание иллюстраций о природе</a:t>
            </a:r>
            <a:endParaRPr lang="ru-RU" sz="1800" b="1" dirty="0">
              <a:solidFill>
                <a:srgbClr val="00B050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251520" y="6381328"/>
            <a:ext cx="4392488" cy="476672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Знакомство с перелетными птицами</a:t>
            </a:r>
            <a:endParaRPr lang="ru-RU" sz="1800" b="1" dirty="0">
              <a:solidFill>
                <a:srgbClr val="00B050"/>
              </a:solidFill>
            </a:endParaRPr>
          </a:p>
        </p:txBody>
      </p:sp>
      <p:pic>
        <p:nvPicPr>
          <p:cNvPr id="7170" name="Picture 2" descr="C:\Users\Инесса\Pictures\9 группа 2016-2017\Новая папка\Фото-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66" y="188640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Инесса\Pictures\9 группа 2016-2017\Новая папка\Фото-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94" y="3438128"/>
            <a:ext cx="360659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Инесса\Pictures\9 группа 2016-2017\ф1\Фото-00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263115"/>
            <a:ext cx="4199955" cy="486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72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Инесса\Pictures\9 группа 2016-2017\Фото-0007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60848"/>
            <a:ext cx="328768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Инесса\Pictures\9 группа 2016-2017\Фото-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6993" y="764704"/>
            <a:ext cx="3047552" cy="231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Инесса\Pictures\9 группа 2016-2017\Новая папка\Фото-00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993" y="4181277"/>
            <a:ext cx="3047552" cy="255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Инесса\Pictures\9 группа 2016-2017\Новая папка\Фото-00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27" y="4005064"/>
            <a:ext cx="3016529" cy="273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03082"/>
                </a:solidFill>
              </a:rPr>
              <a:t>Игровая деятельность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764704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107504" y="2780928"/>
            <a:ext cx="8928992" cy="3957620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endParaRPr lang="ru-RU" sz="19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1900" b="1" dirty="0" smtClean="0">
                <a:solidFill>
                  <a:srgbClr val="1E7C30"/>
                </a:solidFill>
              </a:rPr>
              <a:t>Дидактическая </a:t>
            </a:r>
            <a:r>
              <a:rPr lang="ru-RU" sz="1900" b="1" dirty="0">
                <a:solidFill>
                  <a:srgbClr val="1E7C30"/>
                </a:solidFill>
              </a:rPr>
              <a:t>игра</a:t>
            </a:r>
            <a:r>
              <a:rPr lang="ru-RU" sz="1900" b="1" dirty="0" smtClean="0">
                <a:solidFill>
                  <a:srgbClr val="1E7C30"/>
                </a:solidFill>
              </a:rPr>
              <a:t>                                                                 Дидактическая игра </a:t>
            </a:r>
          </a:p>
          <a:p>
            <a:pPr marL="137160" indent="0">
              <a:buNone/>
            </a:pPr>
            <a:r>
              <a:rPr lang="ru-RU" sz="1900" b="1" dirty="0" smtClean="0">
                <a:solidFill>
                  <a:srgbClr val="1E7C30"/>
                </a:solidFill>
              </a:rPr>
              <a:t>«Большие и маленькие»                                                              «Собираем урожай»</a:t>
            </a:r>
          </a:p>
          <a:p>
            <a:pPr marL="137160" indent="0">
              <a:buNone/>
            </a:pPr>
            <a:r>
              <a:rPr lang="ru-RU" sz="2000" b="1" dirty="0" smtClean="0">
                <a:solidFill>
                  <a:srgbClr val="1E7C30"/>
                </a:solidFill>
              </a:rPr>
              <a:t> </a:t>
            </a:r>
          </a:p>
          <a:p>
            <a:pPr marL="137160" indent="0">
              <a:buNone/>
            </a:pPr>
            <a:endParaRPr lang="ru-RU" sz="1900" b="1" dirty="0" smtClean="0">
              <a:solidFill>
                <a:srgbClr val="1E7C30"/>
              </a:solidFill>
            </a:endParaRPr>
          </a:p>
          <a:p>
            <a:pPr marL="137160" indent="0">
              <a:buNone/>
            </a:pPr>
            <a:r>
              <a:rPr lang="ru-RU" sz="1900" b="1" dirty="0">
                <a:solidFill>
                  <a:srgbClr val="1E7C30"/>
                </a:solidFill>
              </a:rPr>
              <a:t> </a:t>
            </a:r>
            <a:r>
              <a:rPr lang="ru-RU" sz="1900" b="1" dirty="0" smtClean="0">
                <a:solidFill>
                  <a:srgbClr val="1E7C30"/>
                </a:solidFill>
              </a:rPr>
              <a:t>                                                   </a:t>
            </a:r>
          </a:p>
          <a:p>
            <a:pPr marL="137160" indent="0">
              <a:buNone/>
            </a:pPr>
            <a:r>
              <a:rPr lang="ru-RU" sz="1900" b="1" dirty="0">
                <a:solidFill>
                  <a:srgbClr val="1E7C30"/>
                </a:solidFill>
              </a:rPr>
              <a:t> </a:t>
            </a:r>
            <a:r>
              <a:rPr lang="ru-RU" sz="1900" b="1" dirty="0" smtClean="0">
                <a:solidFill>
                  <a:srgbClr val="1E7C30"/>
                </a:solidFill>
              </a:rPr>
              <a:t>                                                     Драматизация сказки </a:t>
            </a:r>
          </a:p>
          <a:p>
            <a:pPr marL="137160" indent="0">
              <a:buNone/>
            </a:pPr>
            <a:r>
              <a:rPr lang="ru-RU" sz="2200" b="1" dirty="0">
                <a:solidFill>
                  <a:srgbClr val="1E7C30"/>
                </a:solidFill>
              </a:rPr>
              <a:t> </a:t>
            </a:r>
            <a:r>
              <a:rPr lang="ru-RU" sz="2200" b="1" dirty="0" smtClean="0">
                <a:solidFill>
                  <a:srgbClr val="1E7C30"/>
                </a:solidFill>
              </a:rPr>
              <a:t>                                                           «Р</a:t>
            </a:r>
            <a:r>
              <a:rPr lang="ru-RU" sz="2200" b="1" dirty="0">
                <a:solidFill>
                  <a:srgbClr val="1E7C30"/>
                </a:solidFill>
              </a:rPr>
              <a:t>е</a:t>
            </a:r>
            <a:r>
              <a:rPr lang="ru-RU" sz="2200" b="1" dirty="0" smtClean="0">
                <a:solidFill>
                  <a:srgbClr val="1E7C30"/>
                </a:solidFill>
              </a:rPr>
              <a:t>пка» </a:t>
            </a:r>
          </a:p>
          <a:p>
            <a:pPr marL="137160" indent="0">
              <a:buNone/>
            </a:pPr>
            <a:endParaRPr lang="ru-RU" sz="1900" dirty="0"/>
          </a:p>
          <a:p>
            <a:pPr marL="137160" indent="0">
              <a:buNone/>
            </a:pPr>
            <a:endParaRPr lang="ru-RU" sz="1900" dirty="0" smtClean="0"/>
          </a:p>
          <a:p>
            <a:pPr marL="137160" indent="0">
              <a:buNone/>
            </a:pPr>
            <a:endParaRPr lang="ru-RU" sz="1900" dirty="0" smtClean="0"/>
          </a:p>
          <a:p>
            <a:pPr marL="137160" indent="0">
              <a:buNone/>
            </a:pPr>
            <a:endParaRPr lang="ru-RU" sz="1900" dirty="0" smtClean="0"/>
          </a:p>
          <a:p>
            <a:pPr marL="137160" indent="0">
              <a:buNone/>
            </a:pPr>
            <a:r>
              <a:rPr lang="ru-RU" sz="1900" dirty="0" smtClean="0"/>
              <a:t>                   </a:t>
            </a:r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</a:rPr>
              <a:t>Подвижная игра                                                    Подвижная игра </a:t>
            </a:r>
          </a:p>
          <a:p>
            <a:pPr marL="137160" indent="0">
              <a:buNone/>
            </a:pPr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</a:rPr>
              <a:t>            «У медведя во бору»                                                  «Птички в гнездышке»</a:t>
            </a:r>
            <a:endParaRPr lang="ru-RU" sz="1900" b="1" dirty="0">
              <a:solidFill>
                <a:schemeClr val="bg2">
                  <a:lumMod val="10000"/>
                </a:schemeClr>
              </a:solidFill>
            </a:endParaRPr>
          </a:p>
          <a:p>
            <a:pPr marL="137160" indent="0">
              <a:buNone/>
            </a:pPr>
            <a:endParaRPr lang="ru-RU" sz="1900" b="1" dirty="0">
              <a:solidFill>
                <a:srgbClr val="1E7C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allery/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8" y="431996"/>
            <a:ext cx="2044065" cy="296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gallery/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163" y="436195"/>
            <a:ext cx="2044065" cy="296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gallery/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1996"/>
            <a:ext cx="2044065" cy="296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gallery/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182" y="431996"/>
            <a:ext cx="2044065" cy="296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gallery/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8" y="3593016"/>
            <a:ext cx="2044065" cy="296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gallery/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79" y="3593016"/>
            <a:ext cx="2044065" cy="296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gallery/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33" y="3587139"/>
            <a:ext cx="2044065" cy="296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gallery/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182" y="3587139"/>
            <a:ext cx="2044065" cy="2967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2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203082"/>
                </a:solidFill>
              </a:rPr>
              <a:t>Наблюдение природных явлений. Как результат -  продуктивная деятельность «Первые листочки»</a:t>
            </a:r>
            <a:endParaRPr lang="ru-RU" sz="2400" dirty="0"/>
          </a:p>
        </p:txBody>
      </p:sp>
      <p:pic>
        <p:nvPicPr>
          <p:cNvPr id="4" name="Picture 2" descr="C:\Users\Инесса\Pictures\9 группа 2016-2017\IMG_454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56293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фотографи 1\ф1\Фото-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2065689"/>
            <a:ext cx="424847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98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1498</TotalTime>
  <Words>400</Words>
  <Application>Microsoft Office PowerPoint</Application>
  <PresentationFormat>Экран (4:3)</PresentationFormat>
  <Paragraphs>52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«Бережем планету вместе»  познавательно-исследовательский проект  вторая младшая группа </vt:lpstr>
      <vt:lpstr>Презентация PowerPoint</vt:lpstr>
      <vt:lpstr>  Цели проекта: формирование у детей представлений о Земле, «как о нашем общем доме»;  становление у детей научно-познавательного, эмоционально-нравственного, практически-деятельного отношения к окружающей среде;  создать условия для повышения активности участия родителей в жизни группы.  </vt:lpstr>
      <vt:lpstr>Задачи:  -познакомить с разнообразием растительного и животного мира, с его значимостью для всего живого на планете; -учить детей взаимодействовать с природными объектами посредством органов чувств; -формировать навыки исследовательской деятельности; -развивать воображение, мышление в процессе наблюдения, исследования природных объектов; -обогащать словарный запас детей; -воспитывать коммуникативные навыки, самостоятельность, трудолюбие, наблюдательность и любознательность ко всему живому. </vt:lpstr>
      <vt:lpstr>Этапы реализации проекта</vt:lpstr>
      <vt:lpstr>Презентация PowerPoint</vt:lpstr>
      <vt:lpstr>Игровая деятельность</vt:lpstr>
      <vt:lpstr>Презентация PowerPoint</vt:lpstr>
      <vt:lpstr>Наблюдение природных явлений. Как результат -  продуктивная деятельность «Первые листочки»</vt:lpstr>
      <vt:lpstr>Эксперимент «Огород на окне»:                                                                                                                                      выращивание и наблюдение за ростом лука. </vt:lpstr>
      <vt:lpstr>Эксперимент «Таяние снега»</vt:lpstr>
      <vt:lpstr>Акция «Пернатые друзья»</vt:lpstr>
      <vt:lpstr>Продуктивная деятельность- Пернатые друзья</vt:lpstr>
      <vt:lpstr>Творческая выставка  родителей «Наш – дом Земля»</vt:lpstr>
      <vt:lpstr>Итог проекта: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«Земля –наш общий дом» групповой проект  </dc:title>
  <dc:creator>Инесса</dc:creator>
  <cp:lastModifiedBy>Пользователь Windows</cp:lastModifiedBy>
  <cp:revision>85</cp:revision>
  <dcterms:created xsi:type="dcterms:W3CDTF">2017-04-05T18:02:25Z</dcterms:created>
  <dcterms:modified xsi:type="dcterms:W3CDTF">2019-01-14T17:31:56Z</dcterms:modified>
</cp:coreProperties>
</file>