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256" r:id="rId2"/>
    <p:sldId id="257" r:id="rId3"/>
    <p:sldId id="263" r:id="rId4"/>
    <p:sldId id="259" r:id="rId5"/>
    <p:sldId id="260" r:id="rId6"/>
    <p:sldId id="262" r:id="rId7"/>
    <p:sldId id="265" r:id="rId8"/>
    <p:sldId id="266" r:id="rId9"/>
    <p:sldId id="267" r:id="rId10"/>
    <p:sldId id="268" r:id="rId11"/>
    <p:sldId id="271" r:id="rId12"/>
    <p:sldId id="272" r:id="rId13"/>
    <p:sldId id="275" r:id="rId14"/>
    <p:sldId id="276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58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99C93-F56F-46AB-9EB8-53614A95B15F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99C93-F56F-46AB-9EB8-53614A95B15F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99C93-F56F-46AB-9EB8-53614A95B15F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2/10/2019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азвание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МОЙ МИШКА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Воспитатель: Гриб Ольга Ивановна</a:t>
            </a:r>
          </a:p>
          <a:p>
            <a:r>
              <a:rPr lang="ru-RU" dirty="0" smtClean="0"/>
              <a:t>МБДОУ Детский сад №59 «Калейдоскоп»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801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"/>
                <a:cs typeface="Arial"/>
              </a:rPr>
              <a:t>Воздушные шарики для мишки</a:t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>(</a:t>
            </a:r>
            <a:r>
              <a:rPr lang="ru-RU" sz="2700" dirty="0" smtClean="0">
                <a:latin typeface="Arial"/>
                <a:cs typeface="Arial"/>
              </a:rPr>
              <a:t>раскраска цветными карандашами</a:t>
            </a:r>
            <a:r>
              <a:rPr lang="ru-RU" dirty="0" smtClean="0">
                <a:latin typeface="Arial"/>
                <a:cs typeface="Arial"/>
              </a:rPr>
              <a:t>)</a:t>
            </a:r>
            <a:endParaRPr lang="ru-RU" dirty="0">
              <a:latin typeface="Arial"/>
              <a:cs typeface="Arial"/>
            </a:endParaRPr>
          </a:p>
        </p:txBody>
      </p:sp>
      <p:pic>
        <p:nvPicPr>
          <p:cNvPr id="7" name="Изображение 6" descr="IMG_518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242" y="1908676"/>
            <a:ext cx="4923418" cy="45607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62564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-50711"/>
            <a:ext cx="8378941" cy="180331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/>
                <a:cs typeface="Arial"/>
              </a:rPr>
              <a:t>Чтение художественной литературы </a:t>
            </a:r>
            <a:endParaRPr lang="ru-RU" dirty="0">
              <a:latin typeface="Arial"/>
              <a:cs typeface="Arial"/>
            </a:endParaRPr>
          </a:p>
        </p:txBody>
      </p:sp>
      <p:pic>
        <p:nvPicPr>
          <p:cNvPr id="6" name="Изображение 5" descr="IMG_519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591" y="2004060"/>
            <a:ext cx="4331683" cy="37139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503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8802" y="321394"/>
            <a:ext cx="7597348" cy="9244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Arial"/>
                <a:cs typeface="Arial"/>
              </a:rPr>
              <a:t>Театрализованный показ сказки теремок</a:t>
            </a:r>
            <a:endParaRPr lang="ru-RU" dirty="0">
              <a:latin typeface="Arial"/>
              <a:cs typeface="Arial"/>
            </a:endParaRPr>
          </a:p>
        </p:txBody>
      </p:sp>
      <p:pic>
        <p:nvPicPr>
          <p:cNvPr id="6" name="Изображение 5" descr="IMG_5199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10" y="1508790"/>
            <a:ext cx="4950386" cy="2481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Изображение 6" descr="IMG_520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476" y="3817650"/>
            <a:ext cx="4193613" cy="2481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Изображение 7" descr="IMG_5203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49874"/>
            <a:ext cx="3602965" cy="2708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861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871668" cy="92447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Arial"/>
                <a:cs typeface="Arial"/>
              </a:rPr>
              <a:t>Угощение для </a:t>
            </a:r>
            <a:r>
              <a:rPr lang="ru-RU" dirty="0" smtClean="0">
                <a:latin typeface="Arial"/>
                <a:cs typeface="Arial"/>
              </a:rPr>
              <a:t>мишки (раскраска </a:t>
            </a:r>
            <a:r>
              <a:rPr lang="ru-RU" dirty="0" smtClean="0">
                <a:latin typeface="Arial"/>
                <a:cs typeface="Arial"/>
              </a:rPr>
              <a:t>рыбки)</a:t>
            </a:r>
            <a:endParaRPr lang="ru-RU" dirty="0">
              <a:latin typeface="Arial"/>
              <a:cs typeface="Arial"/>
            </a:endParaRPr>
          </a:p>
        </p:txBody>
      </p:sp>
      <p:pic>
        <p:nvPicPr>
          <p:cNvPr id="4" name="Содержимое 3" descr="IMG_5311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0" b="14570"/>
          <a:stretch>
            <a:fillRect/>
          </a:stretch>
        </p:blipFill>
        <p:spPr>
          <a:xfrm>
            <a:off x="384657" y="1600199"/>
            <a:ext cx="4169841" cy="2395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Изображение 4" descr="IMG_531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4142" y="4138733"/>
            <a:ext cx="4345508" cy="2505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9062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6128" y="308610"/>
            <a:ext cx="8260672" cy="1311077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Arial"/>
                <a:cs typeface="Arial"/>
              </a:rPr>
              <a:t>Выставка поделок и иллюстраций к литературным произведениям  на </a:t>
            </a:r>
            <a:r>
              <a:rPr lang="ru-RU" sz="2400" dirty="0" smtClean="0">
                <a:latin typeface="Arial"/>
                <a:cs typeface="Arial"/>
              </a:rPr>
              <a:t>тему: Наш </a:t>
            </a:r>
            <a:r>
              <a:rPr lang="ru-RU" sz="2400" dirty="0" smtClean="0">
                <a:latin typeface="Arial"/>
                <a:cs typeface="Arial"/>
              </a:rPr>
              <a:t>любимый мишка   </a:t>
            </a:r>
            <a:endParaRPr lang="ru-RU" sz="2400" dirty="0">
              <a:latin typeface="Arial"/>
              <a:cs typeface="Arial"/>
            </a:endParaRPr>
          </a:p>
        </p:txBody>
      </p:sp>
      <p:pic>
        <p:nvPicPr>
          <p:cNvPr id="4" name="Содержимое 3" descr="IMG_5314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70" b="14570"/>
          <a:stretch>
            <a:fillRect/>
          </a:stretch>
        </p:blipFill>
        <p:spPr>
          <a:xfrm>
            <a:off x="103365" y="1752601"/>
            <a:ext cx="5072070" cy="3298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Изображение 4" descr="IMG_531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72" y="3691737"/>
            <a:ext cx="4378328" cy="33330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53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2920"/>
            <a:ext cx="8229600" cy="5623243"/>
          </a:xfrm>
        </p:spPr>
        <p:txBody>
          <a:bodyPr>
            <a:normAutofit/>
          </a:bodyPr>
          <a:lstStyle/>
          <a:p>
            <a:r>
              <a:rPr lang="ru-RU" b="1" dirty="0">
                <a:latin typeface="Charcoal CY"/>
                <a:cs typeface="Charcoal CY"/>
              </a:rPr>
              <a:t>Цели: </a:t>
            </a:r>
            <a:r>
              <a:rPr lang="ru-RU" dirty="0">
                <a:latin typeface="Charcoal CY"/>
                <a:cs typeface="Charcoal CY"/>
              </a:rPr>
              <a:t>приобщение детей к художественной литературе, развитие речи</a:t>
            </a:r>
            <a:r>
              <a:rPr lang="ru-RU" dirty="0" smtClean="0">
                <a:latin typeface="Charcoal CY"/>
                <a:cs typeface="Charcoal CY"/>
              </a:rPr>
              <a:t>.</a:t>
            </a:r>
            <a:br>
              <a:rPr lang="ru-RU" dirty="0" smtClean="0">
                <a:latin typeface="Charcoal CY"/>
                <a:cs typeface="Charcoal CY"/>
              </a:rPr>
            </a:br>
            <a:endParaRPr lang="ru-RU" dirty="0">
              <a:latin typeface="Charcoal CY"/>
              <a:cs typeface="Charcoal CY"/>
            </a:endParaRPr>
          </a:p>
          <a:p>
            <a:r>
              <a:rPr lang="ru-RU" b="1" dirty="0">
                <a:latin typeface="Charcoal CY"/>
                <a:cs typeface="Charcoal CY"/>
              </a:rPr>
              <a:t>Задачи:</a:t>
            </a:r>
            <a:r>
              <a:rPr lang="ru-RU" dirty="0">
                <a:latin typeface="Charcoal CY"/>
                <a:cs typeface="Charcoal CY"/>
              </a:rPr>
              <a:t> познакомить со сказками и стихотворения о медведях и с их участием; рассмотреть иллюстрации к сказкам, организовать их обсуждение; побуждать детей к выражению эмоций; формировать связную речь; расширять знания об окружающем мире. </a:t>
            </a:r>
            <a:endParaRPr lang="ru-RU" dirty="0" smtClean="0">
              <a:latin typeface="Charcoal CY"/>
              <a:cs typeface="Charcoal CY"/>
            </a:endParaRPr>
          </a:p>
          <a:p>
            <a:r>
              <a:rPr lang="ru-RU" dirty="0">
                <a:latin typeface="Charcoal CY"/>
                <a:cs typeface="Charcoal CY"/>
              </a:rPr>
              <a:t>Вид проекта: познавательный</a:t>
            </a:r>
          </a:p>
          <a:p>
            <a:r>
              <a:rPr lang="ru-RU" dirty="0">
                <a:latin typeface="Charcoal CY"/>
                <a:cs typeface="Charcoal CY"/>
              </a:rPr>
              <a:t>Срок реализации: долгосрочный </a:t>
            </a:r>
          </a:p>
          <a:p>
            <a:r>
              <a:rPr lang="ru-RU" dirty="0">
                <a:latin typeface="Charcoal CY"/>
                <a:cs typeface="Charcoal CY"/>
              </a:rPr>
              <a:t>Состав участников: групповой</a:t>
            </a:r>
          </a:p>
          <a:p>
            <a:pPr marL="114300" indent="0">
              <a:buNone/>
            </a:pPr>
            <a:r>
              <a:rPr lang="ru-RU" dirty="0" smtClean="0">
                <a:latin typeface="Charcoal CY"/>
                <a:cs typeface="Charcoal CY"/>
              </a:rPr>
              <a:t/>
            </a:r>
            <a:br>
              <a:rPr lang="ru-RU" dirty="0" smtClean="0">
                <a:latin typeface="Charcoal CY"/>
                <a:cs typeface="Charcoal CY"/>
              </a:rPr>
            </a:br>
            <a:endParaRPr lang="ru-RU" dirty="0">
              <a:latin typeface="Charcoal CY"/>
              <a:cs typeface="Charcoal CY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19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13487"/>
            <a:ext cx="7125113" cy="70091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Arial"/>
                <a:cs typeface="Arial"/>
              </a:rPr>
              <a:t>Итоги освоение темы:</a:t>
            </a:r>
            <a:r>
              <a:rPr lang="ru-RU" dirty="0">
                <a:latin typeface="Arial"/>
                <a:cs typeface="Arial"/>
              </a:rPr>
              <a:t/>
            </a:r>
            <a:br>
              <a:rPr lang="ru-RU" dirty="0">
                <a:latin typeface="Arial"/>
                <a:cs typeface="Arial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74370"/>
            <a:ext cx="8229600" cy="6046292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Arial"/>
                <a:cs typeface="Arial"/>
              </a:rPr>
              <a:t>- </a:t>
            </a:r>
            <a:r>
              <a:rPr lang="ru-RU" dirty="0" smtClean="0">
                <a:latin typeface="Arial"/>
                <a:cs typeface="Arial"/>
              </a:rPr>
              <a:t>интегративное качество </a:t>
            </a:r>
            <a:r>
              <a:rPr lang="ru-RU" dirty="0">
                <a:latin typeface="Arial"/>
                <a:cs typeface="Arial"/>
              </a:rPr>
              <a:t>«Любознательный, активный»: умеет внимательно слушать, рассматривать иллюстрации к сказкам, стихотворениям; проявляет высокую активность и любознательность во время бесед, стремится отвечать на вопросы воспитателя, принимает участие в подвижной игре</a:t>
            </a:r>
            <a:r>
              <a:rPr lang="ru-RU" dirty="0" smtClean="0">
                <a:latin typeface="Arial"/>
                <a:cs typeface="Arial"/>
              </a:rPr>
              <a:t>;</a:t>
            </a:r>
            <a:endParaRPr lang="ru-RU" dirty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- интегративное качество «Эмоционально отзывчивый»: выражает эмоциональную отзывчивость, подражая примеру взрослых; эмоционально откликается на содержание прочитанного, сопереживает героям</a:t>
            </a:r>
            <a:r>
              <a:rPr lang="ru-RU" dirty="0" smtClean="0">
                <a:latin typeface="Arial"/>
                <a:cs typeface="Arial"/>
              </a:rPr>
              <a:t>.</a:t>
            </a:r>
            <a:endParaRPr lang="ru-RU" dirty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-  интегративное качество «Овладевший средствами общения способами взаимодействия со взрослыми и сверстниками»: охотно включается в совместную деятельность со взрослым, подражает его действиям, отвечает на вопросы взрослого и комментирует его действия в процессе совместной игры;</a:t>
            </a:r>
          </a:p>
          <a:p>
            <a:r>
              <a:rPr lang="ru-RU" dirty="0"/>
              <a:t>-  интегративное качество «Способный управлять своим поведением и планировать свои действия на основе первичных ценностных представлений, соблюдающий элементарные общепринятые нормы и правила поведения»: владеет разными способами деятельности; стремится к самовыражению, к соблюдению правил общения в группе не перебивать других, отвечать по очереди</a:t>
            </a:r>
            <a:r>
              <a:rPr lang="ru-RU" dirty="0" smtClean="0"/>
              <a:t>);</a:t>
            </a:r>
          </a:p>
          <a:p>
            <a:r>
              <a:rPr lang="ru-RU" dirty="0" smtClean="0"/>
              <a:t>- </a:t>
            </a:r>
            <a:r>
              <a:rPr lang="ru-RU" dirty="0"/>
              <a:t>интегративное качество «Способный решать интеллектуальные и личностные задачи (проблемы), адекватные возрасту»; активно участвует к различным видам деятельности; в двигательных упражнениях, в речевом общении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      -     интегративное качество «Имеющие первичные представления о себе, семье,     обществе, государстве, мире и природе»: называет хорошо знакомых животных, яркие признаки их внешнего вида, среду обитания, питание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63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598638"/>
              </p:ext>
            </p:extLst>
          </p:nvPr>
        </p:nvGraphicFramePr>
        <p:xfrm>
          <a:off x="285750" y="342901"/>
          <a:ext cx="8572500" cy="4995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500"/>
                <a:gridCol w="2857500"/>
                <a:gridCol w="2857500"/>
              </a:tblGrid>
              <a:tr h="13944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Образовательные области проекта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Вид детской деятельности</a:t>
                      </a:r>
                    </a:p>
                    <a:p>
                      <a:endParaRPr lang="ru-RU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Осуществляемая детьми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           деятельность</a:t>
                      </a:r>
                    </a:p>
                    <a:p>
                      <a:endParaRPr lang="ru-RU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354330">
                <a:tc>
                  <a:txBody>
                    <a:bodyPr/>
                    <a:lstStyle/>
                    <a:p>
                      <a:pPr marL="55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onstantia"/>
                          <a:ea typeface="BatangChe"/>
                          <a:cs typeface="Arial"/>
                        </a:rPr>
                        <a:t>1</a:t>
                      </a:r>
                      <a:endParaRPr lang="ru-RU" sz="1100" dirty="0">
                        <a:effectLst/>
                        <a:latin typeface="Constantia"/>
                        <a:ea typeface="Constant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5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onstantia"/>
                          <a:ea typeface="BatangChe"/>
                          <a:cs typeface="Arial"/>
                        </a:rPr>
                        <a:t>2</a:t>
                      </a:r>
                      <a:endParaRPr lang="ru-RU" sz="1100" dirty="0">
                        <a:effectLst/>
                        <a:latin typeface="Constantia"/>
                        <a:ea typeface="Constantia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58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onstantia"/>
                          <a:ea typeface="BatangChe"/>
                          <a:cs typeface="Arial"/>
                        </a:rPr>
                        <a:t>3</a:t>
                      </a:r>
                      <a:endParaRPr lang="ru-RU" sz="1100" dirty="0">
                        <a:effectLst/>
                        <a:latin typeface="Constantia"/>
                        <a:ea typeface="Constantia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6637">
                <a:tc>
                  <a:txBody>
                    <a:bodyPr/>
                    <a:lstStyle/>
                    <a:p>
                      <a:pPr marL="558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«Чтение художественной литературы» -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основная</a:t>
                      </a:r>
                      <a:b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</a:b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образовательная область проекта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onstant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558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Восприятие художественной литературы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onstant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Слушают сказки, просматривают кукольные спектакли, прослушивают стихотворения о медведях и их участием: русские народные сказки «Колобок», «Маша и медведь», венгерская сказка «Два жадных медвежонка», З. Александрова «Мой мишка», И.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Токмакова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 «Медведь», А.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Барто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BatangChe"/>
                          <a:cs typeface="Times New Roman" panose="02020603050405020304" pitchFamily="18" charset="0"/>
                        </a:rPr>
                        <a:t> «Мишка», В. Берестов «Медвежонок», «Мишка, мишка, лежебока!», «Песня медведя», «Мишка косолапый по лесу идет»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onstanti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3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6226861"/>
              </p:ext>
            </p:extLst>
          </p:nvPr>
        </p:nvGraphicFramePr>
        <p:xfrm>
          <a:off x="173163" y="655320"/>
          <a:ext cx="8847882" cy="16193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9294"/>
                <a:gridCol w="2949294"/>
                <a:gridCol w="2949294"/>
              </a:tblGrid>
              <a:tr h="594246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«Познание»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Познавательно - исследовательская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Знают и называют жителей леса и чем они питаются, рассматривают муляжи продуктов, игрушки (животные)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79284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«Социализация»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Игровая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Принимают поставленную воспитателем задачу, действуют по правилам. Подвижная игра «У медведя во бору»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одержимое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9221028"/>
              </p:ext>
            </p:extLst>
          </p:nvPr>
        </p:nvGraphicFramePr>
        <p:xfrm>
          <a:off x="262890" y="2602230"/>
          <a:ext cx="8758155" cy="1729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9305"/>
                <a:gridCol w="3239465"/>
                <a:gridCol w="2919385"/>
              </a:tblGrid>
              <a:tr h="1089660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«Коммуникация»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Коммуникативная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Отвечают на вопросы простыми и сложными предложениями, правильно произносят слова, используют средства интонационной выразительности в процессе общения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«Музыка»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Музыкально художественная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Слушаю музыкальное произведение, выполняют простые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движения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 музыку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112922"/>
              </p:ext>
            </p:extLst>
          </p:nvPr>
        </p:nvGraphicFramePr>
        <p:xfrm>
          <a:off x="262889" y="4549140"/>
          <a:ext cx="8758155" cy="1786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9385"/>
                <a:gridCol w="2919385"/>
                <a:gridCol w="2919385"/>
              </a:tblGrid>
              <a:tr h="178689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Художественно-этетическое развитие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Продуктивная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Рисуют предметы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разной формы соотнося пропорции деталей и пространственные признаки, подбирают цвет для изображения настроения, создают композиционный рисунок, используя вырезанные изображения </a:t>
                      </a:r>
                      <a:b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индивидуальной и коллективной работе используют разные виды изобразительной деятельности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571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Ход проекта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1120"/>
            <a:ext cx="8229600" cy="483964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 smtClean="0">
                <a:latin typeface="Arial"/>
                <a:cs typeface="Arial"/>
              </a:rPr>
              <a:t>I. </a:t>
            </a:r>
            <a:r>
              <a:rPr lang="ru-RU" b="1" dirty="0" smtClean="0">
                <a:latin typeface="Arial"/>
                <a:cs typeface="Arial"/>
              </a:rPr>
              <a:t>Чтение </a:t>
            </a:r>
            <a:r>
              <a:rPr lang="ru-RU" b="1" dirty="0">
                <a:latin typeface="Arial"/>
                <a:cs typeface="Arial"/>
              </a:rPr>
              <a:t>художественной литературы.</a:t>
            </a:r>
            <a:endParaRPr lang="ru-RU" dirty="0">
              <a:latin typeface="Arial"/>
              <a:cs typeface="Arial"/>
            </a:endParaRPr>
          </a:p>
          <a:p>
            <a:pPr lvl="0"/>
            <a:r>
              <a:rPr lang="en-US" b="1" dirty="0" smtClean="0">
                <a:latin typeface="Arial"/>
                <a:cs typeface="Arial"/>
              </a:rPr>
              <a:t>1. </a:t>
            </a:r>
            <a:r>
              <a:rPr lang="ru-RU" b="1" dirty="0" smtClean="0">
                <a:latin typeface="Arial"/>
                <a:cs typeface="Arial"/>
              </a:rPr>
              <a:t>Заучивание </a:t>
            </a:r>
            <a:r>
              <a:rPr lang="ru-RU" b="1" dirty="0">
                <a:latin typeface="Arial"/>
                <a:cs typeface="Arial"/>
              </a:rPr>
              <a:t>наизусть стихотворения А. </a:t>
            </a:r>
            <a:r>
              <a:rPr lang="ru-RU" b="1" dirty="0" err="1">
                <a:latin typeface="Arial"/>
                <a:cs typeface="Arial"/>
              </a:rPr>
              <a:t>Барто</a:t>
            </a:r>
            <a:r>
              <a:rPr lang="ru-RU" b="1" dirty="0">
                <a:latin typeface="Arial"/>
                <a:cs typeface="Arial"/>
              </a:rPr>
              <a:t> «Мишка».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b="1" dirty="0">
                <a:latin typeface="Arial"/>
                <a:cs typeface="Arial"/>
              </a:rPr>
              <a:t> 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Проводится </a:t>
            </a:r>
            <a:r>
              <a:rPr lang="ru-RU" dirty="0">
                <a:latin typeface="Arial"/>
                <a:cs typeface="Arial"/>
              </a:rPr>
              <a:t>во время непосредственно образовательной деятельности, </a:t>
            </a:r>
            <a:r>
              <a:rPr lang="ru-RU" dirty="0" smtClean="0">
                <a:latin typeface="Arial"/>
                <a:cs typeface="Arial"/>
              </a:rPr>
              <a:t>    совместной </a:t>
            </a:r>
            <a:r>
              <a:rPr lang="ru-RU" dirty="0">
                <a:latin typeface="Arial"/>
                <a:cs typeface="Arial"/>
              </a:rPr>
              <a:t>деятельности детей и взрослого в течение месяца.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/>
            </a:r>
            <a:br>
              <a:rPr lang="ru-RU" dirty="0" smtClean="0">
                <a:latin typeface="Arial"/>
                <a:cs typeface="Arial"/>
              </a:rPr>
            </a:br>
            <a:r>
              <a:rPr lang="ru-RU" dirty="0" smtClean="0">
                <a:latin typeface="Arial"/>
                <a:cs typeface="Arial"/>
              </a:rPr>
              <a:t>- </a:t>
            </a:r>
            <a:r>
              <a:rPr lang="ru-RU" dirty="0">
                <a:latin typeface="Arial"/>
                <a:cs typeface="Arial"/>
              </a:rPr>
              <a:t>Ребята, послушайте стихотворение</a:t>
            </a:r>
            <a:r>
              <a:rPr lang="ru-RU" dirty="0" smtClean="0">
                <a:latin typeface="Arial"/>
                <a:cs typeface="Arial"/>
              </a:rPr>
              <a:t>.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           </a:t>
            </a:r>
            <a:r>
              <a:rPr lang="ru-RU" dirty="0" smtClean="0">
                <a:latin typeface="Arial"/>
                <a:cs typeface="Arial"/>
              </a:rPr>
              <a:t>Уронили </a:t>
            </a:r>
            <a:r>
              <a:rPr lang="ru-RU" dirty="0">
                <a:latin typeface="Arial"/>
                <a:cs typeface="Arial"/>
              </a:rPr>
              <a:t>мишку на пол,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           </a:t>
            </a:r>
            <a:r>
              <a:rPr lang="ru-RU" dirty="0" smtClean="0">
                <a:latin typeface="Arial"/>
                <a:cs typeface="Arial"/>
              </a:rPr>
              <a:t>Оторвали </a:t>
            </a:r>
            <a:r>
              <a:rPr lang="ru-RU" dirty="0">
                <a:latin typeface="Arial"/>
                <a:cs typeface="Arial"/>
              </a:rPr>
              <a:t>мишке лапу.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        Все </a:t>
            </a:r>
            <a:r>
              <a:rPr lang="ru-RU" dirty="0">
                <a:latin typeface="Arial"/>
                <a:cs typeface="Arial"/>
              </a:rPr>
              <a:t>равно его не брошу,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        Потому </a:t>
            </a:r>
            <a:r>
              <a:rPr lang="ru-RU" dirty="0">
                <a:latin typeface="Arial"/>
                <a:cs typeface="Arial"/>
              </a:rPr>
              <a:t>что он хороший</a:t>
            </a:r>
            <a:r>
              <a:rPr lang="ru-RU" dirty="0" smtClean="0">
                <a:latin typeface="Arial"/>
                <a:cs typeface="Arial"/>
              </a:rPr>
              <a:t>.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- </a:t>
            </a:r>
            <a:r>
              <a:rPr lang="ru-RU" dirty="0">
                <a:latin typeface="Arial"/>
                <a:cs typeface="Arial"/>
              </a:rPr>
              <a:t>Кто знает это стихотворение? Сможете рассказать его сами?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- </a:t>
            </a:r>
            <a:r>
              <a:rPr lang="ru-RU" dirty="0">
                <a:latin typeface="Arial"/>
                <a:cs typeface="Arial"/>
              </a:rPr>
              <a:t>Ребята давайте выучим стихотворение</a:t>
            </a:r>
            <a:r>
              <a:rPr lang="ru-RU" dirty="0" smtClean="0">
                <a:latin typeface="Arial"/>
                <a:cs typeface="Arial"/>
              </a:rPr>
              <a:t>.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Дети </a:t>
            </a:r>
            <a:r>
              <a:rPr lang="ru-RU" dirty="0">
                <a:latin typeface="Arial"/>
                <a:cs typeface="Arial"/>
              </a:rPr>
              <a:t>повторяют стихотворение за воспитателем несколько раз, а потом </a:t>
            </a:r>
            <a:r>
              <a:rPr lang="ru-RU" dirty="0" smtClean="0">
                <a:latin typeface="Arial"/>
                <a:cs typeface="Arial"/>
              </a:rPr>
              <a:t>  пытаются </a:t>
            </a:r>
            <a:r>
              <a:rPr lang="ru-RU" dirty="0">
                <a:latin typeface="Arial"/>
                <a:cs typeface="Arial"/>
              </a:rPr>
              <a:t>повторить его самостоятельно.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6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61010"/>
            <a:ext cx="8229600" cy="583692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2900" dirty="0" smtClean="0">
                <a:latin typeface="Arial"/>
                <a:cs typeface="Arial"/>
              </a:rPr>
              <a:t>2. </a:t>
            </a:r>
            <a:r>
              <a:rPr lang="ru-RU" sz="2900" b="1" dirty="0">
                <a:latin typeface="Arial"/>
                <a:cs typeface="Arial"/>
              </a:rPr>
              <a:t>Слушание стихотворения о медведях</a:t>
            </a:r>
            <a:r>
              <a:rPr lang="ru-RU" sz="2900" b="1" dirty="0" smtClean="0">
                <a:latin typeface="Arial"/>
                <a:cs typeface="Arial"/>
              </a:rPr>
              <a:t>.</a:t>
            </a:r>
            <a:r>
              <a:rPr lang="ru-RU" sz="2900" dirty="0" smtClean="0">
                <a:latin typeface="Arial"/>
                <a:cs typeface="Arial"/>
              </a:rPr>
              <a:t/>
            </a:r>
            <a:br>
              <a:rPr lang="ru-RU" sz="2900" dirty="0" smtClean="0">
                <a:latin typeface="Arial"/>
                <a:cs typeface="Arial"/>
              </a:rPr>
            </a:br>
            <a:r>
              <a:rPr lang="ru-RU" sz="2900" dirty="0" smtClean="0">
                <a:latin typeface="Arial"/>
                <a:cs typeface="Arial"/>
              </a:rPr>
              <a:t/>
            </a:r>
            <a:br>
              <a:rPr lang="ru-RU" sz="2900" dirty="0" smtClean="0">
                <a:latin typeface="Arial"/>
                <a:cs typeface="Arial"/>
              </a:rPr>
            </a:br>
            <a:r>
              <a:rPr lang="ru-RU" sz="2900" dirty="0" smtClean="0">
                <a:latin typeface="Arial"/>
                <a:cs typeface="Arial"/>
              </a:rPr>
              <a:t>Посмотрите</a:t>
            </a:r>
            <a:r>
              <a:rPr lang="ru-RU" sz="2900" dirty="0">
                <a:latin typeface="Arial"/>
                <a:cs typeface="Arial"/>
              </a:rPr>
              <a:t>, какая интересная книжка у меня в руках, в ней много иллюстрации и стихов. Послушайте. Воспитатель читает стихи, демонстрируя детям иллюстрации</a:t>
            </a:r>
            <a:r>
              <a:rPr lang="ru-RU" sz="2900" dirty="0" smtClean="0">
                <a:latin typeface="Arial"/>
                <a:cs typeface="Arial"/>
              </a:rPr>
              <a:t>.</a:t>
            </a:r>
            <a:br>
              <a:rPr lang="ru-RU" sz="2900" dirty="0" smtClean="0">
                <a:latin typeface="Arial"/>
                <a:cs typeface="Arial"/>
              </a:rPr>
            </a:br>
            <a:endParaRPr lang="ru-RU" sz="29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Медвежонок к</a:t>
            </a:r>
            <a:r>
              <a:rPr lang="ru-RU" sz="2900" b="1" dirty="0">
                <a:latin typeface="Arial"/>
                <a:cs typeface="Arial"/>
              </a:rPr>
              <a:t>осолапый                                          И только две медведицы</a:t>
            </a:r>
            <a:endParaRPr lang="ru-RU" sz="29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Всех зверят милей.                                                   И только две медведицы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А его косматый папа</a:t>
            </a:r>
            <a:r>
              <a:rPr lang="ru-RU" sz="2900" b="1" dirty="0">
                <a:latin typeface="Arial"/>
                <a:cs typeface="Arial"/>
              </a:rPr>
              <a:t> –                                              И только две медведицы</a:t>
            </a:r>
            <a:endParaRPr lang="ru-RU" sz="29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Ца</a:t>
            </a:r>
            <a:r>
              <a:rPr lang="ru-RU" sz="2900" b="1" dirty="0">
                <a:latin typeface="Arial"/>
                <a:cs typeface="Arial"/>
              </a:rPr>
              <a:t>рь лесных зверей.                                              В летнем небе светятся</a:t>
            </a:r>
            <a:endParaRPr lang="ru-RU" sz="29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И только две медведицы,                                         Спать он осенью дожиться,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И только две медведицы,                                         А весной встает.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И только две медведицы                                          Спит медведь в своей берлоге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В звездном небе светятся.                                       Под большой сосной.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Летом он малину любит,                                           И только две медведицы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А зимою – сон.                                                           И только две медведицы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Он и летом ходит в шубе,                                         И только две медведицы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Меду ищет он.                                                            В зимнем небе светятся </a:t>
            </a:r>
            <a:r>
              <a:rPr lang="ru-RU" sz="2900" dirty="0" smtClean="0">
                <a:latin typeface="Arial"/>
                <a:cs typeface="Arial"/>
              </a:rPr>
              <a:t/>
            </a:r>
            <a:br>
              <a:rPr lang="ru-RU" sz="2900" dirty="0" smtClean="0">
                <a:latin typeface="Arial"/>
                <a:cs typeface="Arial"/>
              </a:rPr>
            </a:br>
            <a:r>
              <a:rPr lang="ru-RU" sz="2900" dirty="0" smtClean="0">
                <a:latin typeface="Arial"/>
                <a:cs typeface="Arial"/>
              </a:rPr>
              <a:t/>
            </a:r>
            <a:br>
              <a:rPr lang="ru-RU" sz="2900" dirty="0" smtClean="0">
                <a:latin typeface="Arial"/>
                <a:cs typeface="Arial"/>
              </a:rPr>
            </a:br>
            <a:r>
              <a:rPr lang="ru-RU" sz="2900" dirty="0">
                <a:latin typeface="Arial"/>
                <a:cs typeface="Arial"/>
              </a:rPr>
              <a:t>Что любит медвежонок?</a:t>
            </a:r>
          </a:p>
          <a:p>
            <a:pPr marL="0" indent="0">
              <a:buNone/>
            </a:pPr>
            <a:r>
              <a:rPr lang="ru-RU" sz="2900" dirty="0">
                <a:latin typeface="Arial"/>
                <a:cs typeface="Arial"/>
              </a:rPr>
              <a:t>Когда он ложится спать, а когда просыпается? (ответы детей.) </a:t>
            </a:r>
          </a:p>
        </p:txBody>
      </p:sp>
    </p:spTree>
    <p:extLst>
      <p:ext uri="{BB962C8B-B14F-4D97-AF65-F5344CB8AC3E}">
        <p14:creationId xmlns:p14="http://schemas.microsoft.com/office/powerpoint/2010/main" val="399189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82930" y="571501"/>
            <a:ext cx="7551625" cy="52872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Мишка</a:t>
            </a:r>
            <a:r>
              <a:rPr lang="ru-RU" dirty="0">
                <a:latin typeface="Arial"/>
                <a:cs typeface="Arial"/>
              </a:rPr>
              <a:t>, Мишка, </a:t>
            </a:r>
            <a:r>
              <a:rPr lang="ru-RU" dirty="0" smtClean="0">
                <a:latin typeface="Arial"/>
                <a:cs typeface="Arial"/>
              </a:rPr>
              <a:t>лежебока?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Спал </a:t>
            </a:r>
            <a:r>
              <a:rPr lang="ru-RU" dirty="0">
                <a:latin typeface="Arial"/>
                <a:cs typeface="Arial"/>
              </a:rPr>
              <a:t>он долго и </a:t>
            </a:r>
            <a:r>
              <a:rPr lang="ru-RU" dirty="0" smtClean="0">
                <a:latin typeface="Arial"/>
                <a:cs typeface="Arial"/>
              </a:rPr>
              <a:t>глубоко,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Зиму </a:t>
            </a:r>
            <a:r>
              <a:rPr lang="ru-RU" dirty="0">
                <a:latin typeface="Arial"/>
                <a:cs typeface="Arial"/>
              </a:rPr>
              <a:t>целую </a:t>
            </a:r>
            <a:r>
              <a:rPr lang="ru-RU" dirty="0" smtClean="0">
                <a:latin typeface="Arial"/>
                <a:cs typeface="Arial"/>
              </a:rPr>
              <a:t>проспал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И </a:t>
            </a:r>
            <a:r>
              <a:rPr lang="ru-RU" dirty="0" smtClean="0">
                <a:latin typeface="Arial"/>
                <a:cs typeface="Arial"/>
              </a:rPr>
              <a:t>на елку не </a:t>
            </a:r>
            <a:r>
              <a:rPr lang="ru-RU" dirty="0" smtClean="0">
                <a:latin typeface="Arial"/>
                <a:cs typeface="Arial"/>
              </a:rPr>
              <a:t>попал.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На </a:t>
            </a:r>
            <a:r>
              <a:rPr lang="ru-RU" dirty="0">
                <a:latin typeface="Arial"/>
                <a:cs typeface="Arial"/>
              </a:rPr>
              <a:t>санках не </a:t>
            </a:r>
            <a:r>
              <a:rPr lang="ru-RU" dirty="0" smtClean="0">
                <a:latin typeface="Arial"/>
                <a:cs typeface="Arial"/>
              </a:rPr>
              <a:t>катался,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Снежками </a:t>
            </a:r>
            <a:r>
              <a:rPr lang="ru-RU" dirty="0">
                <a:latin typeface="Arial"/>
                <a:cs typeface="Arial"/>
              </a:rPr>
              <a:t>не </a:t>
            </a:r>
            <a:r>
              <a:rPr lang="ru-RU" dirty="0" smtClean="0">
                <a:latin typeface="Arial"/>
                <a:cs typeface="Arial"/>
              </a:rPr>
              <a:t>кидался,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Все </a:t>
            </a:r>
            <a:r>
              <a:rPr lang="ru-RU" dirty="0">
                <a:latin typeface="Arial"/>
                <a:cs typeface="Arial"/>
              </a:rPr>
              <a:t>бы </a:t>
            </a:r>
            <a:r>
              <a:rPr lang="ru-RU" dirty="0" err="1">
                <a:latin typeface="Arial"/>
                <a:cs typeface="Arial"/>
              </a:rPr>
              <a:t>Мишеньке</a:t>
            </a:r>
            <a:r>
              <a:rPr lang="ru-RU" dirty="0">
                <a:latin typeface="Arial"/>
                <a:cs typeface="Arial"/>
              </a:rPr>
              <a:t> </a:t>
            </a:r>
            <a:r>
              <a:rPr lang="ru-RU" dirty="0" smtClean="0">
                <a:latin typeface="Arial"/>
                <a:cs typeface="Arial"/>
              </a:rPr>
              <a:t>храпеть.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Эх </a:t>
            </a:r>
            <a:r>
              <a:rPr lang="ru-RU" dirty="0">
                <a:latin typeface="Arial"/>
                <a:cs typeface="Arial"/>
              </a:rPr>
              <a:t>ты,  </a:t>
            </a:r>
            <a:r>
              <a:rPr lang="ru-RU" dirty="0" err="1">
                <a:latin typeface="Arial"/>
                <a:cs typeface="Arial"/>
              </a:rPr>
              <a:t>Мишенька</a:t>
            </a:r>
            <a:r>
              <a:rPr lang="ru-RU" dirty="0">
                <a:latin typeface="Arial"/>
                <a:cs typeface="Arial"/>
              </a:rPr>
              <a:t> – медведь!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</a:t>
            </a:r>
            <a:r>
              <a:rPr lang="ru-RU" dirty="0" smtClean="0">
                <a:latin typeface="Arial"/>
                <a:cs typeface="Arial"/>
              </a:rPr>
              <a:t>В</a:t>
            </a:r>
            <a:r>
              <a:rPr lang="ru-RU" dirty="0">
                <a:latin typeface="Arial"/>
                <a:cs typeface="Arial"/>
              </a:rPr>
              <a:t>. Берестов</a:t>
            </a:r>
          </a:p>
          <a:p>
            <a:pPr marL="0" indent="0">
              <a:buNone/>
            </a:pP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- Про кого такое интересное стихотворение? (про медведя)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-  А почему мишка не попал на елку? (потому, что он спал)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- А что еще он не успел сделать пока спал? 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- Жалко вам мишку? Вы бы покатались с ним на санках?</a:t>
            </a:r>
          </a:p>
        </p:txBody>
      </p:sp>
    </p:spTree>
    <p:extLst>
      <p:ext uri="{BB962C8B-B14F-4D97-AF65-F5344CB8AC3E}">
        <p14:creationId xmlns:p14="http://schemas.microsoft.com/office/powerpoint/2010/main" val="410407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11481"/>
            <a:ext cx="8229600" cy="62864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- Вот еще одно стихотворение.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 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Медведица </a:t>
            </a:r>
            <a:r>
              <a:rPr lang="ru-RU" dirty="0">
                <a:latin typeface="Arial"/>
                <a:cs typeface="Arial"/>
              </a:rPr>
              <a:t>ласково сына </a:t>
            </a:r>
            <a:r>
              <a:rPr lang="ru-RU" dirty="0" smtClean="0">
                <a:latin typeface="Arial"/>
                <a:cs typeface="Arial"/>
              </a:rPr>
              <a:t>качает.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Малыш </a:t>
            </a:r>
            <a:r>
              <a:rPr lang="ru-RU" dirty="0">
                <a:latin typeface="Arial"/>
                <a:cs typeface="Arial"/>
              </a:rPr>
              <a:t>веселится, малыш не </a:t>
            </a:r>
            <a:r>
              <a:rPr lang="ru-RU" dirty="0" smtClean="0">
                <a:latin typeface="Arial"/>
                <a:cs typeface="Arial"/>
              </a:rPr>
              <a:t>скучает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Он </a:t>
            </a:r>
            <a:r>
              <a:rPr lang="ru-RU" dirty="0">
                <a:latin typeface="Arial"/>
                <a:cs typeface="Arial"/>
              </a:rPr>
              <a:t>думает, это смешная </a:t>
            </a:r>
            <a:r>
              <a:rPr lang="ru-RU" dirty="0" smtClean="0">
                <a:latin typeface="Arial"/>
                <a:cs typeface="Arial"/>
              </a:rPr>
              <a:t>игра,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Не знаю, что спать медвежатам пора.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</a:t>
            </a:r>
            <a:r>
              <a:rPr lang="ru-RU" dirty="0">
                <a:latin typeface="Arial"/>
                <a:cs typeface="Arial"/>
              </a:rPr>
              <a:t>В. </a:t>
            </a:r>
            <a:r>
              <a:rPr lang="ru-RU" dirty="0" smtClean="0">
                <a:latin typeface="Arial"/>
                <a:cs typeface="Arial"/>
              </a:rPr>
              <a:t>Берестов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</a:t>
            </a:r>
            <a:r>
              <a:rPr lang="ru-RU" dirty="0">
                <a:latin typeface="Arial"/>
                <a:cs typeface="Arial"/>
              </a:rPr>
              <a:t>- Как вы думаете, ребята, правильно ли поступает малыш медвежонок?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- А как нужно себя вести, когда мама укладывает вас спать</a:t>
            </a:r>
            <a:r>
              <a:rPr lang="ru-RU" dirty="0" smtClean="0">
                <a:latin typeface="Arial"/>
                <a:cs typeface="Arial"/>
              </a:rPr>
              <a:t>?</a:t>
            </a:r>
            <a:br>
              <a:rPr lang="ru-RU" dirty="0" smtClean="0">
                <a:latin typeface="Arial"/>
                <a:cs typeface="Arial"/>
              </a:rPr>
            </a:b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                    Как </a:t>
            </a:r>
            <a:r>
              <a:rPr lang="ru-RU" dirty="0">
                <a:latin typeface="Arial"/>
                <a:cs typeface="Arial"/>
              </a:rPr>
              <a:t>на горке – снег, снег,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                     И по горкой – снег, снег,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                     И на елке – снег. Снег,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                  И </a:t>
            </a:r>
            <a:r>
              <a:rPr lang="ru-RU" dirty="0">
                <a:latin typeface="Arial"/>
                <a:cs typeface="Arial"/>
              </a:rPr>
              <a:t>под елкой – снег, снег</a:t>
            </a:r>
            <a:r>
              <a:rPr lang="ru-RU" dirty="0" smtClean="0">
                <a:latin typeface="Arial"/>
                <a:cs typeface="Arial"/>
              </a:rPr>
              <a:t>. </a:t>
            </a:r>
            <a:endParaRPr lang="ru-RU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</a:t>
            </a:r>
            <a:r>
              <a:rPr lang="ru-RU" dirty="0" smtClean="0">
                <a:latin typeface="Arial"/>
                <a:cs typeface="Arial"/>
              </a:rPr>
              <a:t>                                                    </a:t>
            </a:r>
            <a:r>
              <a:rPr lang="ru-RU" dirty="0">
                <a:latin typeface="Arial"/>
                <a:cs typeface="Arial"/>
              </a:rPr>
              <a:t>А под снегом спит медведь.</a:t>
            </a:r>
          </a:p>
          <a:p>
            <a:pPr marL="0" indent="0">
              <a:buNone/>
            </a:pPr>
            <a:r>
              <a:rPr lang="ru-RU" dirty="0" smtClean="0">
                <a:latin typeface="Arial"/>
                <a:cs typeface="Arial"/>
              </a:rPr>
              <a:t>                                                      Тише</a:t>
            </a:r>
            <a:r>
              <a:rPr lang="ru-RU" dirty="0">
                <a:latin typeface="Arial"/>
                <a:cs typeface="Arial"/>
              </a:rPr>
              <a:t>, тише… не шуметь!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                                                        И. </a:t>
            </a:r>
            <a:r>
              <a:rPr lang="ru-RU" dirty="0" err="1" smtClean="0">
                <a:latin typeface="Arial"/>
                <a:cs typeface="Arial"/>
              </a:rPr>
              <a:t>Токмакова</a:t>
            </a:r>
            <a:r>
              <a:rPr lang="ru-RU" dirty="0">
                <a:latin typeface="Arial"/>
                <a:cs typeface="Arial"/>
              </a:rPr>
              <a:t> 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А почему нельзя шуметь, когда мишка спит? 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А можно ли шуметь, когда мама, папа или кто то еще спит?</a:t>
            </a:r>
          </a:p>
          <a:p>
            <a:pPr marL="0" indent="0">
              <a:buNone/>
            </a:pPr>
            <a:r>
              <a:rPr lang="ru-RU" dirty="0">
                <a:latin typeface="Arial"/>
                <a:cs typeface="Arial"/>
              </a:rPr>
              <a:t>Как нужно себя вести в таком случае?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673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163</TotalTime>
  <Words>620</Words>
  <Application>Microsoft Office PowerPoint</Application>
  <PresentationFormat>Экран (4:3)</PresentationFormat>
  <Paragraphs>106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Spring</vt:lpstr>
      <vt:lpstr>МОЙ МИШКА</vt:lpstr>
      <vt:lpstr>Презентация PowerPoint</vt:lpstr>
      <vt:lpstr>Итоги освоение темы: </vt:lpstr>
      <vt:lpstr>Презентация PowerPoint</vt:lpstr>
      <vt:lpstr>Презентация PowerPoint</vt:lpstr>
      <vt:lpstr>Ход проекта </vt:lpstr>
      <vt:lpstr>Презентация PowerPoint</vt:lpstr>
      <vt:lpstr>Презентация PowerPoint</vt:lpstr>
      <vt:lpstr>Презентация PowerPoint</vt:lpstr>
      <vt:lpstr>Воздушные шарики для мишки (раскраска цветными карандашами)</vt:lpstr>
      <vt:lpstr>Чтение художественной литературы </vt:lpstr>
      <vt:lpstr>Театрализованный показ сказки теремок</vt:lpstr>
      <vt:lpstr>Угощение для мишки (раскраска рыбки)</vt:lpstr>
      <vt:lpstr>Выставка поделок и иллюстраций к литературным произведениям  на тему: Наш любимый мишка   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МИШКА</dc:title>
  <dc:creator>admin admin</dc:creator>
  <cp:lastModifiedBy>User</cp:lastModifiedBy>
  <cp:revision>14</cp:revision>
  <dcterms:created xsi:type="dcterms:W3CDTF">2015-03-01T09:16:55Z</dcterms:created>
  <dcterms:modified xsi:type="dcterms:W3CDTF">2019-02-10T11:05:44Z</dcterms:modified>
</cp:coreProperties>
</file>