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9" r:id="rId4"/>
    <p:sldId id="258" r:id="rId5"/>
    <p:sldId id="265" r:id="rId6"/>
    <p:sldId id="259" r:id="rId7"/>
    <p:sldId id="286" r:id="rId8"/>
    <p:sldId id="276" r:id="rId9"/>
    <p:sldId id="271" r:id="rId10"/>
    <p:sldId id="266" r:id="rId11"/>
    <p:sldId id="269" r:id="rId12"/>
    <p:sldId id="267" r:id="rId13"/>
    <p:sldId id="287" r:id="rId14"/>
    <p:sldId id="281" r:id="rId15"/>
    <p:sldId id="274" r:id="rId16"/>
    <p:sldId id="283" r:id="rId17"/>
    <p:sldId id="284" r:id="rId18"/>
    <p:sldId id="285" r:id="rId19"/>
    <p:sldId id="278" r:id="rId20"/>
    <p:sldId id="27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25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11.03.2019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20123" y="332657"/>
            <a:ext cx="7920880" cy="2376263"/>
          </a:xfrm>
        </p:spPr>
        <p:style>
          <a:lnRef idx="0">
            <a:schemeClr val="accent4"/>
          </a:lnRef>
          <a:fillRef idx="3">
            <a:schemeClr val="accent4"/>
          </a:fillRef>
          <a:effectRef idx="3">
            <a:schemeClr val="accent4"/>
          </a:effectRef>
          <a:fontRef idx="minor">
            <a:schemeClr val="lt1"/>
          </a:fontRef>
        </p:style>
        <p:txBody>
          <a:bodyPr>
            <a:noAutofit/>
          </a:bodyPr>
          <a:lstStyle/>
          <a:p>
            <a:pPr algn="ctr"/>
            <a:r>
              <a:rPr lang="ru-RU"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Детские музыкальные </a:t>
            </a:r>
            <a:r>
              <a:rPr lang="ru-RU"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инструменты </a:t>
            </a:r>
            <a:r>
              <a:rPr lang="ru-RU"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
            </a:r>
            <a:br>
              <a:rPr lang="ru-RU"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br>
            <a:r>
              <a:rPr lang="ru-RU"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своими </a:t>
            </a:r>
            <a:r>
              <a:rPr lang="ru-RU"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руками.</a:t>
            </a:r>
          </a:p>
        </p:txBody>
      </p:sp>
      <p:pic>
        <p:nvPicPr>
          <p:cNvPr id="1026" name="Picture 2"/>
          <p:cNvPicPr>
            <a:picLocks noChangeAspect="1" noChangeArrowheads="1"/>
          </p:cNvPicPr>
          <p:nvPr/>
        </p:nvPicPr>
        <p:blipFill>
          <a:blip r:embed="rId2" cstate="print"/>
          <a:srcRect/>
          <a:stretch>
            <a:fillRect/>
          </a:stretch>
        </p:blipFill>
        <p:spPr bwMode="auto">
          <a:xfrm>
            <a:off x="1547664" y="3068961"/>
            <a:ext cx="7416824" cy="3312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Рисунок 3" descr="http://www.muz-urok.ru/dop_igr_sharad/0000028629.gif"/>
          <p:cNvPicPr/>
          <p:nvPr/>
        </p:nvPicPr>
        <p:blipFill>
          <a:blip r:embed="rId3" cstate="print"/>
          <a:srcRect/>
          <a:stretch>
            <a:fillRect/>
          </a:stretch>
        </p:blipFill>
        <p:spPr bwMode="auto">
          <a:xfrm>
            <a:off x="7464787" y="3671053"/>
            <a:ext cx="1008112" cy="1296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http://www.muz-urok.ru/dop_igr_sharad/0000028629.gif"/>
          <p:cNvPicPr/>
          <p:nvPr/>
        </p:nvPicPr>
        <p:blipFill>
          <a:blip r:embed="rId3" cstate="print"/>
          <a:srcRect/>
          <a:stretch>
            <a:fillRect/>
          </a:stretch>
        </p:blipFill>
        <p:spPr bwMode="auto">
          <a:xfrm>
            <a:off x="8100392" y="5235221"/>
            <a:ext cx="917848" cy="14859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descr="http://www.muz-urok.ru/dop_igr_sharad/0000028629.gif"/>
          <p:cNvPicPr/>
          <p:nvPr/>
        </p:nvPicPr>
        <p:blipFill>
          <a:blip r:embed="rId3" cstate="print"/>
          <a:srcRect/>
          <a:stretch>
            <a:fillRect/>
          </a:stretch>
        </p:blipFill>
        <p:spPr bwMode="auto">
          <a:xfrm>
            <a:off x="323528" y="4005064"/>
            <a:ext cx="1060698" cy="19242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Рисунок 6" descr="http://www.muz-urok.ru/dop_igr_sharad/0000028629.gif"/>
          <p:cNvPicPr/>
          <p:nvPr/>
        </p:nvPicPr>
        <p:blipFill>
          <a:blip r:embed="rId3" cstate="print"/>
          <a:srcRect/>
          <a:stretch>
            <a:fillRect/>
          </a:stretch>
        </p:blipFill>
        <p:spPr bwMode="auto">
          <a:xfrm>
            <a:off x="8035730" y="267050"/>
            <a:ext cx="577974" cy="1080120"/>
          </a:xfrm>
          <a:prstGeom prst="rect">
            <a:avLst/>
          </a:prstGeom>
          <a:noFill/>
          <a:ln w="9525">
            <a:noFill/>
            <a:miter lim="800000"/>
            <a:headEnd/>
            <a:tailEnd/>
          </a:ln>
        </p:spPr>
      </p:pic>
      <p:sp>
        <p:nvSpPr>
          <p:cNvPr id="8" name="TextBox 7"/>
          <p:cNvSpPr txBox="1"/>
          <p:nvPr/>
        </p:nvSpPr>
        <p:spPr>
          <a:xfrm>
            <a:off x="4211960" y="5801022"/>
            <a:ext cx="3834680" cy="584775"/>
          </a:xfrm>
          <a:prstGeom prst="rect">
            <a:avLst/>
          </a:prstGeom>
          <a:noFill/>
        </p:spPr>
        <p:txBody>
          <a:bodyPr wrap="square" rtlCol="0">
            <a:spAutoFit/>
          </a:bodyPr>
          <a:lstStyle/>
          <a:p>
            <a:r>
              <a:rPr lang="ru-RU" sz="1600" dirty="0" smtClean="0">
                <a:solidFill>
                  <a:srgbClr val="002060"/>
                </a:solidFill>
              </a:rPr>
              <a:t>ВОСПИТАТЕЛЬ </a:t>
            </a:r>
            <a:r>
              <a:rPr lang="ru-RU" sz="1600" dirty="0" smtClean="0">
                <a:solidFill>
                  <a:srgbClr val="002060"/>
                </a:solidFill>
              </a:rPr>
              <a:t> </a:t>
            </a:r>
            <a:r>
              <a:rPr lang="ru-RU" sz="1600" dirty="0" smtClean="0">
                <a:solidFill>
                  <a:srgbClr val="002060"/>
                </a:solidFill>
              </a:rPr>
              <a:t>КВАЧЕНКО </a:t>
            </a:r>
            <a:r>
              <a:rPr lang="ru-RU" sz="1600" dirty="0">
                <a:solidFill>
                  <a:srgbClr val="002060"/>
                </a:solidFill>
              </a:rPr>
              <a:t>Г.П</a:t>
            </a:r>
            <a:r>
              <a:rPr lang="ru-RU" sz="1600" dirty="0" smtClean="0">
                <a:solidFill>
                  <a:srgbClr val="002060"/>
                </a:solidFill>
              </a:rPr>
              <a:t>. </a:t>
            </a:r>
          </a:p>
          <a:p>
            <a:r>
              <a:rPr lang="ru-RU" sz="1600" dirty="0" smtClean="0">
                <a:solidFill>
                  <a:srgbClr val="002060"/>
                </a:solidFill>
              </a:rPr>
              <a:t>АОУ Д/С №8 «РАДУГА» г. ДОЛГОПРУДНЫЙ</a:t>
            </a:r>
            <a:endParaRPr lang="ru-RU" sz="1600" dirty="0" smtClean="0">
              <a:solidFill>
                <a:srgbClr val="002060"/>
              </a:solidFill>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 xmlns:a16="http://schemas.microsoft.com/office/drawing/2014/main" id="{3AFF0BAB-8CFD-46DC-9BC1-9EA9BE45AFB5}"/>
              </a:ext>
            </a:extLst>
          </p:cNvPr>
          <p:cNvSpPr>
            <a:spLocks noGrp="1"/>
          </p:cNvSpPr>
          <p:nvPr>
            <p:ph type="title"/>
          </p:nvPr>
        </p:nvSpPr>
        <p:spPr/>
        <p:txBody>
          <a:bodyPr/>
          <a:lstStyle/>
          <a:p>
            <a:r>
              <a:rPr lang="ru-RU" dirty="0"/>
              <a:t>                    Гусли от Тони</a:t>
            </a:r>
          </a:p>
        </p:txBody>
      </p:sp>
      <p:pic>
        <p:nvPicPr>
          <p:cNvPr id="8" name="Рисунок 7">
            <a:extLst>
              <a:ext uri="{FF2B5EF4-FFF2-40B4-BE49-F238E27FC236}">
                <a16:creationId xmlns="" xmlns:a16="http://schemas.microsoft.com/office/drawing/2014/main" id="{0BEB2992-E0FA-4A19-9EE5-1E0218ECE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484784"/>
            <a:ext cx="2211710" cy="2948947"/>
          </a:xfrm>
          <a:prstGeom prst="rect">
            <a:avLst/>
          </a:prstGeom>
        </p:spPr>
      </p:pic>
      <p:pic>
        <p:nvPicPr>
          <p:cNvPr id="10" name="Рисунок 9">
            <a:extLst>
              <a:ext uri="{FF2B5EF4-FFF2-40B4-BE49-F238E27FC236}">
                <a16:creationId xmlns="" xmlns:a16="http://schemas.microsoft.com/office/drawing/2014/main" id="{9E5AF2F6-2860-4BD1-AF00-77A443F40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2788" y="3645023"/>
            <a:ext cx="2349666" cy="3132887"/>
          </a:xfrm>
          <a:prstGeom prst="rect">
            <a:avLst/>
          </a:prstGeom>
        </p:spPr>
      </p:pic>
      <p:pic>
        <p:nvPicPr>
          <p:cNvPr id="12" name="Рисунок 11">
            <a:extLst>
              <a:ext uri="{FF2B5EF4-FFF2-40B4-BE49-F238E27FC236}">
                <a16:creationId xmlns="" xmlns:a16="http://schemas.microsoft.com/office/drawing/2014/main" id="{DE6678EC-FA1A-475D-978E-9784E1A838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3770" y="1267404"/>
            <a:ext cx="2537780" cy="3383706"/>
          </a:xfrm>
          <a:prstGeom prst="rect">
            <a:avLst/>
          </a:prstGeom>
        </p:spPr>
      </p:pic>
      <p:pic>
        <p:nvPicPr>
          <p:cNvPr id="14" name="Рисунок 13">
            <a:extLst>
              <a:ext uri="{FF2B5EF4-FFF2-40B4-BE49-F238E27FC236}">
                <a16:creationId xmlns="" xmlns:a16="http://schemas.microsoft.com/office/drawing/2014/main" id="{FE3423AA-5879-4FFD-9203-A9721A07F4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7454" y="2988871"/>
            <a:ext cx="2841780" cy="3789040"/>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936104"/>
          </a:xfrm>
        </p:spPr>
        <p:txBody>
          <a:bodyPr>
            <a:normAutofit/>
          </a:bodyPr>
          <a:lstStyle/>
          <a:p>
            <a:pPr algn="ctr"/>
            <a:r>
              <a:rPr lang="ru-RU" sz="54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барабан</a:t>
            </a:r>
          </a:p>
        </p:txBody>
      </p:sp>
      <p:sp>
        <p:nvSpPr>
          <p:cNvPr id="3" name="Содержимое 2"/>
          <p:cNvSpPr>
            <a:spLocks noGrp="1"/>
          </p:cNvSpPr>
          <p:nvPr>
            <p:ph idx="1"/>
          </p:nvPr>
        </p:nvSpPr>
        <p:spPr/>
        <p:txBody>
          <a:bodyPr>
            <a:normAutofit/>
          </a:bodyPr>
          <a:lstStyle/>
          <a:p>
            <a:pPr>
              <a:buNone/>
            </a:pPr>
            <a:r>
              <a:rPr lang="ru-RU" sz="2800" b="1" dirty="0">
                <a:latin typeface="Georgia" pitchFamily="18" charset="0"/>
              </a:rPr>
              <a:t>Для изготовления барабана нам понадобятся:</a:t>
            </a:r>
          </a:p>
          <a:p>
            <a:pPr>
              <a:buFont typeface="Wingdings" pitchFamily="2" charset="2"/>
              <a:buChar char="Ø"/>
            </a:pPr>
            <a:r>
              <a:rPr lang="ru-RU" sz="2800" b="1" dirty="0">
                <a:latin typeface="Georgia" pitchFamily="18" charset="0"/>
              </a:rPr>
              <a:t>Банка из-под горошка;</a:t>
            </a:r>
          </a:p>
          <a:p>
            <a:pPr>
              <a:buFont typeface="Wingdings" pitchFamily="2" charset="2"/>
              <a:buChar char="Ø"/>
            </a:pPr>
            <a:r>
              <a:rPr lang="ru-RU" sz="2800" b="1" dirty="0">
                <a:latin typeface="Georgia" pitchFamily="18" charset="0"/>
              </a:rPr>
              <a:t>Зёрна кофе;</a:t>
            </a:r>
          </a:p>
          <a:p>
            <a:pPr>
              <a:buFont typeface="Wingdings" pitchFamily="2" charset="2"/>
              <a:buChar char="Ø"/>
            </a:pPr>
            <a:r>
              <a:rPr lang="ru-RU" sz="2800" b="1" dirty="0">
                <a:latin typeface="Georgia" pitchFamily="18" charset="0"/>
              </a:rPr>
              <a:t>Использованные фломастеры;</a:t>
            </a:r>
          </a:p>
          <a:p>
            <a:pPr>
              <a:buFont typeface="Wingdings" pitchFamily="2" charset="2"/>
              <a:buChar char="Ø"/>
            </a:pPr>
            <a:r>
              <a:rPr lang="ru-RU" sz="2800" b="1" dirty="0">
                <a:latin typeface="Georgia" pitchFamily="18" charset="0"/>
              </a:rPr>
              <a:t>Футляр от киндер-сюрприза;</a:t>
            </a:r>
          </a:p>
          <a:p>
            <a:pPr>
              <a:buFont typeface="Wingdings" pitchFamily="2" charset="2"/>
              <a:buChar char="Ø"/>
            </a:pPr>
            <a:r>
              <a:rPr lang="ru-RU" sz="2800" b="1" dirty="0">
                <a:latin typeface="Georgia" pitchFamily="18" charset="0"/>
              </a:rPr>
              <a:t>Наполнитель для палочек (бусинки, мелкие пуговки, бисер или любая крупа).</a:t>
            </a:r>
          </a:p>
        </p:txBody>
      </p:sp>
      <p:pic>
        <p:nvPicPr>
          <p:cNvPr id="4" name="Рисунок 3" descr="http://www.muz-urok.ru/dop_igr_sharad/0000028629.gif"/>
          <p:cNvPicPr/>
          <p:nvPr/>
        </p:nvPicPr>
        <p:blipFill>
          <a:blip r:embed="rId2" cstate="print"/>
          <a:srcRect/>
          <a:stretch>
            <a:fillRect/>
          </a:stretch>
        </p:blipFill>
        <p:spPr bwMode="auto">
          <a:xfrm>
            <a:off x="7596336" y="332656"/>
            <a:ext cx="1080120" cy="20162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88640"/>
            <a:ext cx="8686800" cy="1008112"/>
          </a:xfrm>
        </p:spPr>
        <p:txBody>
          <a:bodyPr>
            <a:normAutofit/>
          </a:bodyPr>
          <a:lstStyle/>
          <a:p>
            <a:pPr algn="ctr"/>
            <a:r>
              <a:rPr lang="ru-RU" sz="44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 вот что получилось</a:t>
            </a:r>
          </a:p>
        </p:txBody>
      </p:sp>
      <p:pic>
        <p:nvPicPr>
          <p:cNvPr id="10" name="Объект 9">
            <a:extLst>
              <a:ext uri="{FF2B5EF4-FFF2-40B4-BE49-F238E27FC236}">
                <a16:creationId xmlns="" xmlns:a16="http://schemas.microsoft.com/office/drawing/2014/main" id="{F6BA6CEF-DF66-45F5-AE6B-FF9FAB3F89F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892605" y="2204864"/>
            <a:ext cx="2895786" cy="3861048"/>
          </a:xfrm>
        </p:spPr>
      </p:pic>
      <p:pic>
        <p:nvPicPr>
          <p:cNvPr id="8" name="Объект 7">
            <a:extLst>
              <a:ext uri="{FF2B5EF4-FFF2-40B4-BE49-F238E27FC236}">
                <a16:creationId xmlns="" xmlns:a16="http://schemas.microsoft.com/office/drawing/2014/main" id="{67539527-B460-4ED2-8875-4118435B3FF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634" y="1412776"/>
            <a:ext cx="2700300" cy="3600400"/>
          </a:xfrm>
        </p:spPr>
      </p:pic>
      <p:pic>
        <p:nvPicPr>
          <p:cNvPr id="14" name="Рисунок 13">
            <a:extLst>
              <a:ext uri="{FF2B5EF4-FFF2-40B4-BE49-F238E27FC236}">
                <a16:creationId xmlns="" xmlns:a16="http://schemas.microsoft.com/office/drawing/2014/main" id="{07D464B1-4700-4762-B95F-363E7FDB6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852936"/>
            <a:ext cx="2895786" cy="3861048"/>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036" y="3550577"/>
            <a:ext cx="2952328" cy="2788310"/>
          </a:xfrm>
          <a:prstGeom prst="rect">
            <a:avLst/>
          </a:prstGeom>
        </p:spPr>
      </p:pic>
      <p:sp>
        <p:nvSpPr>
          <p:cNvPr id="12" name="Заголовок 11"/>
          <p:cNvSpPr>
            <a:spLocks noGrp="1"/>
          </p:cNvSpPr>
          <p:nvPr>
            <p:ph type="title"/>
          </p:nvPr>
        </p:nvSpPr>
        <p:spPr/>
        <p:txBody>
          <a:bodyPr/>
          <a:lstStyle/>
          <a:p>
            <a:pPr algn="ctr"/>
            <a:r>
              <a:rPr lang="ru-RU" dirty="0" err="1" smtClean="0"/>
              <a:t>Кувиклы</a:t>
            </a:r>
            <a:endParaRPr lang="ru-RU" dirty="0"/>
          </a:p>
        </p:txBody>
      </p:sp>
      <p:sp>
        <p:nvSpPr>
          <p:cNvPr id="15" name="Объект 14"/>
          <p:cNvSpPr>
            <a:spLocks noGrp="1"/>
          </p:cNvSpPr>
          <p:nvPr>
            <p:ph idx="1"/>
          </p:nvPr>
        </p:nvSpPr>
        <p:spPr>
          <a:xfrm>
            <a:off x="304800" y="1554163"/>
            <a:ext cx="8686800" cy="1802830"/>
          </a:xfrm>
        </p:spPr>
        <p:txBody>
          <a:bodyPr>
            <a:normAutofit fontScale="77500" lnSpcReduction="20000"/>
          </a:bodyPr>
          <a:lstStyle/>
          <a:p>
            <a:pPr marL="0" indent="0">
              <a:buNone/>
            </a:pPr>
            <a:r>
              <a:rPr lang="ru-RU" dirty="0" err="1" smtClean="0"/>
              <a:t>Кувиклы</a:t>
            </a:r>
            <a:r>
              <a:rPr lang="ru-RU" dirty="0" smtClean="0"/>
              <a:t> – это набор пустотелых трубок различной длины и диаметра. Изготовляется из камыша, бамбука, дном служит узел ствола. Верхние концы располагаются на одном уровне.</a:t>
            </a:r>
          </a:p>
          <a:p>
            <a:pPr marL="0" indent="0">
              <a:buNone/>
            </a:pPr>
            <a:r>
              <a:rPr lang="ru-RU" dirty="0" smtClean="0"/>
              <a:t>Играют на </a:t>
            </a:r>
            <a:r>
              <a:rPr lang="ru-RU" dirty="0" err="1" smtClean="0"/>
              <a:t>кувиклах</a:t>
            </a:r>
            <a:r>
              <a:rPr lang="ru-RU" dirty="0" smtClean="0"/>
              <a:t> ансамблем преимущественно женщины.</a:t>
            </a:r>
            <a:endParaRPr lang="ru-RU" dirty="0"/>
          </a:p>
        </p:txBody>
      </p:sp>
    </p:spTree>
    <p:extLst>
      <p:ext uri="{BB962C8B-B14F-4D97-AF65-F5344CB8AC3E}">
        <p14:creationId xmlns:p14="http://schemas.microsoft.com/office/powerpoint/2010/main" val="886118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53355A28-0BE4-4B19-9E3A-33B4CD5B17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8640"/>
            <a:ext cx="2754306" cy="3672408"/>
          </a:xfrm>
          <a:prstGeom prst="rect">
            <a:avLst/>
          </a:prstGeom>
        </p:spPr>
      </p:pic>
      <p:pic>
        <p:nvPicPr>
          <p:cNvPr id="5" name="Рисунок 4">
            <a:extLst>
              <a:ext uri="{FF2B5EF4-FFF2-40B4-BE49-F238E27FC236}">
                <a16:creationId xmlns="" xmlns:a16="http://schemas.microsoft.com/office/drawing/2014/main" id="{A2C7830D-59D4-4047-8B1F-E3A52A211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8640"/>
            <a:ext cx="2787774" cy="3717032"/>
          </a:xfrm>
          <a:prstGeom prst="rect">
            <a:avLst/>
          </a:prstGeom>
        </p:spPr>
      </p:pic>
      <p:pic>
        <p:nvPicPr>
          <p:cNvPr id="7" name="Рисунок 6">
            <a:extLst>
              <a:ext uri="{FF2B5EF4-FFF2-40B4-BE49-F238E27FC236}">
                <a16:creationId xmlns="" xmlns:a16="http://schemas.microsoft.com/office/drawing/2014/main" id="{BBA91704-E43D-4B91-AFF5-E3B6CB579A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7754" y="2780928"/>
            <a:ext cx="3003798" cy="4005064"/>
          </a:xfrm>
          <a:prstGeom prst="rect">
            <a:avLst/>
          </a:prstGeom>
        </p:spPr>
      </p:pic>
      <p:pic>
        <p:nvPicPr>
          <p:cNvPr id="9" name="Рисунок 8">
            <a:extLst>
              <a:ext uri="{FF2B5EF4-FFF2-40B4-BE49-F238E27FC236}">
                <a16:creationId xmlns="" xmlns:a16="http://schemas.microsoft.com/office/drawing/2014/main" id="{A6EF01CC-5BB8-48C1-AB46-8FF6B26BB2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8914" y="2780928"/>
            <a:ext cx="3003798" cy="40050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am.ru/upload/blogs/detsad-310041-1423672014.jpg"/>
          <p:cNvPicPr/>
          <p:nvPr/>
        </p:nvPicPr>
        <p:blipFill>
          <a:blip r:embed="rId2">
            <a:extLst>
              <a:ext uri="{28A0092B-C50C-407E-A947-70E740481C1C}">
                <a14:useLocalDpi xmlns:a14="http://schemas.microsoft.com/office/drawing/2010/main"/>
              </a:ext>
            </a:extLst>
          </a:blip>
          <a:srcRect/>
          <a:stretch>
            <a:fillRect/>
          </a:stretch>
        </p:blipFill>
        <p:spPr bwMode="auto">
          <a:xfrm>
            <a:off x="2214545" y="3799950"/>
            <a:ext cx="3456371" cy="27253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2214546" y="357166"/>
            <a:ext cx="4071966" cy="707886"/>
          </a:xfrm>
          <a:prstGeom prst="rect">
            <a:avLst/>
          </a:prstGeom>
          <a:noFill/>
          <a:ln>
            <a:noFill/>
          </a:ln>
        </p:spPr>
        <p:txBody>
          <a:bodyPr wrap="square" rtlCol="0">
            <a:spAutoFit/>
          </a:bodyPr>
          <a:lstStyle/>
          <a:p>
            <a:r>
              <a:rPr lang="ru-RU" sz="4000" b="1" dirty="0">
                <a:solidFill>
                  <a:schemeClr val="accent2">
                    <a:lumMod val="50000"/>
                  </a:schemeClr>
                </a:solidFill>
              </a:rPr>
              <a:t>       Трещотка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974" y="1065052"/>
            <a:ext cx="3005862" cy="2003908"/>
          </a:xfrm>
          <a:prstGeom prst="rect">
            <a:avLst/>
          </a:prstGeom>
        </p:spPr>
      </p:pic>
      <p:sp>
        <p:nvSpPr>
          <p:cNvPr id="5" name="Прямоугольник 4"/>
          <p:cNvSpPr/>
          <p:nvPr/>
        </p:nvSpPr>
        <p:spPr>
          <a:xfrm>
            <a:off x="683568" y="1624397"/>
            <a:ext cx="4572000" cy="646331"/>
          </a:xfrm>
          <a:prstGeom prst="rect">
            <a:avLst/>
          </a:prstGeom>
        </p:spPr>
        <p:txBody>
          <a:bodyPr>
            <a:spAutoFit/>
          </a:bodyPr>
          <a:lstStyle/>
          <a:p>
            <a:r>
              <a:rPr lang="ru-RU" b="1" dirty="0"/>
              <a:t>Трещотка</a:t>
            </a:r>
            <a:r>
              <a:rPr lang="ru-RU" dirty="0"/>
              <a:t> — народный музыкальный </a:t>
            </a:r>
            <a:r>
              <a:rPr lang="ru-RU" dirty="0" smtClean="0"/>
              <a:t>инструмент, </a:t>
            </a:r>
            <a:r>
              <a:rPr lang="ru-RU" dirty="0"/>
              <a:t>заменяющий хлопки в ладоши.</a:t>
            </a:r>
          </a:p>
        </p:txBody>
      </p:sp>
      <p:sp>
        <p:nvSpPr>
          <p:cNvPr id="6" name="Прямоугольник 5"/>
          <p:cNvSpPr/>
          <p:nvPr/>
        </p:nvSpPr>
        <p:spPr>
          <a:xfrm>
            <a:off x="611560" y="2573674"/>
            <a:ext cx="4392488" cy="923330"/>
          </a:xfrm>
          <a:prstGeom prst="rect">
            <a:avLst/>
          </a:prstGeom>
        </p:spPr>
        <p:txBody>
          <a:bodyPr wrap="square">
            <a:spAutoFit/>
          </a:bodyPr>
          <a:lstStyle/>
          <a:p>
            <a:r>
              <a:rPr lang="ru-RU" dirty="0"/>
              <a:t>Трещотка держится за верёвку двумя руками, резкие или плавные движения позволяют издавать различные звуки.</a:t>
            </a:r>
          </a:p>
        </p:txBody>
      </p:sp>
      <p:sp>
        <p:nvSpPr>
          <p:cNvPr id="7" name="Прямоугольник 6"/>
          <p:cNvSpPr/>
          <p:nvPr/>
        </p:nvSpPr>
        <p:spPr>
          <a:xfrm>
            <a:off x="5940152" y="4437112"/>
            <a:ext cx="2951586" cy="369332"/>
          </a:xfrm>
          <a:prstGeom prst="rect">
            <a:avLst/>
          </a:prstGeom>
        </p:spPr>
        <p:txBody>
          <a:bodyPr wrap="square">
            <a:spAutoFit/>
          </a:bodyPr>
          <a:lstStyle/>
          <a:p>
            <a:r>
              <a:rPr lang="ru-RU" b="1" dirty="0" smtClean="0"/>
              <a:t>Трещотка из дисков</a:t>
            </a:r>
            <a:endParaRPr lang="ru-RU"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7B71E0C7-157C-4C2C-865D-0F6F92BF3F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916833"/>
            <a:ext cx="3024336" cy="4032448"/>
          </a:xfrm>
          <a:prstGeom prst="rect">
            <a:avLst/>
          </a:prstGeom>
        </p:spPr>
      </p:pic>
      <p:pic>
        <p:nvPicPr>
          <p:cNvPr id="5" name="Рисунок 4">
            <a:extLst>
              <a:ext uri="{FF2B5EF4-FFF2-40B4-BE49-F238E27FC236}">
                <a16:creationId xmlns="" xmlns:a16="http://schemas.microsoft.com/office/drawing/2014/main" id="{9968825A-B30C-4FC8-88AC-86632F2B3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470" y="1916833"/>
            <a:ext cx="3024336" cy="4032448"/>
          </a:xfrm>
          <a:prstGeom prst="rect">
            <a:avLst/>
          </a:prstGeom>
        </p:spPr>
      </p:pic>
      <p:sp>
        <p:nvSpPr>
          <p:cNvPr id="8" name="Заголовок 7">
            <a:extLst>
              <a:ext uri="{FF2B5EF4-FFF2-40B4-BE49-F238E27FC236}">
                <a16:creationId xmlns="" xmlns:a16="http://schemas.microsoft.com/office/drawing/2014/main" id="{1C728BC3-B8CA-4B49-A411-A00C709DE112}"/>
              </a:ext>
            </a:extLst>
          </p:cNvPr>
          <p:cNvSpPr>
            <a:spLocks noGrp="1"/>
          </p:cNvSpPr>
          <p:nvPr>
            <p:ph type="title"/>
          </p:nvPr>
        </p:nvSpPr>
        <p:spPr/>
        <p:txBody>
          <a:bodyPr/>
          <a:lstStyle/>
          <a:p>
            <a:r>
              <a:rPr lang="ru-RU" dirty="0"/>
              <a:t>  Изготовление трещотки из линеек</a:t>
            </a:r>
          </a:p>
        </p:txBody>
      </p:sp>
    </p:spTree>
    <p:extLst>
      <p:ext uri="{BB962C8B-B14F-4D97-AF65-F5344CB8AC3E}">
        <p14:creationId xmlns:p14="http://schemas.microsoft.com/office/powerpoint/2010/main" val="750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5DE4304D-E8B7-4427-950D-CB1AA4A80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988840"/>
            <a:ext cx="3381840" cy="4509120"/>
          </a:xfrm>
          <a:prstGeom prst="rect">
            <a:avLst/>
          </a:prstGeom>
        </p:spPr>
      </p:pic>
      <p:sp>
        <p:nvSpPr>
          <p:cNvPr id="4" name="Заголовок 3">
            <a:extLst>
              <a:ext uri="{FF2B5EF4-FFF2-40B4-BE49-F238E27FC236}">
                <a16:creationId xmlns="" xmlns:a16="http://schemas.microsoft.com/office/drawing/2014/main" id="{CAB059F7-DB27-4B4E-A4A9-EEE41F60DF76}"/>
              </a:ext>
            </a:extLst>
          </p:cNvPr>
          <p:cNvSpPr>
            <a:spLocks noGrp="1"/>
          </p:cNvSpPr>
          <p:nvPr>
            <p:ph type="title"/>
          </p:nvPr>
        </p:nvSpPr>
        <p:spPr>
          <a:xfrm>
            <a:off x="286639" y="620568"/>
            <a:ext cx="7381705" cy="575944"/>
          </a:xfrm>
        </p:spPr>
        <p:txBody>
          <a:bodyPr>
            <a:normAutofit fontScale="90000"/>
          </a:bodyPr>
          <a:lstStyle/>
          <a:p>
            <a:pPr algn="ctr"/>
            <a:r>
              <a:rPr lang="ru-RU" dirty="0"/>
              <a:t/>
            </a:r>
            <a:br>
              <a:rPr lang="ru-RU" dirty="0"/>
            </a:br>
            <a:r>
              <a:rPr lang="ru-RU" sz="4400" b="1" dirty="0">
                <a:solidFill>
                  <a:schemeClr val="accent2">
                    <a:lumMod val="50000"/>
                  </a:schemeClr>
                </a:solidFill>
                <a:latin typeface="+mn-lt"/>
                <a:ea typeface="+mn-ea"/>
                <a:cs typeface="+mn-cs"/>
              </a:rPr>
              <a:t>Ксилофон</a:t>
            </a:r>
            <a:r>
              <a:rPr lang="ru-RU" dirty="0"/>
              <a:t/>
            </a:r>
            <a:br>
              <a:rPr lang="ru-RU" dirty="0"/>
            </a:br>
            <a:r>
              <a:rPr lang="ru-RU" dirty="0"/>
              <a:t/>
            </a:r>
            <a:br>
              <a:rPr lang="ru-RU" dirty="0"/>
            </a:br>
            <a:endParaRPr lang="ru-RU" dirty="0"/>
          </a:p>
        </p:txBody>
      </p:sp>
      <p:sp>
        <p:nvSpPr>
          <p:cNvPr id="5" name="Прямоугольник 4">
            <a:extLst>
              <a:ext uri="{FF2B5EF4-FFF2-40B4-BE49-F238E27FC236}">
                <a16:creationId xmlns="" xmlns:a16="http://schemas.microsoft.com/office/drawing/2014/main" id="{79F33E61-BA48-4160-B4E7-55D85AE3A2B1}"/>
              </a:ext>
            </a:extLst>
          </p:cNvPr>
          <p:cNvSpPr/>
          <p:nvPr/>
        </p:nvSpPr>
        <p:spPr>
          <a:xfrm>
            <a:off x="279177" y="1268640"/>
            <a:ext cx="5012903" cy="4893647"/>
          </a:xfrm>
          <a:prstGeom prst="rect">
            <a:avLst/>
          </a:prstGeom>
        </p:spPr>
        <p:txBody>
          <a:bodyPr wrap="square">
            <a:spAutoFit/>
          </a:bodyPr>
          <a:lstStyle/>
          <a:p>
            <a:r>
              <a:rPr lang="ru-RU" sz="2400" dirty="0">
                <a:solidFill>
                  <a:srgbClr val="C00000"/>
                </a:solidFill>
                <a:latin typeface="Arial" panose="020B0604020202020204" pitchFamily="34" charset="0"/>
              </a:rPr>
              <a:t>Ксилофон</a:t>
            </a:r>
            <a:r>
              <a:rPr lang="ru-RU" sz="2400" dirty="0">
                <a:solidFill>
                  <a:srgbClr val="262626"/>
                </a:solidFill>
                <a:latin typeface="Arial" panose="020B0604020202020204" pitchFamily="34" charset="0"/>
              </a:rPr>
              <a:t> </a:t>
            </a:r>
            <a:r>
              <a:rPr lang="ru-RU" sz="2400" dirty="0">
                <a:solidFill>
                  <a:srgbClr val="002060"/>
                </a:solidFill>
                <a:latin typeface="Arial" panose="020B0604020202020204" pitchFamily="34" charset="0"/>
              </a:rPr>
              <a:t>– это ударный музыкальный инструмент, который состоит из набора деревянных пластинок, находящихся на подставке. По этим пластинам ударяют палочками для получения определенной высоты звука. Ксилофон – это не просто детская игрушка, с его помощью можно исполнять довольно сложные музыкальные композиции</a:t>
            </a:r>
            <a:r>
              <a:rPr lang="ru-RU" sz="2400" dirty="0" smtClean="0">
                <a:solidFill>
                  <a:srgbClr val="002060"/>
                </a:solidFill>
                <a:latin typeface="Arial" panose="020B0604020202020204" pitchFamily="34" charset="0"/>
              </a:rPr>
              <a:t>.</a:t>
            </a:r>
            <a:endParaRPr lang="ru-RU" dirty="0"/>
          </a:p>
        </p:txBody>
      </p:sp>
    </p:spTree>
    <p:extLst>
      <p:ext uri="{BB962C8B-B14F-4D97-AF65-F5344CB8AC3E}">
        <p14:creationId xmlns:p14="http://schemas.microsoft.com/office/powerpoint/2010/main" val="521883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A4C797DF-B438-4B84-AA01-6AAA404B82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05" y="1730191"/>
            <a:ext cx="2711305" cy="3615073"/>
          </a:xfrm>
          <a:prstGeom prst="rect">
            <a:avLst/>
          </a:prstGeom>
        </p:spPr>
      </p:pic>
      <p:pic>
        <p:nvPicPr>
          <p:cNvPr id="8" name="Рисунок 7">
            <a:extLst>
              <a:ext uri="{FF2B5EF4-FFF2-40B4-BE49-F238E27FC236}">
                <a16:creationId xmlns="" xmlns:a16="http://schemas.microsoft.com/office/drawing/2014/main" id="{7436AD9E-135C-4438-B426-9C0E0CFC4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1801" y="2564904"/>
            <a:ext cx="2661760" cy="3549013"/>
          </a:xfrm>
          <a:prstGeom prst="rect">
            <a:avLst/>
          </a:prstGeom>
        </p:spPr>
      </p:pic>
      <p:pic>
        <p:nvPicPr>
          <p:cNvPr id="10" name="Рисунок 9">
            <a:extLst>
              <a:ext uri="{FF2B5EF4-FFF2-40B4-BE49-F238E27FC236}">
                <a16:creationId xmlns="" xmlns:a16="http://schemas.microsoft.com/office/drawing/2014/main" id="{B09E31FC-2580-4211-9D36-83A52E15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748335"/>
            <a:ext cx="2799086" cy="3596929"/>
          </a:xfrm>
          <a:prstGeom prst="rect">
            <a:avLst/>
          </a:prstGeom>
        </p:spPr>
      </p:pic>
      <p:sp>
        <p:nvSpPr>
          <p:cNvPr id="11" name="Заголовок 10">
            <a:extLst>
              <a:ext uri="{FF2B5EF4-FFF2-40B4-BE49-F238E27FC236}">
                <a16:creationId xmlns="" xmlns:a16="http://schemas.microsoft.com/office/drawing/2014/main" id="{8E867DE2-565F-4285-9F0F-EE4EDAB3308F}"/>
              </a:ext>
            </a:extLst>
          </p:cNvPr>
          <p:cNvSpPr>
            <a:spLocks noGrp="1"/>
          </p:cNvSpPr>
          <p:nvPr>
            <p:ph type="title"/>
          </p:nvPr>
        </p:nvSpPr>
        <p:spPr/>
        <p:txBody>
          <a:bodyPr/>
          <a:lstStyle/>
          <a:p>
            <a:r>
              <a:rPr lang="ru-RU" dirty="0"/>
              <a:t>              Ксилофон от Даши</a:t>
            </a:r>
          </a:p>
        </p:txBody>
      </p:sp>
    </p:spTree>
    <p:extLst>
      <p:ext uri="{BB962C8B-B14F-4D97-AF65-F5344CB8AC3E}">
        <p14:creationId xmlns:p14="http://schemas.microsoft.com/office/powerpoint/2010/main" val="1184320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F9387AB2-C1AC-42E9-99FE-1F12963823FD}"/>
              </a:ext>
            </a:extLst>
          </p:cNvPr>
          <p:cNvSpPr>
            <a:spLocks noGrp="1"/>
          </p:cNvSpPr>
          <p:nvPr>
            <p:ph type="title"/>
          </p:nvPr>
        </p:nvSpPr>
        <p:spPr/>
        <p:txBody>
          <a:bodyPr>
            <a:normAutofit fontScale="90000"/>
          </a:bodyPr>
          <a:lstStyle/>
          <a:p>
            <a:r>
              <a:rPr lang="ru-RU" dirty="0"/>
              <a:t>У</a:t>
            </a:r>
            <a:r>
              <a:rPr lang="ru-RU" sz="2400" dirty="0"/>
              <a:t> наших детей проявилась необыкновенная фантазия!!!!</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1484784"/>
            <a:ext cx="8595360" cy="48402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971600" y="483793"/>
            <a:ext cx="6264696" cy="379512"/>
          </a:xfrm>
        </p:spPr>
        <p:txBody>
          <a:bodyPr>
            <a:normAutofit fontScale="90000"/>
          </a:bodyPr>
          <a:lstStyle/>
          <a:p>
            <a:pPr algn="ctr"/>
            <a:r>
              <a:rPr lang="ru-RU" dirty="0"/>
              <a:t>       </a:t>
            </a:r>
            <a:r>
              <a:rPr lang="ru-RU" dirty="0" smtClean="0">
                <a:effectLst/>
              </a:rPr>
              <a:t>Актуальность</a:t>
            </a:r>
            <a:r>
              <a:rPr lang="ru-RU" dirty="0">
                <a:effectLst/>
              </a:rPr>
              <a:t>:</a:t>
            </a:r>
            <a:endParaRPr lang="ru-RU" dirty="0"/>
          </a:p>
        </p:txBody>
      </p:sp>
      <p:sp>
        <p:nvSpPr>
          <p:cNvPr id="7" name="Содержимое 6"/>
          <p:cNvSpPr>
            <a:spLocks noGrp="1"/>
          </p:cNvSpPr>
          <p:nvPr>
            <p:ph idx="1"/>
          </p:nvPr>
        </p:nvSpPr>
        <p:spPr>
          <a:xfrm>
            <a:off x="304800" y="1268760"/>
            <a:ext cx="4181139" cy="5374950"/>
          </a:xfrm>
        </p:spPr>
        <p:txBody>
          <a:bodyPr>
            <a:normAutofit/>
          </a:bodyPr>
          <a:lstStyle/>
          <a:p>
            <a:pPr>
              <a:buNone/>
            </a:pPr>
            <a:r>
              <a:rPr lang="ru-RU" sz="1600" dirty="0"/>
              <a:t>Музыкальные инструменты для детей всегда остаются чудесными, необыкновенными притягательными предметами, на которых очень хочется сыграть. Ведь инструмент для детей – символ музыки, а тот, кто играет на нем – почти </a:t>
            </a:r>
            <a:r>
              <a:rPr lang="ru-RU" sz="1600" dirty="0" smtClean="0"/>
              <a:t>волшебник.</a:t>
            </a:r>
            <a:endParaRPr lang="ru-RU" sz="1600" dirty="0"/>
          </a:p>
          <a:p>
            <a:pPr>
              <a:buNone/>
            </a:pPr>
            <a:r>
              <a:rPr lang="ru-RU" sz="1600" dirty="0" smtClean="0"/>
              <a:t>Вовлечение </a:t>
            </a:r>
            <a:r>
              <a:rPr lang="ru-RU" sz="1600" dirty="0"/>
              <a:t>дошкольника в создание детских музыкальных инструментов дает возможность почувствовать себя творцом и личностью, по-иному воспринимать окружающее, внимательнее относиться к звукам.</a:t>
            </a:r>
          </a:p>
          <a:p>
            <a:pPr>
              <a:buNone/>
            </a:pPr>
            <a:r>
              <a:rPr lang="ru-RU" sz="1600" dirty="0">
                <a:latin typeface="Georgia" pitchFamily="18" charset="0"/>
              </a:rPr>
              <a:t>В</a:t>
            </a:r>
            <a:r>
              <a:rPr lang="ru-RU" sz="1600" dirty="0"/>
              <a:t> процессе игры на инструментах ярко проявляются индивидуальные черты каждого: наличие воли, эмоциональность, сосредоточенность, воображение. Для многих этот вид деятельности помогает раскрыть духовный мир. Преодолеть застенчивость и скованность</a:t>
            </a:r>
            <a:r>
              <a:rPr lang="ru-RU" sz="1700" dirty="0"/>
              <a:t>.</a:t>
            </a:r>
          </a:p>
          <a:p>
            <a:pPr>
              <a:buNone/>
            </a:pPr>
            <a:endParaRPr lang="ru-RU" sz="1400" b="1" dirty="0">
              <a:latin typeface="Georgia" pitchFamily="18" charset="0"/>
            </a:endParaRPr>
          </a:p>
          <a:p>
            <a:pPr>
              <a:buNone/>
            </a:pPr>
            <a:endParaRPr lang="ru-RU" sz="1400" b="1" dirty="0">
              <a:latin typeface="Georgia" pitchFamily="18" charset="0"/>
            </a:endParaRPr>
          </a:p>
        </p:txBody>
      </p:sp>
      <p:pic>
        <p:nvPicPr>
          <p:cNvPr id="8" name="Рисунок 7" descr="http://www.muz-urok.ru/dop_igr_sharad/0000028629.gif"/>
          <p:cNvPicPr/>
          <p:nvPr/>
        </p:nvPicPr>
        <p:blipFill>
          <a:blip r:embed="rId2" cstate="print"/>
          <a:srcRect/>
          <a:stretch>
            <a:fillRect/>
          </a:stretch>
        </p:blipFill>
        <p:spPr bwMode="auto">
          <a:xfrm>
            <a:off x="7668344" y="123753"/>
            <a:ext cx="575862" cy="1145007"/>
          </a:xfrm>
          <a:prstGeom prst="rect">
            <a:avLst/>
          </a:prstGeom>
          <a:ln>
            <a:noFill/>
          </a:ln>
          <a:effectLst>
            <a:outerShdw blurRad="292100" dist="139700" dir="2700000" algn="tl" rotWithShape="0">
              <a:srgbClr val="333333">
                <a:alpha val="65000"/>
              </a:srgbClr>
            </a:outerShdw>
          </a:effectLst>
        </p:spPr>
      </p:pic>
      <p:pic>
        <p:nvPicPr>
          <p:cNvPr id="3" name="Рисунок 2">
            <a:extLst>
              <a:ext uri="{FF2B5EF4-FFF2-40B4-BE49-F238E27FC236}">
                <a16:creationId xmlns="" xmlns:a16="http://schemas.microsoft.com/office/drawing/2014/main" id="{F2BEF695-A76C-4299-94F6-01C13FC1F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0527" y="1400915"/>
            <a:ext cx="4501073" cy="2531854"/>
          </a:xfrm>
          <a:prstGeom prst="rect">
            <a:avLst/>
          </a:prstGeom>
        </p:spPr>
      </p:pic>
      <p:pic>
        <p:nvPicPr>
          <p:cNvPr id="5" name="Рисунок 4">
            <a:extLst>
              <a:ext uri="{FF2B5EF4-FFF2-40B4-BE49-F238E27FC236}">
                <a16:creationId xmlns="" xmlns:a16="http://schemas.microsoft.com/office/drawing/2014/main" id="{C8CFC68E-1AE5-4BB3-9294-042587B153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0527" y="4208643"/>
            <a:ext cx="4516945" cy="2540782"/>
          </a:xfrm>
          <a:prstGeom prst="rect">
            <a:avLst/>
          </a:prstGeom>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1080120"/>
          </a:xfrm>
        </p:spPr>
        <p:txBody>
          <a:bodyPr>
            <a:normAutofit/>
          </a:bodyPr>
          <a:lstStyle/>
          <a:p>
            <a:pPr algn="ctr"/>
            <a:r>
              <a:rPr lang="ru-RU" sz="28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Изготовление музыкальных инструментов своими руками – </a:t>
            </a:r>
          </a:p>
        </p:txBody>
      </p:sp>
      <p:sp>
        <p:nvSpPr>
          <p:cNvPr id="4" name="Содержимое 3"/>
          <p:cNvSpPr>
            <a:spLocks noGrp="1"/>
          </p:cNvSpPr>
          <p:nvPr>
            <p:ph sz="half" idx="2"/>
          </p:nvPr>
        </p:nvSpPr>
        <p:spPr>
          <a:xfrm>
            <a:off x="4476564" y="1268760"/>
            <a:ext cx="4392488" cy="5055840"/>
          </a:xfrm>
        </p:spPr>
        <p:txBody>
          <a:bodyPr>
            <a:normAutofit/>
          </a:bodyPr>
          <a:lstStyle/>
          <a:p>
            <a:pPr>
              <a:buNone/>
            </a:pPr>
            <a:r>
              <a:rPr lang="ru-RU" sz="1800" b="1" dirty="0">
                <a:latin typeface="Georgia" pitchFamily="18" charset="0"/>
              </a:rPr>
              <a:t> – занятие полезное и увлекательное. Здесь нет четких правил и законов, поэтому любая идея легко превращается в реальность: раскрашивайте, привязывайте, приклеивайте, насыпайте, наливайте, пришивайте, экспериментируйте…  </a:t>
            </a:r>
          </a:p>
          <a:p>
            <a:pPr>
              <a:buNone/>
            </a:pPr>
            <a:r>
              <a:rPr lang="ru-RU" sz="1800" b="1" dirty="0">
                <a:latin typeface="Georgia" pitchFamily="18" charset="0"/>
              </a:rPr>
              <a:t>Главное – делайте музыку вместе, тогда она и малышу, и вам будет приносить отличное творческое настроение! </a:t>
            </a:r>
          </a:p>
        </p:txBody>
      </p:sp>
      <p:pic>
        <p:nvPicPr>
          <p:cNvPr id="8" name="Объект 7">
            <a:extLst>
              <a:ext uri="{FF2B5EF4-FFF2-40B4-BE49-F238E27FC236}">
                <a16:creationId xmlns="" xmlns:a16="http://schemas.microsoft.com/office/drawing/2014/main" id="{56E0C260-ABF5-45E1-86B8-096384FA0D1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268760"/>
            <a:ext cx="4176464" cy="2834933"/>
          </a:xfr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1" y="4221088"/>
            <a:ext cx="4140591" cy="2407477"/>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и задачи нашего проекта</a:t>
            </a:r>
            <a:endParaRPr lang="ru-RU" dirty="0"/>
          </a:p>
        </p:txBody>
      </p:sp>
      <p:sp>
        <p:nvSpPr>
          <p:cNvPr id="3" name="Объект 2"/>
          <p:cNvSpPr>
            <a:spLocks noGrp="1"/>
          </p:cNvSpPr>
          <p:nvPr>
            <p:ph idx="1"/>
          </p:nvPr>
        </p:nvSpPr>
        <p:spPr/>
        <p:txBody>
          <a:bodyPr>
            <a:normAutofit/>
          </a:bodyPr>
          <a:lstStyle/>
          <a:p>
            <a:pPr marL="0" indent="0">
              <a:buNone/>
            </a:pPr>
            <a:r>
              <a:rPr lang="ru-RU" sz="2400" b="1" dirty="0"/>
              <a:t>Цель</a:t>
            </a:r>
            <a:r>
              <a:rPr lang="ru-RU" sz="2400" dirty="0"/>
              <a:t>: </a:t>
            </a:r>
          </a:p>
          <a:p>
            <a:pPr marL="0" indent="0">
              <a:buNone/>
            </a:pPr>
            <a:r>
              <a:rPr lang="ru-RU" sz="1400" dirty="0"/>
              <a:t>расширение и углубление знания дошкольников о музыкальных инструментах, их видах, группах.</a:t>
            </a:r>
          </a:p>
          <a:p>
            <a:pPr marL="0" indent="0">
              <a:buNone/>
            </a:pPr>
            <a:r>
              <a:rPr lang="ru-RU" sz="2400" b="1" dirty="0" smtClean="0"/>
              <a:t>Задачи</a:t>
            </a:r>
            <a:r>
              <a:rPr lang="ru-RU" sz="2400" b="1" dirty="0"/>
              <a:t>:</a:t>
            </a:r>
          </a:p>
          <a:p>
            <a:pPr marL="0" indent="0">
              <a:buNone/>
            </a:pPr>
            <a:r>
              <a:rPr lang="ru-RU" sz="1400" dirty="0" smtClean="0"/>
              <a:t>• расширить </a:t>
            </a:r>
            <a:r>
              <a:rPr lang="ru-RU" sz="1400" dirty="0"/>
              <a:t>знания детей о разнообразии мира звуков и музыкальных инструментов;</a:t>
            </a:r>
          </a:p>
          <a:p>
            <a:pPr marL="0" indent="0">
              <a:buNone/>
            </a:pPr>
            <a:r>
              <a:rPr lang="ru-RU" sz="1400" dirty="0"/>
              <a:t>• развивать комбинаторные способности и умения;</a:t>
            </a:r>
          </a:p>
          <a:p>
            <a:pPr marL="0" indent="0">
              <a:buNone/>
            </a:pPr>
            <a:r>
              <a:rPr lang="ru-RU" sz="1400" dirty="0"/>
              <a:t>• развивать коммуникативные навыки, творческую активность.</a:t>
            </a:r>
          </a:p>
          <a:p>
            <a:pPr marL="0" indent="0">
              <a:buNone/>
            </a:pPr>
            <a:r>
              <a:rPr lang="ru-RU" sz="1400" dirty="0"/>
              <a:t>• обогащать словарь детей новыми терминами. </a:t>
            </a:r>
            <a:endParaRPr lang="ru-RU" sz="1400" dirty="0" smtClean="0"/>
          </a:p>
          <a:p>
            <a:pPr marL="0" indent="0">
              <a:buNone/>
            </a:pPr>
            <a:r>
              <a:rPr lang="ru-RU" sz="1400" dirty="0"/>
              <a:t>•вовлечь дошкольников в создание инструментов</a:t>
            </a:r>
            <a:r>
              <a:rPr lang="ru-RU" sz="1400" dirty="0" smtClean="0"/>
              <a:t>.</a:t>
            </a:r>
          </a:p>
          <a:p>
            <a:pPr marL="0" indent="0">
              <a:buNone/>
            </a:pPr>
            <a:r>
              <a:rPr lang="ru-RU" sz="1400" dirty="0"/>
              <a:t>• р</a:t>
            </a:r>
            <a:r>
              <a:rPr lang="ru-RU" sz="1400" dirty="0" smtClean="0"/>
              <a:t>азвивать </a:t>
            </a:r>
            <a:r>
              <a:rPr lang="ru-RU" sz="1400" dirty="0"/>
              <a:t>навыки исследовательской деятельности в процессе поиска, систематизации и обобщении полученной информации</a:t>
            </a:r>
            <a:r>
              <a:rPr lang="ru-RU" sz="1400" dirty="0" smtClean="0"/>
              <a:t>. </a:t>
            </a:r>
            <a:endParaRPr lang="ru-RU" sz="1400"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3900" t="-563"/>
          <a:stretch/>
        </p:blipFill>
        <p:spPr>
          <a:xfrm>
            <a:off x="4788024" y="4365104"/>
            <a:ext cx="3339480" cy="2172280"/>
          </a:xfrm>
          <a:prstGeom prst="rect">
            <a:avLst/>
          </a:prstGeom>
        </p:spPr>
      </p:pic>
    </p:spTree>
    <p:extLst>
      <p:ext uri="{BB962C8B-B14F-4D97-AF65-F5344CB8AC3E}">
        <p14:creationId xmlns:p14="http://schemas.microsoft.com/office/powerpoint/2010/main" val="79699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720080"/>
          </a:xfrm>
        </p:spPr>
        <p:txBody>
          <a:bodyPr>
            <a:normAutofit/>
          </a:bodyPr>
          <a:lstStyle/>
          <a:p>
            <a:r>
              <a:rPr lang="ru-RU" dirty="0"/>
              <a:t>             Что придумали дети !!!!</a:t>
            </a:r>
          </a:p>
        </p:txBody>
      </p:sp>
      <p:sp>
        <p:nvSpPr>
          <p:cNvPr id="3" name="Содержимое 2"/>
          <p:cNvSpPr>
            <a:spLocks noGrp="1"/>
          </p:cNvSpPr>
          <p:nvPr>
            <p:ph idx="1"/>
          </p:nvPr>
        </p:nvSpPr>
        <p:spPr>
          <a:xfrm>
            <a:off x="304800" y="1052737"/>
            <a:ext cx="8686800" cy="2592287"/>
          </a:xfrm>
        </p:spPr>
        <p:txBody>
          <a:bodyPr>
            <a:normAutofit/>
          </a:bodyPr>
          <a:lstStyle/>
          <a:p>
            <a:pPr>
              <a:buNone/>
            </a:pPr>
            <a:r>
              <a:rPr lang="ru-RU" sz="1500" b="1" dirty="0">
                <a:latin typeface="Georgia" pitchFamily="18" charset="0"/>
              </a:rPr>
              <a:t>Сейчас в магазинах огромный выбор детских музыкальных инструментов (ДМИ), но приобрести эти игрушки удается далеко не каждому, да и необходимости в этом нет, ведь ребенок так быстро растет и развивается. А прежние игрушки перестают удовлетворять познавательным потребностям малыша. И необходимость в их обновлении растет с каждым днем.</a:t>
            </a:r>
          </a:p>
          <a:p>
            <a:pPr>
              <a:buNone/>
            </a:pPr>
            <a:r>
              <a:rPr lang="ru-RU" sz="1500" b="1" dirty="0">
                <a:latin typeface="Georgia" pitchFamily="18" charset="0"/>
              </a:rPr>
              <a:t>Есть хороший выход. Можно самостоятельно конструировать игрушки и со временем их обновлять, видоизменять. Сделанный своими руками инструмент поможет вам приучить малыша к совместному труду. Для конструирования нужно не так уж и много – желание и чуть-чуть выдумки!</a:t>
            </a:r>
          </a:p>
          <a:p>
            <a:pPr>
              <a:buNone/>
            </a:pPr>
            <a:r>
              <a:rPr lang="ru-RU" sz="1600" b="1" dirty="0">
                <a:latin typeface="Georgia" pitchFamily="18" charset="0"/>
              </a:rPr>
              <a:t>Итак, предлагаю вам проявить немного фантазии !</a:t>
            </a:r>
          </a:p>
          <a:p>
            <a:pPr>
              <a:buNone/>
            </a:pPr>
            <a:endParaRPr lang="ru-RU" dirty="0"/>
          </a:p>
        </p:txBody>
      </p:sp>
      <p:pic>
        <p:nvPicPr>
          <p:cNvPr id="4" name="Рисунок 3" descr="http://www.muz-urok.ru/dop_igr_sharad/0000028629.gif"/>
          <p:cNvPicPr/>
          <p:nvPr/>
        </p:nvPicPr>
        <p:blipFill>
          <a:blip r:embed="rId2" cstate="print"/>
          <a:srcRect/>
          <a:stretch>
            <a:fillRect/>
          </a:stretch>
        </p:blipFill>
        <p:spPr bwMode="auto">
          <a:xfrm>
            <a:off x="7786710" y="5013176"/>
            <a:ext cx="817738" cy="1645924"/>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560505"/>
            <a:ext cx="4680520" cy="3075943"/>
          </a:xfrm>
          <a:prstGeom prst="rect">
            <a:avLst/>
          </a:prstGeom>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936104"/>
          </a:xfrm>
        </p:spPr>
        <p:txBody>
          <a:bodyPr>
            <a:normAutofit/>
          </a:bodyPr>
          <a:lstStyle/>
          <a:p>
            <a:pPr algn="ctr"/>
            <a:r>
              <a:rPr lang="ru-RU" sz="54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маракас</a:t>
            </a:r>
          </a:p>
        </p:txBody>
      </p:sp>
      <p:sp>
        <p:nvSpPr>
          <p:cNvPr id="3" name="Содержимое 2"/>
          <p:cNvSpPr>
            <a:spLocks noGrp="1"/>
          </p:cNvSpPr>
          <p:nvPr>
            <p:ph idx="1"/>
          </p:nvPr>
        </p:nvSpPr>
        <p:spPr>
          <a:xfrm>
            <a:off x="304800" y="1268760"/>
            <a:ext cx="8686800" cy="4811365"/>
          </a:xfrm>
        </p:spPr>
        <p:txBody>
          <a:bodyPr>
            <a:normAutofit/>
          </a:bodyPr>
          <a:lstStyle/>
          <a:p>
            <a:pPr>
              <a:buNone/>
            </a:pPr>
            <a:r>
              <a:rPr lang="ru-RU" sz="2000" b="1" dirty="0">
                <a:latin typeface="Georgia" pitchFamily="18" charset="0"/>
              </a:rPr>
              <a:t>       </a:t>
            </a:r>
            <a:r>
              <a:rPr lang="ru-RU" sz="1600" b="1" dirty="0">
                <a:latin typeface="Georgia" pitchFamily="18" charset="0"/>
              </a:rPr>
              <a:t>Всегда загадочно и желанно </a:t>
            </a:r>
          </a:p>
          <a:p>
            <a:pPr>
              <a:buNone/>
            </a:pPr>
            <a:r>
              <a:rPr lang="ru-RU" sz="1600" b="1" dirty="0">
                <a:latin typeface="Georgia" pitchFamily="18" charset="0"/>
              </a:rPr>
              <a:t>исследование внутренностей </a:t>
            </a:r>
          </a:p>
          <a:p>
            <a:pPr>
              <a:buNone/>
            </a:pPr>
            <a:r>
              <a:rPr lang="ru-RU" sz="1600" b="1" dirty="0">
                <a:latin typeface="Georgia" pitchFamily="18" charset="0"/>
              </a:rPr>
              <a:t>инструментов. Чтобы удовлетворить </a:t>
            </a:r>
          </a:p>
          <a:p>
            <a:pPr>
              <a:buNone/>
            </a:pPr>
            <a:r>
              <a:rPr lang="ru-RU" sz="1600" b="1" dirty="0">
                <a:latin typeface="Georgia" pitchFamily="18" charset="0"/>
              </a:rPr>
              <a:t>любопытство своего чада. </a:t>
            </a:r>
          </a:p>
          <a:p>
            <a:pPr>
              <a:buNone/>
            </a:pPr>
            <a:r>
              <a:rPr lang="ru-RU" sz="1600" b="1" dirty="0">
                <a:latin typeface="Georgia" pitchFamily="18" charset="0"/>
              </a:rPr>
              <a:t>Предлагаю сделать распространенный</a:t>
            </a:r>
          </a:p>
          <a:p>
            <a:pPr>
              <a:buNone/>
            </a:pPr>
            <a:r>
              <a:rPr lang="ru-RU" sz="1600" b="1" dirty="0">
                <a:latin typeface="Georgia" pitchFamily="18" charset="0"/>
              </a:rPr>
              <a:t>в Южной Америке шумовой инструмент</a:t>
            </a:r>
          </a:p>
          <a:p>
            <a:pPr>
              <a:buNone/>
            </a:pPr>
            <a:r>
              <a:rPr lang="ru-RU" sz="1600" b="1" dirty="0">
                <a:latin typeface="Georgia" pitchFamily="18" charset="0"/>
              </a:rPr>
              <a:t>маракас. </a:t>
            </a:r>
          </a:p>
          <a:p>
            <a:pPr>
              <a:buNone/>
            </a:pPr>
            <a:r>
              <a:rPr lang="ru-RU" sz="1600" b="1" dirty="0">
                <a:latin typeface="Georgia" pitchFamily="18" charset="0"/>
              </a:rPr>
              <a:t>        Настоящий маракас – это </a:t>
            </a:r>
          </a:p>
          <a:p>
            <a:pPr>
              <a:buNone/>
            </a:pPr>
            <a:r>
              <a:rPr lang="ru-RU" sz="1600" b="1" dirty="0">
                <a:latin typeface="Georgia" pitchFamily="18" charset="0"/>
              </a:rPr>
              <a:t>пустая тыква, внутрь которой насыпают</a:t>
            </a:r>
          </a:p>
          <a:p>
            <a:pPr>
              <a:buNone/>
            </a:pPr>
            <a:r>
              <a:rPr lang="ru-RU" sz="1600" b="1" dirty="0">
                <a:latin typeface="Georgia" pitchFamily="18" charset="0"/>
              </a:rPr>
              <a:t>горох. Мы сделаем маракас из </a:t>
            </a:r>
          </a:p>
          <a:p>
            <a:pPr>
              <a:buNone/>
            </a:pPr>
            <a:r>
              <a:rPr lang="ru-RU" sz="1600" b="1" dirty="0">
                <a:latin typeface="Georgia" pitchFamily="18" charset="0"/>
              </a:rPr>
              <a:t>небольшой пластиковой бутылки.</a:t>
            </a:r>
          </a:p>
          <a:p>
            <a:pPr>
              <a:buNone/>
            </a:pPr>
            <a:endParaRPr lang="ru-RU" sz="1600" b="1" dirty="0">
              <a:latin typeface="Georgia" pitchFamily="18" charset="0"/>
            </a:endParaRPr>
          </a:p>
        </p:txBody>
      </p:sp>
      <p:pic>
        <p:nvPicPr>
          <p:cNvPr id="6" name="Picture 2" descr="C:\Documents and Settings\User\Рабочий стол\My photos\Фото0289.jpg"/>
          <p:cNvPicPr>
            <a:picLocks noChangeAspect="1" noChangeArrowheads="1"/>
          </p:cNvPicPr>
          <p:nvPr/>
        </p:nvPicPr>
        <p:blipFill>
          <a:blip r:embed="rId2" cstate="print"/>
          <a:srcRect/>
          <a:stretch>
            <a:fillRect/>
          </a:stretch>
        </p:blipFill>
        <p:spPr bwMode="auto">
          <a:xfrm>
            <a:off x="5940152" y="1340768"/>
            <a:ext cx="3024336" cy="4536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1034752"/>
          </a:xfrm>
        </p:spPr>
        <p:txBody>
          <a:bodyPr>
            <a:normAutofit/>
          </a:bodyPr>
          <a:lstStyle/>
          <a:p>
            <a:pPr algn="ctr"/>
            <a:r>
              <a:rPr lang="ru-RU" sz="40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 маракас</a:t>
            </a:r>
            <a:endParaRPr lang="ru-RU" sz="40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7" name="Объект 6">
            <a:extLst>
              <a:ext uri="{FF2B5EF4-FFF2-40B4-BE49-F238E27FC236}">
                <a16:creationId xmlns="" xmlns:a16="http://schemas.microsoft.com/office/drawing/2014/main" id="{B10D3491-5DE8-4828-A236-DCFB2B88D90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1" y="1484785"/>
            <a:ext cx="2394991" cy="3193322"/>
          </a:xfrm>
        </p:spPr>
      </p:pic>
      <p:pic>
        <p:nvPicPr>
          <p:cNvPr id="9" name="Рисунок 8">
            <a:extLst>
              <a:ext uri="{FF2B5EF4-FFF2-40B4-BE49-F238E27FC236}">
                <a16:creationId xmlns="" xmlns:a16="http://schemas.microsoft.com/office/drawing/2014/main" id="{4BE081F9-35CF-416D-AC7B-C426131F3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4560" y="2827965"/>
            <a:ext cx="2827040" cy="3769387"/>
          </a:xfrm>
          <a:prstGeom prst="rect">
            <a:avLst/>
          </a:prstGeom>
        </p:spPr>
      </p:pic>
      <p:pic>
        <p:nvPicPr>
          <p:cNvPr id="11" name="Рисунок 10">
            <a:extLst>
              <a:ext uri="{FF2B5EF4-FFF2-40B4-BE49-F238E27FC236}">
                <a16:creationId xmlns="" xmlns:a16="http://schemas.microsoft.com/office/drawing/2014/main" id="{53F3D706-4D4C-4C2D-92C1-665F1F1216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9441" y="1916832"/>
            <a:ext cx="2827040" cy="3769387"/>
          </a:xfrm>
          <a:prstGeom prst="rect">
            <a:avLst/>
          </a:prstGeom>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75F84F-2424-4DE5-A71A-7E95CF53D456}"/>
              </a:ext>
            </a:extLst>
          </p:cNvPr>
          <p:cNvSpPr>
            <a:spLocks noGrp="1"/>
          </p:cNvSpPr>
          <p:nvPr>
            <p:ph type="title"/>
          </p:nvPr>
        </p:nvSpPr>
        <p:spPr>
          <a:xfrm>
            <a:off x="323528" y="980728"/>
            <a:ext cx="8686800" cy="1490572"/>
          </a:xfrm>
        </p:spPr>
        <p:txBody>
          <a:bodyPr>
            <a:noAutofit/>
          </a:bodyPr>
          <a:lstStyle/>
          <a:p>
            <a:r>
              <a:rPr lang="ru-RU" sz="2400" b="1" dirty="0" err="1">
                <a:solidFill>
                  <a:srgbClr val="C00000"/>
                </a:solidFill>
                <a:effectLst/>
              </a:rPr>
              <a:t>Погрему́шка</a:t>
            </a:r>
            <a:r>
              <a:rPr lang="ru-RU" sz="2400" dirty="0">
                <a:solidFill>
                  <a:srgbClr val="C00000"/>
                </a:solidFill>
                <a:effectLst/>
              </a:rPr>
              <a:t> </a:t>
            </a:r>
            <a:r>
              <a:rPr lang="ru-RU" sz="2400" dirty="0">
                <a:solidFill>
                  <a:schemeClr val="tx1"/>
                </a:solidFill>
                <a:effectLst/>
              </a:rPr>
              <a:t>— ударно-шумовой музыкальный инструмент, использующийся в танцах, а также в шаманских ритуалах</a:t>
            </a:r>
          </a:p>
        </p:txBody>
      </p:sp>
      <p:pic>
        <p:nvPicPr>
          <p:cNvPr id="5" name="Объект 4">
            <a:extLst>
              <a:ext uri="{FF2B5EF4-FFF2-40B4-BE49-F238E27FC236}">
                <a16:creationId xmlns="" xmlns:a16="http://schemas.microsoft.com/office/drawing/2014/main" id="{719151B8-2D75-4A21-98B3-C7DACDCBA7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434108"/>
            <a:ext cx="5616624" cy="3916279"/>
          </a:xfrm>
        </p:spPr>
      </p:pic>
    </p:spTree>
    <p:extLst>
      <p:ext uri="{BB962C8B-B14F-4D97-AF65-F5344CB8AC3E}">
        <p14:creationId xmlns:p14="http://schemas.microsoft.com/office/powerpoint/2010/main" val="1146850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B4E85E59-9A74-4F33-A398-5BC612C9B9F6}"/>
              </a:ext>
            </a:extLst>
          </p:cNvPr>
          <p:cNvSpPr>
            <a:spLocks noGrp="1"/>
          </p:cNvSpPr>
          <p:nvPr>
            <p:ph type="title"/>
          </p:nvPr>
        </p:nvSpPr>
        <p:spPr/>
        <p:txBody>
          <a:bodyPr>
            <a:normAutofit fontScale="90000"/>
          </a:bodyPr>
          <a:lstStyle/>
          <a:p>
            <a:r>
              <a:rPr lang="ru-RU" dirty="0"/>
              <a:t>         Необычная погремушка от Насти</a:t>
            </a:r>
          </a:p>
        </p:txBody>
      </p:sp>
      <p:pic>
        <p:nvPicPr>
          <p:cNvPr id="6" name="Рисунок 5">
            <a:extLst>
              <a:ext uri="{FF2B5EF4-FFF2-40B4-BE49-F238E27FC236}">
                <a16:creationId xmlns="" xmlns:a16="http://schemas.microsoft.com/office/drawing/2014/main" id="{225D38B3-E59D-4615-8330-7DA37B0DC5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384" y="4007519"/>
            <a:ext cx="4104456" cy="2400428"/>
          </a:xfrm>
          <a:prstGeom prst="rect">
            <a:avLst/>
          </a:prstGeom>
        </p:spPr>
      </p:pic>
      <p:pic>
        <p:nvPicPr>
          <p:cNvPr id="10" name="Рисунок 9">
            <a:extLst>
              <a:ext uri="{FF2B5EF4-FFF2-40B4-BE49-F238E27FC236}">
                <a16:creationId xmlns="" xmlns:a16="http://schemas.microsoft.com/office/drawing/2014/main" id="{EC55AC48-58BF-4FE6-8931-D3146658F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327" y="1298448"/>
            <a:ext cx="4397079" cy="2473357"/>
          </a:xfrm>
          <a:prstGeom prst="rect">
            <a:avLst/>
          </a:prstGeom>
        </p:spPr>
      </p:pic>
      <p:pic>
        <p:nvPicPr>
          <p:cNvPr id="12" name="Рисунок 11">
            <a:extLst>
              <a:ext uri="{FF2B5EF4-FFF2-40B4-BE49-F238E27FC236}">
                <a16:creationId xmlns="" xmlns:a16="http://schemas.microsoft.com/office/drawing/2014/main" id="{9BD3EE3B-94B3-4791-85D1-B35709913F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626" r="21184" b="8626"/>
          <a:stretch/>
        </p:blipFill>
        <p:spPr>
          <a:xfrm>
            <a:off x="4788024" y="3747117"/>
            <a:ext cx="3744416" cy="26723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124744"/>
          </a:xfrm>
        </p:spPr>
        <p:txBody>
          <a:bodyPr>
            <a:normAutofit/>
          </a:bodyPr>
          <a:lstStyle/>
          <a:p>
            <a:pPr algn="ctr"/>
            <a:r>
              <a:rPr lang="ru-RU" sz="60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гусли</a:t>
            </a:r>
          </a:p>
        </p:txBody>
      </p:sp>
      <p:sp>
        <p:nvSpPr>
          <p:cNvPr id="3" name="Содержимое 2"/>
          <p:cNvSpPr>
            <a:spLocks noGrp="1"/>
          </p:cNvSpPr>
          <p:nvPr>
            <p:ph idx="1"/>
          </p:nvPr>
        </p:nvSpPr>
        <p:spPr>
          <a:xfrm>
            <a:off x="304800" y="1268760"/>
            <a:ext cx="8686800" cy="5184576"/>
          </a:xfrm>
        </p:spPr>
        <p:txBody>
          <a:bodyPr>
            <a:normAutofit lnSpcReduction="10000"/>
          </a:bodyPr>
          <a:lstStyle/>
          <a:p>
            <a:pPr>
              <a:buNone/>
            </a:pPr>
            <a:r>
              <a:rPr lang="ru-RU" sz="1800" b="1" dirty="0">
                <a:latin typeface="Georgia" pitchFamily="18" charset="0"/>
              </a:rPr>
              <a:t>Нам понадобятся:</a:t>
            </a:r>
          </a:p>
          <a:p>
            <a:pPr>
              <a:buFont typeface="+mj-lt"/>
              <a:buAutoNum type="arabicPeriod"/>
            </a:pPr>
            <a:r>
              <a:rPr lang="ru-RU" sz="1800" b="1" dirty="0">
                <a:latin typeface="Georgia" pitchFamily="18" charset="0"/>
              </a:rPr>
              <a:t>Канцелярские резинки на струны;</a:t>
            </a:r>
          </a:p>
          <a:p>
            <a:pPr>
              <a:buFont typeface="+mj-lt"/>
              <a:buAutoNum type="arabicPeriod"/>
            </a:pPr>
            <a:r>
              <a:rPr lang="ru-RU" sz="1800" b="1" dirty="0">
                <a:latin typeface="Georgia" pitchFamily="18" charset="0"/>
              </a:rPr>
              <a:t>Пакет из-под сока 1-1,5 л – для резонатора;</a:t>
            </a:r>
          </a:p>
          <a:p>
            <a:pPr>
              <a:buFont typeface="+mj-lt"/>
              <a:buAutoNum type="arabicPeriod"/>
            </a:pPr>
            <a:r>
              <a:rPr lang="ru-RU" sz="1800" b="1" dirty="0">
                <a:latin typeface="Georgia" pitchFamily="18" charset="0"/>
              </a:rPr>
              <a:t>Две палочки (карандаша) – для порожков.</a:t>
            </a:r>
          </a:p>
          <a:p>
            <a:pPr>
              <a:buNone/>
            </a:pPr>
            <a:endParaRPr lang="ru-RU" sz="1800" b="1" dirty="0">
              <a:latin typeface="Georgia" pitchFamily="18" charset="0"/>
            </a:endParaRPr>
          </a:p>
          <a:p>
            <a:pPr>
              <a:buFont typeface="Wingdings" pitchFamily="2" charset="2"/>
              <a:buChar char="Ø"/>
            </a:pPr>
            <a:r>
              <a:rPr lang="ru-RU" sz="1800" b="1" dirty="0">
                <a:latin typeface="Georgia" pitchFamily="18" charset="0"/>
              </a:rPr>
              <a:t>Натяните резинки на пакет по длине.</a:t>
            </a:r>
          </a:p>
          <a:p>
            <a:pPr>
              <a:buFont typeface="Wingdings" pitchFamily="2" charset="2"/>
              <a:buChar char="Ø"/>
            </a:pPr>
            <a:r>
              <a:rPr lang="ru-RU" sz="1800" b="1" dirty="0">
                <a:latin typeface="Georgia" pitchFamily="18" charset="0"/>
              </a:rPr>
              <a:t>Под резинки-струны подложите палочку – они приподнимутся.</a:t>
            </a:r>
          </a:p>
          <a:p>
            <a:pPr>
              <a:buFont typeface="Wingdings" pitchFamily="2" charset="2"/>
              <a:buChar char="Ø"/>
            </a:pPr>
            <a:r>
              <a:rPr lang="ru-RU" sz="1800" b="1" dirty="0">
                <a:latin typeface="Georgia" pitchFamily="18" charset="0"/>
              </a:rPr>
              <a:t>Вторую палочку-порожек подложите под «струны» параллельно первой или под углом к ней. </a:t>
            </a:r>
          </a:p>
          <a:p>
            <a:pPr>
              <a:buFont typeface="Wingdings" pitchFamily="2" charset="2"/>
              <a:buChar char="Ø"/>
            </a:pPr>
            <a:r>
              <a:rPr lang="ru-RU" sz="1800" b="1" dirty="0">
                <a:latin typeface="Georgia" pitchFamily="18" charset="0"/>
              </a:rPr>
              <a:t>Настройку инструмента можно регулировать двояко: подобрав резинки разной толщины (чем толще резинка, тем ниже звук), или меняя угол между порожками. При этом изменится длина звучащей части струны, поскольку звучит та часть резинки, которая натянута между порожками. При одинаковой толщине струн, более короткая даст более высокий звук.</a:t>
            </a:r>
          </a:p>
          <a:p>
            <a:pPr>
              <a:buFont typeface="Wingdings" pitchFamily="2" charset="2"/>
              <a:buChar char="Ø"/>
            </a:pPr>
            <a:r>
              <a:rPr lang="ru-RU" sz="1800" b="1" dirty="0">
                <a:latin typeface="Georgia" pitchFamily="18" charset="0"/>
              </a:rPr>
              <a:t>Играйте на гуслях, либо защипывая струны по очереди, либо проводя пальцем по всем струнам сразу.</a:t>
            </a:r>
          </a:p>
        </p:txBody>
      </p:sp>
      <p:pic>
        <p:nvPicPr>
          <p:cNvPr id="4" name="Рисунок 3" descr="http://www.muz-urok.ru/dop_igr_sharad/0000028629.gif"/>
          <p:cNvPicPr/>
          <p:nvPr/>
        </p:nvPicPr>
        <p:blipFill>
          <a:blip r:embed="rId2" cstate="print"/>
          <a:srcRect/>
          <a:stretch>
            <a:fillRect/>
          </a:stretch>
        </p:blipFill>
        <p:spPr bwMode="auto">
          <a:xfrm>
            <a:off x="7596336" y="188640"/>
            <a:ext cx="1152128" cy="21602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TotalTime>
  <Words>716</Words>
  <Application>Microsoft Office PowerPoint</Application>
  <PresentationFormat>Экран (4:3)</PresentationFormat>
  <Paragraphs>71</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Franklin Gothic Book</vt:lpstr>
      <vt:lpstr>Franklin Gothic Medium</vt:lpstr>
      <vt:lpstr>Georgia</vt:lpstr>
      <vt:lpstr>Wingdings</vt:lpstr>
      <vt:lpstr>Wingdings 2</vt:lpstr>
      <vt:lpstr>Трек</vt:lpstr>
      <vt:lpstr>Детские музыкальные инструменты  своими руками.</vt:lpstr>
      <vt:lpstr>       Актуальность:</vt:lpstr>
      <vt:lpstr>Цель и задачи нашего проекта</vt:lpstr>
      <vt:lpstr>             Что придумали дети !!!!</vt:lpstr>
      <vt:lpstr>маракас</vt:lpstr>
      <vt:lpstr> маракас</vt:lpstr>
      <vt:lpstr>Погрему́шка — ударно-шумовой музыкальный инструмент, использующийся в танцах, а также в шаманских ритуалах</vt:lpstr>
      <vt:lpstr>         Необычная погремушка от Насти</vt:lpstr>
      <vt:lpstr>гусли</vt:lpstr>
      <vt:lpstr>                    Гусли от Тони</vt:lpstr>
      <vt:lpstr>барабан</vt:lpstr>
      <vt:lpstr>И вот что получилось</vt:lpstr>
      <vt:lpstr>Кувиклы</vt:lpstr>
      <vt:lpstr>Презентация PowerPoint</vt:lpstr>
      <vt:lpstr>Презентация PowerPoint</vt:lpstr>
      <vt:lpstr>  Изготовление трещотки из линеек</vt:lpstr>
      <vt:lpstr> Ксилофон  </vt:lpstr>
      <vt:lpstr>              Ксилофон от Даши</vt:lpstr>
      <vt:lpstr>У наших детей проявилась необыкновенная фантазия!!!!</vt:lpstr>
      <vt:lpstr>Изготовление музыкальных инструментов своими руками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Детские музыкальные инструменты своими руками</dc:title>
  <dc:creator>User</dc:creator>
  <cp:lastModifiedBy>User</cp:lastModifiedBy>
  <cp:revision>85</cp:revision>
  <dcterms:modified xsi:type="dcterms:W3CDTF">2019-03-11T09:10:54Z</dcterms:modified>
</cp:coreProperties>
</file>