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58" r:id="rId4"/>
    <p:sldId id="286" r:id="rId5"/>
    <p:sldId id="276" r:id="rId6"/>
    <p:sldId id="301" r:id="rId7"/>
    <p:sldId id="302" r:id="rId8"/>
    <p:sldId id="303" r:id="rId9"/>
    <p:sldId id="305" r:id="rId10"/>
    <p:sldId id="307" r:id="rId11"/>
    <p:sldId id="268" r:id="rId12"/>
    <p:sldId id="306" r:id="rId13"/>
    <p:sldId id="310" r:id="rId14"/>
    <p:sldId id="311" r:id="rId15"/>
    <p:sldId id="294" r:id="rId16"/>
    <p:sldId id="312" r:id="rId17"/>
    <p:sldId id="313" r:id="rId18"/>
    <p:sldId id="291" r:id="rId19"/>
    <p:sldId id="292" r:id="rId20"/>
    <p:sldId id="288" r:id="rId21"/>
    <p:sldId id="309" r:id="rId22"/>
    <p:sldId id="281" r:id="rId23"/>
    <p:sldId id="316" r:id="rId24"/>
    <p:sldId id="308" r:id="rId25"/>
    <p:sldId id="315" r:id="rId26"/>
    <p:sldId id="279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жавад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3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8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4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6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2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6958034" cy="71438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Проект по ПДД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7500990" cy="6143644"/>
          </a:xfrm>
        </p:spPr>
        <p:txBody>
          <a:bodyPr>
            <a:normAutofit fontScale="92500"/>
          </a:bodyPr>
          <a:lstStyle/>
          <a:p>
            <a:r>
              <a:rPr lang="ru-RU" sz="6400" b="1" dirty="0" smtClean="0">
                <a:solidFill>
                  <a:srgbClr val="FF0000"/>
                </a:solidFill>
              </a:rPr>
              <a:t>  </a:t>
            </a:r>
            <a:r>
              <a:rPr lang="ru-RU" sz="5600" b="1" smtClean="0">
                <a:solidFill>
                  <a:srgbClr val="FF0000"/>
                </a:solidFill>
              </a:rPr>
              <a:t>«</a:t>
            </a:r>
            <a:r>
              <a:rPr lang="ru-RU" sz="5600" b="1" i="1" smtClean="0">
                <a:solidFill>
                  <a:srgbClr val="FF0000"/>
                </a:solidFill>
              </a:rPr>
              <a:t>Дороги </a:t>
            </a:r>
            <a:r>
              <a:rPr lang="ru-RU" sz="5600" b="1" i="1" dirty="0" smtClean="0">
                <a:solidFill>
                  <a:srgbClr val="FF0000"/>
                </a:solidFill>
              </a:rPr>
              <a:t>и дети»</a:t>
            </a:r>
          </a:p>
          <a:p>
            <a:r>
              <a:rPr lang="ru-RU" sz="3100" b="1" i="1" dirty="0" smtClean="0">
                <a:solidFill>
                  <a:schemeClr val="tx1"/>
                </a:solidFill>
              </a:rPr>
              <a:t>Средняя группа</a:t>
            </a:r>
          </a:p>
          <a:p>
            <a:r>
              <a:rPr lang="ru-RU" sz="3100" b="1" i="1" dirty="0" smtClean="0">
                <a:solidFill>
                  <a:schemeClr val="tx1"/>
                </a:solidFill>
              </a:rPr>
              <a:t>МБДОУ «ДС ОВ № 8» г. Усинска</a:t>
            </a:r>
          </a:p>
          <a:p>
            <a:endParaRPr lang="ru-RU" sz="6400" b="1" i="1" dirty="0" smtClean="0">
              <a:solidFill>
                <a:srgbClr val="FF0000"/>
              </a:solidFill>
            </a:endParaRPr>
          </a:p>
          <a:p>
            <a:endParaRPr lang="ru-RU" sz="6400" b="1" dirty="0" smtClean="0">
              <a:solidFill>
                <a:srgbClr val="FF0000"/>
              </a:solidFill>
            </a:endParaRPr>
          </a:p>
          <a:p>
            <a:endParaRPr lang="ru-RU" sz="4200" b="1" dirty="0" smtClean="0">
              <a:solidFill>
                <a:srgbClr val="FF0000"/>
              </a:solidFill>
            </a:endParaRPr>
          </a:p>
          <a:p>
            <a:endParaRPr lang="ru-RU" sz="2100" dirty="0" smtClean="0">
              <a:solidFill>
                <a:schemeClr val="tx1"/>
              </a:solidFill>
            </a:endParaRP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                                              воспитатель: </a:t>
            </a:r>
            <a:r>
              <a:rPr lang="ru-RU" sz="2100" b="1" dirty="0" err="1" smtClean="0">
                <a:solidFill>
                  <a:schemeClr val="tx1"/>
                </a:solidFill>
              </a:rPr>
              <a:t>Шахпазова</a:t>
            </a:r>
            <a:r>
              <a:rPr lang="ru-RU" sz="2100" b="1" dirty="0" smtClean="0">
                <a:solidFill>
                  <a:schemeClr val="tx1"/>
                </a:solidFill>
              </a:rPr>
              <a:t> О.Г.</a:t>
            </a:r>
          </a:p>
          <a:p>
            <a:r>
              <a:rPr lang="ru-RU" sz="2100" b="1" dirty="0" smtClean="0">
                <a:solidFill>
                  <a:schemeClr val="tx1"/>
                </a:solidFill>
              </a:rPr>
              <a:t>                                                                            май 2014 г.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-529263"/>
            <a:ext cx="2500330" cy="2508664"/>
          </a:xfrm>
          <a:prstGeom prst="rect">
            <a:avLst/>
          </a:prstGeom>
          <a:noFill/>
        </p:spPr>
      </p:pic>
      <p:pic>
        <p:nvPicPr>
          <p:cNvPr id="10" name="Picture 2" descr="http://img-fotki.yandex.ru/get/4808/talana1959.11d/0_5733e_ba4f4a5f_XL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042894">
            <a:off x="991535" y="5041291"/>
            <a:ext cx="862242" cy="81152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3280"/>
            <a:ext cx="3672408" cy="2500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 advTm="140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0263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>             Создание </a:t>
            </a:r>
            <a:r>
              <a:rPr lang="ru-RU" sz="3600" b="1" i="1" dirty="0"/>
              <a:t>игровых ситуаций:</a:t>
            </a:r>
            <a:br>
              <a:rPr lang="ru-RU" sz="3600" b="1" i="1" dirty="0"/>
            </a:br>
            <a:r>
              <a:rPr lang="ru-RU" sz="3600" b="1" i="1" dirty="0"/>
              <a:t>          </a:t>
            </a:r>
            <a:r>
              <a:rPr lang="ru-RU" sz="3100" b="1" i="1" dirty="0">
                <a:solidFill>
                  <a:srgbClr val="C00000"/>
                </a:solidFill>
              </a:rPr>
              <a:t>«Вежливые дети»</a:t>
            </a:r>
            <a:br>
              <a:rPr lang="ru-RU" sz="3100" b="1" i="1" dirty="0">
                <a:solidFill>
                  <a:srgbClr val="C00000"/>
                </a:solidFill>
              </a:rPr>
            </a:br>
            <a:r>
              <a:rPr lang="ru-RU" sz="3100" b="1" i="1" dirty="0">
                <a:solidFill>
                  <a:srgbClr val="C00000"/>
                </a:solidFill>
              </a:rPr>
              <a:t> </a:t>
            </a:r>
            <a:r>
              <a:rPr lang="ru-RU" sz="3100" b="1" i="1" dirty="0" smtClean="0">
                <a:solidFill>
                  <a:srgbClr val="C00000"/>
                </a:solidFill>
              </a:rPr>
              <a:t>          «Ты потерялся на улице»</a:t>
            </a:r>
            <a:r>
              <a:rPr lang="ru-RU" sz="3100" b="1" i="1" dirty="0">
                <a:solidFill>
                  <a:srgbClr val="C00000"/>
                </a:solidFill>
              </a:rPr>
              <a:t/>
            </a:r>
            <a:br>
              <a:rPr lang="ru-RU" sz="3100" b="1" i="1" dirty="0">
                <a:solidFill>
                  <a:srgbClr val="C00000"/>
                </a:solidFill>
              </a:rPr>
            </a:br>
            <a:r>
              <a:rPr lang="ru-RU" sz="3600" b="1" i="1" dirty="0"/>
              <a:t>Сюжетно-ролевые игры:</a:t>
            </a:r>
            <a:br>
              <a:rPr lang="ru-RU" sz="3600" b="1" i="1" dirty="0"/>
            </a:br>
            <a:r>
              <a:rPr lang="ru-RU" sz="3600" b="1" i="1" dirty="0">
                <a:solidFill>
                  <a:srgbClr val="C00000"/>
                </a:solidFill>
              </a:rPr>
              <a:t>          </a:t>
            </a:r>
            <a:r>
              <a:rPr lang="ru-RU" sz="3100" b="1" i="1" dirty="0" smtClean="0">
                <a:solidFill>
                  <a:srgbClr val="C00000"/>
                </a:solidFill>
              </a:rPr>
              <a:t>«Автобус»,  </a:t>
            </a:r>
            <a:r>
              <a:rPr lang="ru-RU" sz="3100" b="1" i="1" dirty="0">
                <a:solidFill>
                  <a:srgbClr val="C00000"/>
                </a:solidFill>
              </a:rPr>
              <a:t>«Улица</a:t>
            </a:r>
            <a:r>
              <a:rPr lang="ru-RU" sz="3100" b="1" i="1" dirty="0" smtClean="0">
                <a:solidFill>
                  <a:srgbClr val="C00000"/>
                </a:solidFill>
              </a:rPr>
              <a:t>» (</a:t>
            </a:r>
            <a:r>
              <a:rPr lang="ru-RU" sz="3100" b="1" i="1" dirty="0">
                <a:solidFill>
                  <a:srgbClr val="C00000"/>
                </a:solidFill>
              </a:rPr>
              <a:t>дорожное движение с участием машин</a:t>
            </a:r>
            <a:r>
              <a:rPr lang="ru-RU" sz="3100" b="1" i="1" dirty="0" smtClean="0">
                <a:solidFill>
                  <a:srgbClr val="C00000"/>
                </a:solidFill>
              </a:rPr>
              <a:t>, </a:t>
            </a:r>
            <a:r>
              <a:rPr lang="ru-RU" sz="3100" b="1" i="1" dirty="0">
                <a:solidFill>
                  <a:srgbClr val="C00000"/>
                </a:solidFill>
              </a:rPr>
              <a:t>пешеходов) </a:t>
            </a:r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/>
              <a:t>Подвижные игры </a:t>
            </a:r>
            <a:br>
              <a:rPr lang="ru-RU" sz="3600" b="1" i="1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«Стоп</a:t>
            </a:r>
            <a:r>
              <a:rPr lang="ru-RU" sz="3100" b="1" i="1" dirty="0">
                <a:solidFill>
                  <a:srgbClr val="C00000"/>
                </a:solidFill>
              </a:rPr>
              <a:t>!», «Цветные автомобили</a:t>
            </a:r>
            <a:r>
              <a:rPr lang="ru-RU" sz="3100" b="1" i="1" dirty="0" smtClean="0">
                <a:solidFill>
                  <a:srgbClr val="C00000"/>
                </a:solidFill>
              </a:rPr>
              <a:t>», 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«Зеленый ,красный» и </a:t>
            </a:r>
            <a:r>
              <a:rPr lang="ru-RU" sz="3100" b="1" i="1" dirty="0" err="1" smtClean="0">
                <a:solidFill>
                  <a:srgbClr val="C00000"/>
                </a:solidFill>
              </a:rPr>
              <a:t>тд</a:t>
            </a:r>
            <a:r>
              <a:rPr lang="ru-RU" sz="3100" b="1" i="1" dirty="0" smtClean="0">
                <a:solidFill>
                  <a:srgbClr val="C00000"/>
                </a:solidFill>
              </a:rPr>
              <a:t>.</a:t>
            </a:r>
            <a:r>
              <a:rPr lang="ru-RU" sz="3100" b="1" i="1" dirty="0">
                <a:solidFill>
                  <a:srgbClr val="C00000"/>
                </a:solidFill>
              </a:rPr>
              <a:t/>
            </a:r>
            <a:br>
              <a:rPr lang="ru-RU" sz="3100" b="1" i="1" dirty="0">
                <a:solidFill>
                  <a:srgbClr val="C00000"/>
                </a:solidFill>
              </a:rPr>
            </a:br>
            <a:endParaRPr lang="ru-RU" sz="31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141">
            <a:off x="6087006" y="3566199"/>
            <a:ext cx="2641476" cy="2711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10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82153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  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48680"/>
            <a:ext cx="6379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Прогнозируемый результат:</a:t>
            </a:r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40767"/>
            <a:ext cx="637964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rbel"/>
              </a:rPr>
              <a:t>Соблюдает элементарные правила безопасного поведения на улице и в транспорте.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rbel"/>
              </a:rPr>
              <a:t>Создание необходимых условий для организации совместной деятельности с родителями по охране и безопасности жизни </a:t>
            </a:r>
            <a:r>
              <a:rPr lang="ru-RU" sz="2400" b="1" dirty="0" smtClean="0">
                <a:solidFill>
                  <a:prstClr val="black"/>
                </a:solidFill>
                <a:latin typeface="Corbel"/>
              </a:rPr>
              <a:t>детей.</a:t>
            </a:r>
            <a:endParaRPr lang="ru-RU" sz="2400" b="1" dirty="0">
              <a:solidFill>
                <a:prstClr val="black"/>
              </a:solidFill>
              <a:latin typeface="Corbel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rbel"/>
              </a:rPr>
              <a:t>Продолжает воспитывать  внимательность, умение ориентироваться при переходе улицы</a:t>
            </a:r>
            <a:r>
              <a:rPr lang="ru-RU" sz="2400" b="1" dirty="0" smtClean="0">
                <a:solidFill>
                  <a:prstClr val="black"/>
                </a:solidFill>
                <a:latin typeface="Corbel"/>
              </a:rPr>
              <a:t>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rbel"/>
              </a:rPr>
              <a:t>Привитие у детей устойчивых навыков безопасного поведения в любой дорожной </a:t>
            </a:r>
            <a:r>
              <a:rPr lang="ru-RU" sz="2400" b="1" dirty="0" smtClean="0">
                <a:solidFill>
                  <a:prstClr val="black"/>
                </a:solidFill>
                <a:latin typeface="Corbel"/>
              </a:rPr>
              <a:t>ситуации.</a:t>
            </a:r>
            <a:endParaRPr lang="ru-RU" sz="2400" b="1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468">
            <a:off x="24627" y="-90610"/>
            <a:ext cx="1808068" cy="2349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9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441">
            <a:off x="4783541" y="669225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800">
            <a:off x="503714" y="295921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54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552728" cy="4914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5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10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64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8343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4" y="4581128"/>
            <a:ext cx="2670048" cy="193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554461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836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33670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27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93" y="404664"/>
            <a:ext cx="4104456" cy="307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469314" cy="4625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88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95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3605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Цель </a:t>
            </a:r>
            <a:r>
              <a:rPr lang="ru-RU" b="1" i="1" dirty="0">
                <a:solidFill>
                  <a:srgbClr val="C00000"/>
                </a:solidFill>
              </a:rPr>
              <a:t>проекта: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74564"/>
            <a:ext cx="496855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196" lvl="0" indent="-342900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Corbel"/>
            </a:endParaRPr>
          </a:p>
          <a:p>
            <a:pPr marL="425196" lvl="0" indent="-342900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orbel"/>
              </a:rPr>
              <a:t>Развивать 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проектную деятельность.</a:t>
            </a:r>
          </a:p>
          <a:p>
            <a:pPr marL="425196" lvl="0" indent="-342900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orbel"/>
              </a:rPr>
              <a:t>Расширить и систематизировать представления детей о правилах безопасного поведения на улицах и дорогах. </a:t>
            </a:r>
          </a:p>
          <a:p>
            <a:pPr marL="425196" lvl="0" indent="-342900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Corbel"/>
              </a:rPr>
              <a:t>    </a:t>
            </a:r>
            <a:r>
              <a:rPr lang="ru-RU" sz="2400" dirty="0">
                <a:solidFill>
                  <a:prstClr val="black"/>
                </a:solidFill>
                <a:latin typeface="Corbel"/>
              </a:rPr>
              <a:t>Воспитывать культуру поведения на     улице и в общественном транспорте</a:t>
            </a:r>
            <a:endParaRPr lang="ru-RU" dirty="0"/>
          </a:p>
        </p:txBody>
      </p:sp>
      <p:pic>
        <p:nvPicPr>
          <p:cNvPr id="4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0573" y="-481594"/>
            <a:ext cx="2500330" cy="250866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656">
            <a:off x="5632210" y="3816780"/>
            <a:ext cx="254317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418161"/>
      </p:ext>
    </p:extLst>
  </p:cSld>
  <p:clrMapOvr>
    <a:masterClrMapping/>
  </p:clrMapOvr>
  <p:transition spd="slow" advTm="774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446">
            <a:off x="5806188" y="4267178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4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      3 этап- </a:t>
            </a:r>
            <a:r>
              <a:rPr lang="ru-RU" b="1" i="1" dirty="0" smtClean="0">
                <a:solidFill>
                  <a:srgbClr val="FF0000"/>
                </a:solidFill>
              </a:rPr>
              <a:t>заключительный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Развлечение </a:t>
            </a:r>
            <a:r>
              <a:rPr lang="ru-RU" sz="4000" b="1" i="1" dirty="0" smtClean="0">
                <a:solidFill>
                  <a:srgbClr val="C00000"/>
                </a:solidFill>
              </a:rPr>
              <a:t>«В гостях у светофора»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47260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00948" cy="2000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Театрализованное представление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«Шоу-шоу Светофор» 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456604"/>
            <a:ext cx="2286016" cy="22936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298" y="428604"/>
            <a:ext cx="4714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Продукт проекта: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19268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80" y="-304204"/>
            <a:ext cx="2286016" cy="2293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08437" cy="638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8038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i="1" dirty="0" smtClean="0"/>
              <a:t>Изготовление </a:t>
            </a:r>
            <a:r>
              <a:rPr lang="ru-RU" sz="3600" b="1" i="1" dirty="0"/>
              <a:t>атрибутов к сюжетно-ролевым      играм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7"/>
            <a:ext cx="3096344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87" y="1772817"/>
            <a:ext cx="3252593" cy="433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4045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896877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64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            </a:t>
            </a:r>
            <a:endParaRPr lang="ru-RU" sz="2400" b="1" dirty="0" smtClean="0"/>
          </a:p>
        </p:txBody>
      </p:sp>
      <p:pic>
        <p:nvPicPr>
          <p:cNvPr id="6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-507623"/>
            <a:ext cx="2500330" cy="250866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35730"/>
            <a:ext cx="6372200" cy="451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rumsmile.ru/u/8/7/8/878b4d7a8fd91430fd090c8a7065dc7c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556792"/>
            <a:ext cx="5000660" cy="3976708"/>
          </a:xfrm>
          <a:prstGeom prst="rect">
            <a:avLst/>
          </a:prstGeom>
          <a:noFill/>
        </p:spPr>
      </p:pic>
      <p:pic>
        <p:nvPicPr>
          <p:cNvPr id="3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531440"/>
            <a:ext cx="2643206" cy="265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71546"/>
            <a:ext cx="7676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    </a:t>
            </a:r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71546"/>
            <a:ext cx="702600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b="1" dirty="0" smtClean="0">
                <a:solidFill>
                  <a:srgbClr val="C00000"/>
                </a:solidFill>
              </a:rPr>
              <a:t>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Задачи: </a:t>
            </a:r>
          </a:p>
          <a:p>
            <a:pPr marL="681228" lvl="0" indent="-571500">
              <a:spcBef>
                <a:spcPts val="600"/>
              </a:spcBef>
              <a:buClr>
                <a:srgbClr val="3891A7"/>
              </a:buClr>
              <a:buSzPct val="80000"/>
              <a:buFont typeface="+mj-lt"/>
              <a:buAutoNum type="romanUcPeriod"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Corbel"/>
              </a:rPr>
              <a:t>Закрепить </a:t>
            </a:r>
            <a:r>
              <a:rPr lang="ru-RU" sz="2000" b="1" dirty="0">
                <a:solidFill>
                  <a:prstClr val="black"/>
                </a:solidFill>
                <a:latin typeface="Corbel"/>
              </a:rPr>
              <a:t>знания о правилах перехода улицы без </a:t>
            </a:r>
            <a:r>
              <a:rPr lang="ru-RU" sz="2000" b="1" dirty="0" smtClean="0">
                <a:solidFill>
                  <a:prstClr val="black"/>
                </a:solidFill>
                <a:latin typeface="Corbel"/>
              </a:rPr>
              <a:t>    помощников, пешеходном переходе, светофоре, правилах поведения </a:t>
            </a:r>
            <a:r>
              <a:rPr lang="ru-RU" sz="2000" b="1" dirty="0">
                <a:solidFill>
                  <a:prstClr val="black"/>
                </a:solidFill>
                <a:latin typeface="Corbel"/>
              </a:rPr>
              <a:t>в общественном транспорте.</a:t>
            </a:r>
          </a:p>
          <a:p>
            <a:pPr marL="566928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AutoNum type="romanUcPeriod"/>
            </a:pPr>
            <a:r>
              <a:rPr lang="ru-RU" sz="2000" b="1" dirty="0">
                <a:solidFill>
                  <a:srgbClr val="4F271C"/>
                </a:solidFill>
                <a:latin typeface="Corbel"/>
              </a:rPr>
              <a:t>Развивать кругозор детей память, речь</a:t>
            </a:r>
            <a:r>
              <a:rPr lang="ru-RU" sz="2000" b="1" dirty="0" smtClean="0">
                <a:solidFill>
                  <a:srgbClr val="4F271C"/>
                </a:solidFill>
                <a:latin typeface="Corbel"/>
              </a:rPr>
              <a:t>, внимание, наблюдательность, мышление</a:t>
            </a:r>
            <a:r>
              <a:rPr lang="ru-RU" sz="2000" b="1" dirty="0">
                <a:solidFill>
                  <a:srgbClr val="4F271C"/>
                </a:solidFill>
                <a:latin typeface="Corbel"/>
              </a:rPr>
              <a:t>.</a:t>
            </a:r>
          </a:p>
          <a:p>
            <a:pPr marL="566928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AutoNum type="romanUcPeriod"/>
            </a:pPr>
            <a:r>
              <a:rPr lang="ru-RU" sz="2000" b="1" dirty="0">
                <a:solidFill>
                  <a:srgbClr val="4F271C"/>
                </a:solidFill>
                <a:latin typeface="Corbel"/>
              </a:rPr>
              <a:t>Развивать навыки применения дошкольниками и их родителями правил дорожного движения.</a:t>
            </a:r>
          </a:p>
          <a:p>
            <a:pPr marL="566928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AutoNum type="romanUcPeriod"/>
            </a:pPr>
            <a:r>
              <a:rPr lang="ru-RU" sz="2000" b="1" dirty="0">
                <a:solidFill>
                  <a:srgbClr val="4F271C"/>
                </a:solidFill>
                <a:latin typeface="Corbel"/>
              </a:rPr>
              <a:t>Воспитывать грамотного пешехода.</a:t>
            </a:r>
          </a:p>
          <a:p>
            <a:pPr marL="566928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AutoNum type="romanUcPeriod"/>
            </a:pPr>
            <a:r>
              <a:rPr lang="ru-RU" sz="2000" b="1" dirty="0">
                <a:solidFill>
                  <a:srgbClr val="4F271C"/>
                </a:solidFill>
                <a:latin typeface="Corbel"/>
              </a:rPr>
              <a:t>Продолжать формировать чувство ответственности за свою жизнь</a:t>
            </a:r>
            <a:r>
              <a:rPr lang="ru-RU" sz="3200" b="1" dirty="0" smtClean="0">
                <a:solidFill>
                  <a:srgbClr val="C00000"/>
                </a:solidFill>
              </a:rPr>
              <a:t>     </a:t>
            </a:r>
            <a:endParaRPr lang="ru-RU" sz="3200" b="1" dirty="0"/>
          </a:p>
        </p:txBody>
      </p:sp>
      <p:pic>
        <p:nvPicPr>
          <p:cNvPr id="4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8263">
            <a:off x="-100314" y="-405996"/>
            <a:ext cx="2343702" cy="235151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5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816">
        <p14:vortex dir="r"/>
      </p:transition>
    </mc:Choice>
    <mc:Fallback xmlns="">
      <p:transition spd="slow" advTm="6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Паспорт проекта: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                                </a:t>
            </a:r>
            <a:r>
              <a:rPr lang="ru-RU" sz="4000" b="1" dirty="0" smtClean="0"/>
              <a:t>Тип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игровой, </a:t>
            </a:r>
          </a:p>
          <a:p>
            <a:pPr>
              <a:buNone/>
            </a:pPr>
            <a:r>
              <a:rPr lang="ru-RU" dirty="0" smtClean="0"/>
              <a:t>                                         практико – ориентировочный </a:t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b="1" dirty="0" smtClean="0"/>
              <a:t>По числу детей: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групповой</a:t>
            </a:r>
            <a:br>
              <a:rPr lang="ru-RU" dirty="0" smtClean="0"/>
            </a:br>
            <a:r>
              <a:rPr lang="ru-RU" dirty="0" smtClean="0"/>
              <a:t>                                      </a:t>
            </a:r>
            <a:r>
              <a:rPr lang="ru-RU" b="1" dirty="0" smtClean="0"/>
              <a:t>По продолжительности: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краткосрочный( 2 недели)</a:t>
            </a:r>
          </a:p>
          <a:p>
            <a:pPr>
              <a:buNone/>
            </a:pPr>
            <a:r>
              <a:rPr lang="ru-RU" b="1" dirty="0" smtClean="0"/>
              <a:t>                                                 Участники проекта: </a:t>
            </a:r>
          </a:p>
          <a:p>
            <a:pPr>
              <a:buNone/>
            </a:pPr>
            <a:r>
              <a:rPr lang="ru-RU" dirty="0" smtClean="0"/>
              <a:t>               воспитатели, дети, родители, специалисты и персонал ДОУ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Направления развития: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социально-личностное,</a:t>
            </a:r>
            <a:br>
              <a:rPr lang="ru-RU" dirty="0" smtClean="0"/>
            </a:br>
            <a:r>
              <a:rPr lang="ru-RU" dirty="0" smtClean="0"/>
              <a:t>                                        познавательно-речевое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C00000"/>
                </a:solidFill>
              </a:rPr>
              <a:t>Доминирующие образовательные области:</a:t>
            </a:r>
          </a:p>
          <a:p>
            <a:pPr>
              <a:buNone/>
            </a:pPr>
            <a:r>
              <a:rPr lang="ru-RU" dirty="0" smtClean="0"/>
              <a:t>                       «Социализация», «Познание», «Безопасность»</a:t>
            </a:r>
          </a:p>
          <a:p>
            <a:endParaRPr lang="ru-RU" dirty="0"/>
          </a:p>
        </p:txBody>
      </p:sp>
      <p:pic>
        <p:nvPicPr>
          <p:cNvPr id="7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357214"/>
            <a:ext cx="2286016" cy="229363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48" y="4005064"/>
            <a:ext cx="1532211" cy="2304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40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29576" cy="1143000"/>
          </a:xfrm>
        </p:spPr>
        <p:txBody>
          <a:bodyPr>
            <a:normAutofit/>
          </a:bodyPr>
          <a:lstStyle/>
          <a:p>
            <a:r>
              <a:rPr lang="ru-RU" sz="43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Актуальность темы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2892"/>
            <a:ext cx="8229600" cy="61351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r>
              <a:rPr lang="ru-RU" sz="4500" dirty="0"/>
              <a:t>Актуальность проекта заключается в том, что у детей познавательное развитие, направленное на удовлетворение социального интереса формируется только при условии целенаправленного руководства со стороны взрослых. Важно как можно раньше пробудить, развить и повысить стремление к получению практических навыков пешеходного безопасного </a:t>
            </a:r>
            <a:r>
              <a:rPr lang="ru-RU" sz="4500" dirty="0" smtClean="0"/>
              <a:t>движения.</a:t>
            </a:r>
          </a:p>
          <a:p>
            <a:pPr marL="0" indent="0">
              <a:buNone/>
            </a:pPr>
            <a:r>
              <a:rPr lang="ru-RU" sz="4500" dirty="0" smtClean="0"/>
              <a:t>Рост </a:t>
            </a:r>
            <a:r>
              <a:rPr lang="ru-RU" sz="4500" dirty="0"/>
              <a:t>количества машин на улицах наших городов и поселков, увеличение скорости их движения</a:t>
            </a:r>
            <a:r>
              <a:rPr lang="ru-RU" sz="4500" dirty="0" smtClean="0"/>
              <a:t>, плотности </a:t>
            </a:r>
            <a:r>
              <a:rPr lang="ru-RU" sz="4500" dirty="0"/>
              <a:t>транспортных потоков, растущие пробки на автодорогах –все это является одной из причин дорожно-транспортных происшествий</a:t>
            </a:r>
            <a:r>
              <a:rPr lang="ru-RU" sz="4500" dirty="0" smtClean="0"/>
              <a:t>. Никого </a:t>
            </a:r>
            <a:r>
              <a:rPr lang="ru-RU" sz="4500" dirty="0"/>
              <a:t>не оставляет равнодушным неутешительные сводки о ДТП</a:t>
            </a:r>
            <a:r>
              <a:rPr lang="ru-RU" sz="4500" dirty="0" smtClean="0"/>
              <a:t>, где </a:t>
            </a:r>
            <a:r>
              <a:rPr lang="ru-RU" sz="4500" dirty="0"/>
              <a:t>потерпевшие</a:t>
            </a:r>
            <a:r>
              <a:rPr lang="ru-RU" sz="4500" dirty="0" smtClean="0"/>
              <a:t>, к </a:t>
            </a:r>
            <a:r>
              <a:rPr lang="ru-RU" sz="4500" dirty="0"/>
              <a:t>сожалению</a:t>
            </a:r>
            <a:r>
              <a:rPr lang="ru-RU" sz="4500" dirty="0" smtClean="0"/>
              <a:t>, являются </a:t>
            </a:r>
            <a:r>
              <a:rPr lang="ru-RU" sz="4500" dirty="0"/>
              <a:t>и дети</a:t>
            </a:r>
            <a:r>
              <a:rPr lang="ru-RU" sz="4500" dirty="0" smtClean="0"/>
              <a:t>. Поэтому </a:t>
            </a:r>
            <a:r>
              <a:rPr lang="ru-RU" sz="4500" dirty="0"/>
              <a:t>обеспечение безопасности движения на дороге становится одной из важных государственных задач</a:t>
            </a:r>
            <a:r>
              <a:rPr lang="ru-RU" sz="4500" dirty="0" smtClean="0"/>
              <a:t>.</a:t>
            </a:r>
            <a:endParaRPr lang="ru-RU" sz="45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   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Этапы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реализации проекта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32921" y="2996951"/>
            <a:ext cx="1624508" cy="155958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Овал 3"/>
          <p:cNvSpPr/>
          <p:nvPr/>
        </p:nvSpPr>
        <p:spPr>
          <a:xfrm>
            <a:off x="770211" y="1247104"/>
            <a:ext cx="1610596" cy="146177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F0A22E">
                <a:tint val="50000"/>
                <a:hueOff val="0"/>
                <a:satOff val="0"/>
                <a:lumOff val="0"/>
                <a:alphaOff val="0"/>
                <a:shade val="60000"/>
                <a:satMod val="110000"/>
              </a:srgbClr>
            </a:contourClr>
          </a:sp3d>
        </p:spPr>
      </p:sp>
      <p:sp>
        <p:nvSpPr>
          <p:cNvPr id="5" name="Овал 4"/>
          <p:cNvSpPr/>
          <p:nvPr/>
        </p:nvSpPr>
        <p:spPr>
          <a:xfrm>
            <a:off x="826289" y="4927755"/>
            <a:ext cx="1610596" cy="139004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F0A22E">
                <a:tint val="50000"/>
                <a:hueOff val="0"/>
                <a:satOff val="0"/>
                <a:lumOff val="0"/>
                <a:alphaOff val="0"/>
                <a:shade val="60000"/>
                <a:satMod val="110000"/>
              </a:srgbClr>
            </a:contourClr>
          </a:sp3d>
        </p:spPr>
      </p:sp>
      <p:sp>
        <p:nvSpPr>
          <p:cNvPr id="6" name="Стрелка вправо 5"/>
          <p:cNvSpPr/>
          <p:nvPr/>
        </p:nvSpPr>
        <p:spPr>
          <a:xfrm>
            <a:off x="2699792" y="1824415"/>
            <a:ext cx="576064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664197" y="3596723"/>
            <a:ext cx="576064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699792" y="5423524"/>
            <a:ext cx="576064" cy="39850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19872" y="1432269"/>
            <a:ext cx="5328592" cy="1224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FFFF00"/>
                </a:solidFill>
              </a:rPr>
              <a:t>1-й этап подготовительный</a:t>
            </a:r>
            <a:r>
              <a:rPr lang="ru-RU" u="sng" dirty="0" smtClean="0"/>
              <a:t>:</a:t>
            </a:r>
            <a:r>
              <a:rPr lang="ru-RU" dirty="0" smtClean="0"/>
              <a:t> подбор необходимой литературы и материала, создание интереса у участников проекта.</a:t>
            </a:r>
            <a:endParaRPr lang="ru-RU" u="sng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491880" y="3212977"/>
            <a:ext cx="5256584" cy="13435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FFFF00"/>
                </a:solidFill>
              </a:rPr>
              <a:t>2-й этап основной</a:t>
            </a:r>
            <a:r>
              <a:rPr lang="ru-RU" u="sng" dirty="0" smtClean="0"/>
              <a:t>:</a:t>
            </a:r>
            <a:r>
              <a:rPr lang="ru-RU" dirty="0" smtClean="0"/>
              <a:t> проведение занятий, экскурсий, наблюдений, бесед, творческая деятельность, рассматривание иллюстраций, чтение литературы.</a:t>
            </a:r>
            <a:endParaRPr lang="ru-RU" u="sng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563888" y="5085184"/>
            <a:ext cx="5184576" cy="1232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 smtClean="0">
                <a:solidFill>
                  <a:srgbClr val="FFFF00"/>
                </a:solidFill>
              </a:rPr>
              <a:t>3-й этап заключительный</a:t>
            </a:r>
            <a:r>
              <a:rPr lang="ru-RU" u="sng" dirty="0" smtClean="0"/>
              <a:t>: </a:t>
            </a:r>
            <a:r>
              <a:rPr lang="ru-RU" dirty="0"/>
              <a:t> </a:t>
            </a:r>
            <a:r>
              <a:rPr lang="ru-RU" dirty="0" smtClean="0"/>
              <a:t>изготовление атрибутов к сюжетно – ролевым играм.</a:t>
            </a:r>
            <a:endParaRPr lang="ru-RU" u="sng" dirty="0"/>
          </a:p>
        </p:txBody>
      </p:sp>
      <p:pic>
        <p:nvPicPr>
          <p:cNvPr id="12" name="Picture 2" descr="E:\Мамина\Идеи к проекту по солнцу\материал о солнце для презентации\КАРТИНКИ С СОЛНЦЕМ\анимациис солнышком\43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3876" y="-678648"/>
            <a:ext cx="2500330" cy="2508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2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</a:t>
            </a:r>
            <a:r>
              <a:rPr lang="ru-RU" b="1" i="1" dirty="0" smtClean="0"/>
              <a:t>1 этап </a:t>
            </a:r>
            <a:r>
              <a:rPr lang="ru-RU" b="1" i="1" dirty="0" smtClean="0">
                <a:solidFill>
                  <a:srgbClr val="FF0000"/>
                </a:solidFill>
              </a:rPr>
              <a:t>- подготовительный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82341"/>
            <a:ext cx="48965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/>
              <a:t>1.Постановка проблемы</a:t>
            </a:r>
            <a:r>
              <a:rPr lang="ru-RU" sz="2800" b="1" i="1" dirty="0" smtClean="0"/>
              <a:t>;</a:t>
            </a: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>2. </a:t>
            </a:r>
            <a:r>
              <a:rPr lang="ru-RU" sz="2800" b="1" i="1" dirty="0"/>
              <a:t>Чтение художественной  </a:t>
            </a:r>
            <a:br>
              <a:rPr lang="ru-RU" sz="2800" b="1" i="1" dirty="0"/>
            </a:br>
            <a:r>
              <a:rPr lang="ru-RU" sz="2800" b="1" i="1" dirty="0"/>
              <a:t>	литературы по теме;</a:t>
            </a:r>
            <a:br>
              <a:rPr lang="ru-RU" sz="2800" b="1" i="1" dirty="0"/>
            </a:br>
            <a:r>
              <a:rPr lang="ru-RU" sz="2800" b="1" i="1" dirty="0"/>
              <a:t>3</a:t>
            </a:r>
            <a:r>
              <a:rPr lang="ru-RU" sz="2800" b="1" i="1" dirty="0" smtClean="0"/>
              <a:t> </a:t>
            </a:r>
            <a:r>
              <a:rPr lang="ru-RU" sz="2800" b="1" i="1" dirty="0"/>
              <a:t>Экскурсия на </a:t>
            </a:r>
            <a:r>
              <a:rPr lang="ru-RU" sz="2800" b="1" i="1" dirty="0" smtClean="0"/>
              <a:t>улицу;</a:t>
            </a: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>4.Рекомендации, папки - передвижки </a:t>
            </a:r>
            <a:r>
              <a:rPr lang="ru-RU" sz="2800" b="1" i="1" dirty="0"/>
              <a:t>для родителей «Ребенок и взрослый на улице».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973">
            <a:off x="5443882" y="3362503"/>
            <a:ext cx="33337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56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              </a:t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>                 </a:t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>                </a:t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>             </a:t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>               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                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>2 этап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основной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 </a:t>
            </a:r>
            <a:r>
              <a:rPr lang="ru-RU" sz="3600" b="1" i="1" dirty="0" smtClean="0"/>
              <a:t>Беседы:</a:t>
            </a:r>
            <a:br>
              <a:rPr lang="ru-RU" sz="3600" b="1" i="1" dirty="0" smtClean="0"/>
            </a:br>
            <a:r>
              <a:rPr lang="ru-RU" sz="3600" b="1" i="1" dirty="0" smtClean="0"/>
              <a:t> </a:t>
            </a:r>
            <a:r>
              <a:rPr lang="ru-RU" sz="3100" b="1" i="1" dirty="0">
                <a:solidFill>
                  <a:schemeClr val="accent6">
                    <a:lumMod val="75000"/>
                  </a:schemeClr>
                </a:solidFill>
              </a:rPr>
              <a:t>«Соблюдение правил дорожного движения» с просмотром обучающих </a:t>
            </a: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мультфильмов;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«Правила поведения в транспорте»,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«Дорожные ситуации»,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«Мы по улице идем»,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 «Дорожные нарушения»,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«Дорога в детский сад»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/>
              <a:t>Дидактические игры:</a:t>
            </a:r>
            <a:br>
              <a:rPr lang="ru-RU" sz="3100" b="1" i="1" dirty="0" smtClean="0"/>
            </a:br>
            <a:r>
              <a:rPr lang="ru-RU" sz="3100" b="1" i="1" dirty="0" smtClean="0"/>
              <a:t>                 </a:t>
            </a: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«Угадай дорожный знак»,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«Зажги свой огонек»,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«Сложи машину»,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«Узнай и назови»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679">
            <a:off x="527099" y="4253933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0108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7400" b="1" i="1" dirty="0" smtClean="0">
                <a:solidFill>
                  <a:schemeClr val="tx1"/>
                </a:solidFill>
                <a:cs typeface="Times New Roman" pitchFamily="18" charset="0"/>
              </a:rPr>
              <a:t>                     </a:t>
            </a:r>
            <a:r>
              <a:rPr lang="ru-RU" sz="7400" b="1" i="1" u="sng" dirty="0" smtClean="0">
                <a:solidFill>
                  <a:schemeClr val="tx1"/>
                </a:solidFill>
                <a:cs typeface="Times New Roman" pitchFamily="18" charset="0"/>
              </a:rPr>
              <a:t>Художественное творчество: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cs typeface="Times New Roman" pitchFamily="18" charset="0"/>
              </a:rPr>
              <a:t>   Рисование: «Машины нашей улицы»;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cs typeface="Times New Roman" pitchFamily="18" charset="0"/>
              </a:rPr>
              <a:t>Аппликация: «Светофор»;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cs typeface="Times New Roman" pitchFamily="18" charset="0"/>
              </a:rPr>
              <a:t>Конструирование «Автобус».</a:t>
            </a:r>
          </a:p>
          <a:p>
            <a:r>
              <a:rPr lang="ru-RU" sz="6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r>
              <a:rPr lang="ru-RU" sz="6000" b="1" i="1" u="sng" dirty="0">
                <a:solidFill>
                  <a:schemeClr val="tx1"/>
                </a:solidFill>
              </a:rPr>
              <a:t/>
            </a:r>
            <a:br>
              <a:rPr lang="ru-RU" sz="6000" b="1" i="1" u="sng" dirty="0">
                <a:solidFill>
                  <a:schemeClr val="tx1"/>
                </a:solidFill>
              </a:rPr>
            </a:br>
            <a:r>
              <a:rPr lang="ru-RU" sz="6000" b="1" i="1" u="sng" dirty="0">
                <a:solidFill>
                  <a:schemeClr val="tx1"/>
                </a:solidFill>
              </a:rPr>
              <a:t>загадки, стихи, пословицы о </a:t>
            </a:r>
            <a:r>
              <a:rPr lang="ru-RU" sz="6000" b="1" i="1" u="sng" dirty="0" smtClean="0">
                <a:solidFill>
                  <a:schemeClr val="tx1"/>
                </a:solidFill>
              </a:rPr>
              <a:t>правилах дорожного движения.</a:t>
            </a:r>
          </a:p>
          <a:p>
            <a:r>
              <a:rPr lang="ru-RU" sz="6000" b="1" i="1" dirty="0" err="1" smtClean="0">
                <a:solidFill>
                  <a:srgbClr val="C00000"/>
                </a:solidFill>
              </a:rPr>
              <a:t>А.Тюняева</a:t>
            </a:r>
            <a:r>
              <a:rPr lang="ru-RU" sz="6000" b="1" i="1" dirty="0" smtClean="0">
                <a:solidFill>
                  <a:srgbClr val="C00000"/>
                </a:solidFill>
              </a:rPr>
              <a:t> «Правила дорожного движения»</a:t>
            </a:r>
          </a:p>
          <a:p>
            <a:r>
              <a:rPr lang="ru-RU" sz="6000" b="1" i="1" dirty="0" err="1" smtClean="0">
                <a:solidFill>
                  <a:srgbClr val="C00000"/>
                </a:solidFill>
              </a:rPr>
              <a:t>М.Приходкина</a:t>
            </a:r>
            <a:r>
              <a:rPr lang="ru-RU" sz="6000" b="1" i="1" dirty="0" smtClean="0">
                <a:solidFill>
                  <a:srgbClr val="C00000"/>
                </a:solidFill>
              </a:rPr>
              <a:t> « По улицам города»</a:t>
            </a:r>
          </a:p>
          <a:p>
            <a:r>
              <a:rPr lang="ru-RU" sz="6000" b="1" i="1" dirty="0" err="1" smtClean="0">
                <a:solidFill>
                  <a:srgbClr val="C00000"/>
                </a:solidFill>
              </a:rPr>
              <a:t>М.Дружинина</a:t>
            </a:r>
            <a:r>
              <a:rPr lang="ru-RU" sz="6000" b="1" i="1" dirty="0" smtClean="0">
                <a:solidFill>
                  <a:srgbClr val="C00000"/>
                </a:solidFill>
              </a:rPr>
              <a:t> «Служебные машины»</a:t>
            </a:r>
            <a:r>
              <a:rPr lang="ru-RU" sz="6000" b="1" i="1" dirty="0">
                <a:solidFill>
                  <a:srgbClr val="C00000"/>
                </a:solidFill>
              </a:rPr>
              <a:t/>
            </a:r>
            <a:br>
              <a:rPr lang="ru-RU" sz="6000" b="1" i="1" dirty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                       </a:t>
            </a:r>
          </a:p>
          <a:p>
            <a:r>
              <a:rPr lang="ru-RU" sz="4500" b="1" i="1" dirty="0" smtClean="0">
                <a:solidFill>
                  <a:schemeClr val="tx1"/>
                </a:solidFill>
              </a:rPr>
              <a:t>                         </a:t>
            </a:r>
            <a:r>
              <a:rPr lang="ru-RU" sz="7000" b="1" i="1" u="sng" dirty="0" smtClean="0">
                <a:solidFill>
                  <a:schemeClr val="tx1"/>
                </a:solidFill>
              </a:rPr>
              <a:t>Подвижные игры:</a:t>
            </a:r>
            <a:endParaRPr lang="ru-RU" sz="7000" b="1" i="1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6000" b="1" i="1" dirty="0" err="1" smtClean="0">
                <a:solidFill>
                  <a:srgbClr val="C00000"/>
                </a:solidFill>
                <a:cs typeface="Times New Roman" pitchFamily="18" charset="0"/>
              </a:rPr>
              <a:t>Красный,зеленый</a:t>
            </a:r>
            <a:r>
              <a:rPr lang="ru-RU" sz="6000" b="1" i="1" dirty="0" smtClean="0">
                <a:solidFill>
                  <a:srgbClr val="C00000"/>
                </a:solidFill>
                <a:cs typeface="Times New Roman" pitchFamily="18" charset="0"/>
              </a:rPr>
              <a:t>»</a:t>
            </a:r>
          </a:p>
          <a:p>
            <a:r>
              <a:rPr lang="ru-RU" sz="6000" b="1" i="1" dirty="0" smtClean="0">
                <a:solidFill>
                  <a:srgbClr val="C00000"/>
                </a:solidFill>
                <a:cs typeface="Times New Roman" pitchFamily="18" charset="0"/>
              </a:rPr>
              <a:t>«Будь внимателен»</a:t>
            </a:r>
          </a:p>
          <a:p>
            <a:r>
              <a:rPr lang="ru-RU" sz="6000" b="1" i="1" dirty="0" smtClean="0">
                <a:solidFill>
                  <a:srgbClr val="C00000"/>
                </a:solidFill>
                <a:cs typeface="Times New Roman" pitchFamily="18" charset="0"/>
              </a:rPr>
              <a:t>«Воробышки и автомобиль»</a:t>
            </a:r>
          </a:p>
          <a:p>
            <a:endParaRPr lang="ru-RU" sz="33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25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770">
            <a:off x="6298310" y="3429000"/>
            <a:ext cx="20764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62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6|1.2|1|1|1.3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8|1.3|1|2.6|0.5|0.9|0.9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405</Words>
  <Application>Microsoft Office PowerPoint</Application>
  <PresentationFormat>Экран (4:3)</PresentationFormat>
  <Paragraphs>80</Paragraphs>
  <Slides>27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Проект по ПДД  </vt:lpstr>
      <vt:lpstr> Цель проекта: </vt:lpstr>
      <vt:lpstr>Презентация PowerPoint</vt:lpstr>
      <vt:lpstr>Паспорт проекта:</vt:lpstr>
      <vt:lpstr>Актуальность темы</vt:lpstr>
      <vt:lpstr>        Этапы реализации проекта</vt:lpstr>
      <vt:lpstr>     1 этап - подготовительный</vt:lpstr>
      <vt:lpstr>                                                                                                                   2 этап – основной   Беседы:  «Соблюдение правил дорожного движения» с просмотром обучающих мультфильмов; «Правила поведения в транспорте»,  «Дорожные ситуации»,  «Мы по улице идем»,  «Дорожные нарушения»,  «Дорога в детский сад»  Дидактические игры:                  «Угадай дорожный знак»,                       «Зажги свой огонек»,                      «Сложи машину»,                                       «Узнай и назови»           </vt:lpstr>
      <vt:lpstr>Презентация PowerPoint</vt:lpstr>
      <vt:lpstr>              Создание игровых ситуаций:           «Вежливые дети»            «Ты потерялся на улице» Сюжетно-ролевые игры:           «Автобус»,  «Улица» (дорожное движение с участием машин, пешеходов)  Подвижные игры  «Стоп!», «Цветные автомобили»,  «Зеленый ,красный» и тд.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3 этап- заключительный Развлечение «В гостях у светофора»</vt:lpstr>
      <vt:lpstr> Театрализованное представление  «Шоу-шоу Светофор»   </vt:lpstr>
      <vt:lpstr>Презентация PowerPoint</vt:lpstr>
      <vt:lpstr>Изготовление атрибутов к сюжетно-ролевым      играм.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94</cp:revision>
  <dcterms:created xsi:type="dcterms:W3CDTF">2013-01-06T18:32:13Z</dcterms:created>
  <dcterms:modified xsi:type="dcterms:W3CDTF">2015-02-14T22:12:49Z</dcterms:modified>
</cp:coreProperties>
</file>