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71" r:id="rId14"/>
    <p:sldId id="273" r:id="rId15"/>
    <p:sldId id="275" r:id="rId16"/>
    <p:sldId id="277" r:id="rId17"/>
    <p:sldId id="279" r:id="rId18"/>
    <p:sldId id="280" r:id="rId19"/>
    <p:sldId id="28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FBDE1A-2E24-48B7-964D-CCB7CA07B6F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7B682D-0628-4D64-9D20-A5F1F51613D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slide" Target="slide1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zanyatie.doc" TargetMode="External"/><Relationship Id="rId2" Type="http://schemas.openxmlformats.org/officeDocument/2006/relationships/hyperlink" Target="Vizitka_Obrazets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Vershki_i_koreshki.pptx" TargetMode="External"/><Relationship Id="rId5" Type="http://schemas.openxmlformats.org/officeDocument/2006/relationships/hyperlink" Target="Detskoe_issledovanie_Obrazets.pptx" TargetMode="External"/><Relationship Id="rId4" Type="http://schemas.openxmlformats.org/officeDocument/2006/relationships/hyperlink" Target="&#1055;&#1088;&#1077;&#1079;&#1077;&#1085;&#1090;&#1072;&#1094;&#1080;&#1103;2.pptx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u130.caduk.ru/p52aa1.html" TargetMode="External"/><Relationship Id="rId2" Type="http://schemas.openxmlformats.org/officeDocument/2006/relationships/hyperlink" Target="http://www.maam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voschi-i-frukty.ru/vyraschivaem-ovoschi/kak-vyraschivayut-ovoschi-i-zelen/592-2013-11-13-18-59-3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ользователь\Desktop\картинки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339752" y="548680"/>
            <a:ext cx="4342856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ru-RU" sz="2800" b="1" dirty="0">
              <a:solidFill>
                <a:schemeClr val="accent3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7620" y="692696"/>
            <a:ext cx="83487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мире сказки «Репка».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4207" y="4941168"/>
            <a:ext cx="21602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Бородинова</a:t>
            </a:r>
            <a:r>
              <a:rPr lang="ru-RU" b="1" dirty="0" smtClean="0">
                <a:solidFill>
                  <a:srgbClr val="002060"/>
                </a:solidFill>
              </a:rPr>
              <a:t> О.М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Воспитатель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Рогова М.Ю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Воспитатель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ГДДВ СОШ № 10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3888" y="6381328"/>
            <a:ext cx="2959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Рыбинск, апрель, 2016 г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Пользователь\Desktop\картинки\mypho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835696" y="9807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476672"/>
            <a:ext cx="57797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Воспитательная цель и задачи: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7" y="1700808"/>
            <a:ext cx="5328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Цель: Воспитание </a:t>
            </a:r>
            <a:r>
              <a:rPr lang="ru-RU" b="1" dirty="0"/>
              <a:t>интереса к теме проекта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568" y="2204864"/>
            <a:ext cx="8208913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/>
              <a:t>Задачи: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ru-RU" b="1" dirty="0"/>
              <a:t>Воспитывать чувство сопереживания к персонажам «Репки</a:t>
            </a:r>
            <a:r>
              <a:rPr lang="ru-RU" b="1" dirty="0" smtClean="0"/>
              <a:t>»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b="1" dirty="0"/>
              <a:t>Воспитывать у детей навыки совместного взаимодействия в процессе театрализованной деятельности</a:t>
            </a:r>
            <a:r>
              <a:rPr lang="ru-RU" b="1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b="1" dirty="0"/>
              <a:t>Воспитывать осознанное бережное отношение к репке.</a:t>
            </a:r>
            <a:endParaRPr lang="ru-RU" b="1" dirty="0" smtClean="0"/>
          </a:p>
          <a:p>
            <a:pPr lvl="0"/>
            <a:endParaRPr lang="ru-RU" dirty="0"/>
          </a:p>
          <a:p>
            <a:pPr>
              <a:buFont typeface="Wingdings" pitchFamily="2" charset="2"/>
              <a:buChar char="q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Частные вопросы и темы исследований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7211144" cy="3222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572"/>
                <a:gridCol w="3605572"/>
              </a:tblGrid>
              <a:tr h="8055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Частные вопросы</a:t>
                      </a:r>
                    </a:p>
                    <a:p>
                      <a:pPr algn="ctr"/>
                      <a:r>
                        <a:rPr lang="ru-RU" dirty="0" smtClean="0"/>
                        <a:t> (в рамках учебной темы)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Темы исследований</a:t>
                      </a:r>
                      <a:endParaRPr lang="ru-RU" dirty="0"/>
                    </a:p>
                  </a:txBody>
                  <a:tcPr/>
                </a:tc>
              </a:tr>
              <a:tr h="805507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Как растет репка</a:t>
                      </a:r>
                      <a:r>
                        <a:rPr lang="ru-RU" dirty="0" smtClean="0"/>
                        <a:t>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1.1. «Волшебное</a:t>
                      </a:r>
                      <a:r>
                        <a:rPr lang="ru-RU" baseline="0" dirty="0" smtClean="0"/>
                        <a:t> превращение репки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</a:tr>
              <a:tr h="805507">
                <a:tc>
                  <a:txBody>
                    <a:bodyPr/>
                    <a:lstStyle/>
                    <a:p>
                      <a:r>
                        <a:rPr lang="ru-RU" dirty="0" smtClean="0"/>
                        <a:t>2.Что</a:t>
                      </a:r>
                      <a:r>
                        <a:rPr lang="ru-RU" baseline="0" dirty="0" smtClean="0"/>
                        <a:t> едят у репки</a:t>
                      </a:r>
                      <a:r>
                        <a:rPr lang="ru-RU" dirty="0" smtClean="0"/>
                        <a:t>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1.2.</a:t>
                      </a:r>
                      <a:r>
                        <a:rPr lang="ru-RU" baseline="0" dirty="0" smtClean="0"/>
                        <a:t> «Вершки и корешки»</a:t>
                      </a:r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</a:tr>
              <a:tr h="8055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8" name="Picture 2" descr="C:\Users\Пользователь\Desktop\картинки\myphoto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15616" y="332656"/>
            <a:ext cx="590016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Этапы проекта: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1988840"/>
            <a:ext cx="5827749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800" b="1" dirty="0" smtClean="0"/>
              <a:t> </a:t>
            </a:r>
            <a:r>
              <a:rPr lang="ru-RU" sz="2800" b="1" dirty="0" smtClean="0">
                <a:hlinkClick r:id="rId3" action="ppaction://hlinksldjump"/>
              </a:rPr>
              <a:t>Подготовительный</a:t>
            </a:r>
            <a:endParaRPr lang="ru-RU" sz="2800" b="1" dirty="0" smtClean="0"/>
          </a:p>
          <a:p>
            <a:pPr>
              <a:buFont typeface="Wingdings" pitchFamily="2" charset="2"/>
              <a:buChar char="q"/>
            </a:pPr>
            <a:r>
              <a:rPr lang="ru-RU" sz="2800" b="1" dirty="0"/>
              <a:t> </a:t>
            </a:r>
            <a:r>
              <a:rPr lang="ru-RU" sz="2800" b="1" dirty="0" smtClean="0">
                <a:hlinkClick r:id="rId4" action="ppaction://hlinksldjump"/>
              </a:rPr>
              <a:t>Проектировочный</a:t>
            </a:r>
            <a:endParaRPr lang="ru-RU" sz="2800" b="1" dirty="0" smtClean="0"/>
          </a:p>
          <a:p>
            <a:pPr>
              <a:buFont typeface="Wingdings" pitchFamily="2" charset="2"/>
              <a:buChar char="q"/>
            </a:pPr>
            <a:r>
              <a:rPr lang="ru-RU" sz="2800" b="1" dirty="0">
                <a:hlinkClick r:id="rId5" action="ppaction://hlinksldjump"/>
              </a:rPr>
              <a:t> </a:t>
            </a:r>
            <a:r>
              <a:rPr lang="ru-RU" sz="2800" b="1" dirty="0" smtClean="0">
                <a:hlinkClick r:id="rId5" action="ppaction://hlinksldjump"/>
              </a:rPr>
              <a:t>Практический</a:t>
            </a:r>
            <a:endParaRPr lang="ru-RU" sz="2800" b="1" dirty="0" smtClean="0"/>
          </a:p>
          <a:p>
            <a:pPr>
              <a:buFont typeface="Wingdings" pitchFamily="2" charset="2"/>
              <a:buChar char="q"/>
            </a:pPr>
            <a:r>
              <a:rPr lang="ru-RU" sz="2800" b="1" dirty="0"/>
              <a:t> </a:t>
            </a:r>
            <a:r>
              <a:rPr lang="ru-RU" sz="2800" b="1" dirty="0" smtClean="0">
                <a:hlinkClick r:id="rId6" action="ppaction://hlinksldjump"/>
              </a:rPr>
              <a:t>Контрольно-коррекционный</a:t>
            </a:r>
            <a:endParaRPr lang="ru-RU" sz="2800" b="1" dirty="0" smtClean="0"/>
          </a:p>
          <a:p>
            <a:pPr>
              <a:buFont typeface="Wingdings" pitchFamily="2" charset="2"/>
              <a:buChar char="q"/>
            </a:pPr>
            <a:r>
              <a:rPr lang="ru-RU" sz="2800" b="1" dirty="0"/>
              <a:t> </a:t>
            </a:r>
            <a:r>
              <a:rPr lang="ru-RU" sz="2800" b="1" dirty="0" smtClean="0">
                <a:hlinkClick r:id="rId7" action="ppaction://hlinksldjump"/>
              </a:rPr>
              <a:t>Заключительный</a:t>
            </a:r>
            <a:endParaRPr lang="ru-RU" sz="2800" b="1" dirty="0" smtClean="0"/>
          </a:p>
          <a:p>
            <a:pPr>
              <a:buFont typeface="Wingdings" pitchFamily="2" charset="2"/>
              <a:buChar char="q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Подготовительный этап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(мотивационный)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Цель: </a:t>
            </a:r>
            <a:r>
              <a:rPr lang="ru-RU" sz="1600" dirty="0" smtClean="0"/>
              <a:t>выявить у детей и родителей имеющиеся знания и степень их заинтересованности данной темой</a:t>
            </a:r>
          </a:p>
          <a:p>
            <a:pPr>
              <a:buNone/>
            </a:pPr>
            <a:r>
              <a:rPr lang="ru-RU" sz="1600" dirty="0" smtClean="0"/>
              <a:t>Сроки: 1-2 дня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Сроки: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Результат: Выявлены знания детей и родителей по данной теме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5" y="2216517"/>
          <a:ext cx="8208912" cy="3228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  <a:gridCol w="2736304"/>
              </a:tblGrid>
              <a:tr h="8358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Воспитанники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Педагоги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Родители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392815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Получают информацию по теме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Принимают задачи проекта «В гостях у сказки Репка».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Подготовка пальчикового театра. Чтение сказки «Репка».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Изготовление плоскостного театра.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Прослушивание аудио сказки «Репка».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 с родителями по созданию выставки «Репку мы рисуем».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Получают информацию по теме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Обсуждают тему с детьми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Принимают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задачи проекта </a:t>
                      </a:r>
                      <a:endParaRPr lang="ru-RU" sz="1600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Проектировочный 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9417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Цель: Определение средств реализации проекта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Сроки: 1-2 дня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Результат: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2636912"/>
          <a:ext cx="8208912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  <a:gridCol w="2736304"/>
              </a:tblGrid>
              <a:tr h="780474">
                <a:tc>
                  <a:txBody>
                    <a:bodyPr/>
                    <a:lstStyle/>
                    <a:p>
                      <a:r>
                        <a:rPr lang="ru-RU" dirty="0" smtClean="0"/>
                        <a:t>Воспитанники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Родители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6759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Проявляют интерес к работе над проектом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Определяет средства </a:t>
                      </a:r>
                      <a:b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реализации проекта 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Предлагает темы исследований: «Волшебное превращение репки», «Вершки и корешки». Организовывает работу с родителями по организации выставки «Репку мы рисуем».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Направляет и контролирует деятельность детей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Знакомятся с темой выставки «Репку мы рисуем».</a:t>
                      </a:r>
                      <a:endParaRPr lang="ru-RU" sz="1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Практический этап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4644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Цель: Закрепить полученные знания, получить необходимые навыки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Сроки: 4-5 дней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Результат: материалы детских исследований, получение знаний и их систематизация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700808"/>
          <a:ext cx="835293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310"/>
                <a:gridCol w="2784310"/>
                <a:gridCol w="2784310"/>
              </a:tblGrid>
              <a:tr h="6280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Воспитанники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Педагоги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Родители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140393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Рассматривают иллюстрации, слайд-шоу по теме «В мире сказки Репка» .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занятия лепка из пластилина «Репка».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занятия рисование «Репка».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Чтение художественной литературы «Репка».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Окружающий мир «Овощи на грядке».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занятия обрывная аппликация «Репка выросла большая».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Инсценировка сказки «Репка» посредством пальчикового, настольного, плоскостного театра.</a:t>
                      </a:r>
                    </a:p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Направляет и контролирует деятельность детей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Побуждает родителей к поиску информации по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данной теме</a:t>
                      </a:r>
                      <a:endParaRPr lang="ru-RU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Совместно с детьми выполняют задания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дома.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9592" y="5805264"/>
            <a:ext cx="73448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Результат: материалы детских исследований, получение знаний и их систематизация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Контрольно-коррекционный 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680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Цель: подкорректировать полученные знания и умения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Сроки: 1 день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Результат: оценка полученных знаний и умений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2708920"/>
          <a:ext cx="8136903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301"/>
                <a:gridCol w="2712301"/>
                <a:gridCol w="2712301"/>
              </a:tblGrid>
              <a:tr h="10533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Воспитанники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Родители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3949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Участвуют в итоговом занятии«Путешествие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 сказку Репка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Анализирует информацию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-обобщает результа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ты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Помогают откорректировать знания детей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Заключительный этап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Цель: анализ результатов, подведение итогов</a:t>
            </a:r>
          </a:p>
          <a:p>
            <a:pPr>
              <a:buNone/>
            </a:pPr>
            <a:r>
              <a:rPr lang="ru-RU" dirty="0" smtClean="0"/>
              <a:t>Сроки: 1 день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Результат: материалы детских исследований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1534979"/>
          <a:ext cx="8208911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79"/>
                <a:gridCol w="2830172"/>
                <a:gridCol w="2858460"/>
              </a:tblGrid>
              <a:tr h="1256213">
                <a:tc>
                  <a:txBody>
                    <a:bodyPr/>
                    <a:lstStyle/>
                    <a:p>
                      <a:r>
                        <a:rPr lang="ru-RU" dirty="0" smtClean="0"/>
                        <a:t>Воспитанники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Родители</a:t>
                      </a:r>
                      <a:endParaRPr lang="ru-RU" dirty="0"/>
                    </a:p>
                  </a:txBody>
                  <a:tcPr/>
                </a:tc>
              </a:tr>
              <a:tr h="14080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Участвуют в открытом занятии «Путешествие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 сказку Репка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Помощь в создании презентации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Фото отчет по теме проекта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выставки «Вместе репку тянем».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Помогают в создании презентации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Учебно-методический пакет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Визитка проекта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   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Конспекты занятий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4" action="ppaction://hlinkpres?slideindex=1&amp;slidetitle="/>
              </a:rPr>
              <a:t>Материалы для НОД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    Детские работы</a:t>
            </a: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5" action="ppaction://hlinkpres?slideindex=1&amp;slidetitle="/>
              </a:rPr>
              <a:t>Детское исследование «Как растет репка?»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6" action="ppaction://hlinkpres?slideindex=1&amp;slidetitle="/>
              </a:rPr>
              <a:t>Детское исследование «Что едят у репки»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buAutoNum type="arabicPeriod" startAt="5"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Библиография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www.nsportal.ru</a:t>
            </a:r>
            <a:endParaRPr lang="ru-RU" dirty="0" smtClean="0"/>
          </a:p>
          <a:p>
            <a:r>
              <a:rPr lang="en-US" dirty="0" smtClean="0">
                <a:hlinkClick r:id="rId2"/>
              </a:rPr>
              <a:t>www.maam.ru</a:t>
            </a:r>
            <a:endParaRPr lang="ru-RU" dirty="0" smtClean="0"/>
          </a:p>
          <a:p>
            <a:r>
              <a:rPr lang="ru-RU" dirty="0" smtClean="0"/>
              <a:t>И.А.Лыкова «Изобразительная деятельность в детском саду».</a:t>
            </a:r>
          </a:p>
          <a:p>
            <a:r>
              <a:rPr lang="en-US" dirty="0" smtClean="0">
                <a:hlinkClick r:id="rId3"/>
              </a:rPr>
              <a:t>www.dou130.caduk.ru/p52aa1.html</a:t>
            </a:r>
            <a:endParaRPr lang="ru-RU" dirty="0" smtClean="0"/>
          </a:p>
          <a:p>
            <a:r>
              <a:rPr lang="en-US" dirty="0" smtClean="0"/>
              <a:t>www.dohcolonoc.ru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льзователь\Desktop\картинки\mypho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03648" y="260648"/>
            <a:ext cx="69847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«Один за всех и все за одного!»</a:t>
            </a:r>
            <a:endParaRPr lang="ru-RU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2831570"/>
            <a:ext cx="385192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23528" y="950282"/>
            <a:ext cx="8136904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Весна пришла, потеплело,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Солнышко ласково пригрело.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Дед, бабка и внучек,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Посеяли репки чуток.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Лелеяли, поливали,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Сорняки все удаляли.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Выросла репка. Ах хороша!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Ну, очень большая. Чудеса!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Быстро время пролетело,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Репка уж совсем поспела.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Взял лопату и на огород,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Пошел убирать урожай дед.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Он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  <a:hlinkClick r:id="rId3"/>
              </a:rPr>
              <a:t>репку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за зеленую листву взял,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Изо всех сил за нее тянуть стал,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Дед тащил, копал, кряхтел,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Освободить от земли не сумел.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Зовет на помощь бабку он,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Думал, с ней будет силен,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Тянули, но не вытащили они,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Чудесную репку с земли.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Пришел на помощь и внучек,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И, собачка по имени Жучок,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Кошка Мурка прибежала,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Друг за другом дружно встали.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55976" y="764704"/>
            <a:ext cx="2361544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Мышка Норушка услыхала,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Сама на помощь прибежала,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Ухватился дед за репку,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Бабка деда держит крепко.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За бабку ухватился внучек,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За него - собачка Жучок,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А, дальше кошка Мурка,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И, маленькая Норушка.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Потянули - раз, два, три!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Репка вышла из земли,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Была она не простой,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Была репка золотой.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Целый год всех кормила,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Целый год всех лечила,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Злую силу отгоняла,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Иммунитет укрепляла.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Бабка любит репку и внучек,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Обожает ее мышка и собачка Жучок,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Мурка ест репку на обед,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Благодарен репке дед.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Ведь в репке таится бесценный клад,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Витаминов, полезных веществ целый склад,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Кто часто репку кушает - тот знает,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Она от всего плохого охраняет.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ru-RU" sz="900" dirty="0"/>
          </a:p>
        </p:txBody>
      </p:sp>
      <p:sp>
        <p:nvSpPr>
          <p:cNvPr id="11" name="TextBox 10"/>
          <p:cNvSpPr txBox="1"/>
          <p:nvPr/>
        </p:nvSpPr>
        <p:spPr>
          <a:xfrm>
            <a:off x="323528" y="5877273"/>
            <a:ext cx="22297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05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Все тянули, старались, как могли,</a:t>
            </a:r>
            <a:endParaRPr kumimoji="0" lang="ru-RU" sz="105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05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Не вытащили репку из земли,</a:t>
            </a:r>
            <a:endParaRPr kumimoji="0" lang="ru-RU" sz="105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05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Стали думать и гадать,</a:t>
            </a:r>
            <a:endParaRPr kumimoji="0" lang="ru-RU" sz="105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05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Кого бы еще позвать?</a:t>
            </a:r>
            <a:endParaRPr kumimoji="0" lang="ru-RU" sz="105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Пользователь\Desktop\картинки\mypho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3050" y="476672"/>
            <a:ext cx="895790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44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Основолагающий</a:t>
            </a:r>
            <a:r>
              <a:rPr lang="ru-RU" sz="4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вопрос</a:t>
            </a:r>
            <a:endParaRPr lang="ru-RU" sz="4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420889"/>
            <a:ext cx="856895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Есть ли большой мир в маленьком зернышке?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Пользователь\Desktop\картинки\images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225947" y="692696"/>
            <a:ext cx="959589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чем уникальность репки?</a:t>
            </a:r>
            <a:endParaRPr lang="ru-RU" sz="4800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Пользователь\Desktop\картинки\1325312522_1325060667_788542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91680" y="9807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03367" y="476672"/>
            <a:ext cx="73372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Типология проекта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2132856"/>
            <a:ext cx="6958956" cy="16828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ru-RU" sz="2800" b="1" dirty="0" smtClean="0"/>
              <a:t>Информационно-исследовательский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ru-RU" sz="2800" b="1" dirty="0" smtClean="0"/>
              <a:t>Групповой </a:t>
            </a:r>
            <a:endParaRPr lang="ru-RU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Пользователь\Desktop\картинки\mypho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339753" y="404664"/>
            <a:ext cx="420330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Аннотация</a:t>
            </a:r>
            <a:endParaRPr lang="ru-RU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23528" y="1990892"/>
            <a:ext cx="820891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 «В мире сказки Репка» информационно-исследовательский, групповой и рассчитан на детей 3-4лет. Он направлен на формирование интеллектуальной, познавательной, речевой деятельности в процессе театрализации.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Сказка Репка – небольшая сказка для детей младшего возраста. Смысл сказки Репка, показать, что любую проблему легче решить сообща, чем в одиночку, и даже вклад самых маленьких в общее дело, приносит пользу. Сказка Репка полезна для детей как пример добрых семейных взаимоотношения.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Пользователь\Desktop\картинки\mypho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7" y="260648"/>
            <a:ext cx="30243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5400" dirty="0" smtClean="0"/>
              <a:t>Цели:</a:t>
            </a:r>
            <a:endParaRPr lang="ru-RU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2276872"/>
            <a:ext cx="497796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4000" b="1" dirty="0" smtClean="0">
                <a:hlinkClick r:id="rId3" action="ppaction://hlinksldjump"/>
              </a:rPr>
              <a:t>Образовательные</a:t>
            </a:r>
            <a:endParaRPr lang="ru-RU" sz="4000" b="1" dirty="0" smtClean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4000" b="1" dirty="0" smtClean="0">
                <a:hlinkClick r:id="rId4" action="ppaction://hlinksldjump"/>
              </a:rPr>
              <a:t>Развивающие</a:t>
            </a:r>
            <a:endParaRPr lang="ru-RU" sz="4000" b="1" dirty="0" smtClean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4000" b="1" dirty="0" smtClean="0">
                <a:hlinkClick r:id="rId5" action="ppaction://hlinksldjump"/>
              </a:rPr>
              <a:t>воспитательные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Пользователь\Desktop\картинки\mypho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766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Образовательная цель и задачи:</a:t>
            </a:r>
            <a:endParaRPr lang="ru-RU" sz="4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1340769"/>
            <a:ext cx="590465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Цель:</a:t>
            </a:r>
            <a:r>
              <a:rPr lang="ru-RU" sz="1400" b="1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интеллектуальной, познавательной, речевой деятельности в процессе театрализации.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способствовать развитию умения общаться со сверстниками в детском коллективе</a:t>
            </a:r>
            <a:r>
              <a:rPr lang="ru-RU" sz="1400" b="1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996952"/>
            <a:ext cx="85324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b="1" dirty="0" smtClean="0"/>
              <a:t>Учить инсценировать сказку.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 Учить понимать эмоциональное состояние героев.</a:t>
            </a:r>
          </a:p>
          <a:p>
            <a:pPr lvl="0">
              <a:buFont typeface="Wingdings" pitchFamily="2" charset="2"/>
              <a:buChar char="q"/>
            </a:pPr>
            <a:r>
              <a:rPr lang="ru-RU" b="1" dirty="0" smtClean="0"/>
              <a:t> Знакомить </a:t>
            </a:r>
            <a:r>
              <a:rPr lang="ru-RU" b="1" dirty="0"/>
              <a:t>с книжной культурой, детской литературой</a:t>
            </a:r>
            <a:r>
              <a:rPr lang="ru-RU" b="1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 Способствовать </a:t>
            </a:r>
            <a:r>
              <a:rPr lang="ru-RU" b="1" dirty="0"/>
              <a:t>развитию умения общаться со сверстниками в детском коллективе</a:t>
            </a:r>
            <a:r>
              <a:rPr lang="ru-RU" b="1" dirty="0" smtClean="0"/>
              <a:t>.</a:t>
            </a:r>
          </a:p>
          <a:p>
            <a:pPr>
              <a:buFont typeface="Wingdings" pitchFamily="2" charset="2"/>
              <a:buChar char="q"/>
            </a:pPr>
            <a:endParaRPr lang="ru-RU" b="1" dirty="0"/>
          </a:p>
          <a:p>
            <a:pPr lvl="0">
              <a:buFont typeface="Wingdings" pitchFamily="2" charset="2"/>
              <a:buChar char="q"/>
            </a:pPr>
            <a:r>
              <a:rPr lang="ru-RU" b="1" dirty="0" smtClean="0"/>
              <a:t> Раскрыть </a:t>
            </a:r>
            <a:r>
              <a:rPr lang="ru-RU" b="1" dirty="0"/>
              <a:t>смысл русской народной сказки о взаимопомощи, дружбы и поддержке в едином деле.</a:t>
            </a:r>
          </a:p>
          <a:p>
            <a:pPr>
              <a:buFont typeface="Wingdings" pitchFamily="2" charset="2"/>
              <a:buChar char="q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Пользователь\Desktop\картинки\mypho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23528" y="476672"/>
            <a:ext cx="86409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04664"/>
            <a:ext cx="849694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Развивающая цель и задачи: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34076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Цель: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dirty="0"/>
              <a:t>Развитие познавательного интереса у детей к театрализованной деятельности, а также к репке, как к объекту живой природы.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2492896"/>
            <a:ext cx="842493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Задачи: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b="1" dirty="0" smtClean="0"/>
              <a:t>Развитие </a:t>
            </a:r>
            <a:r>
              <a:rPr lang="ru-RU" b="1" dirty="0"/>
              <a:t>разговорной речи детей, обогащение активного </a:t>
            </a:r>
            <a:r>
              <a:rPr lang="ru-RU" b="1" dirty="0" smtClean="0"/>
              <a:t>словаря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ru-RU" b="1" dirty="0"/>
              <a:t>Развивать любознательность детей, умение наблюдать, анализировать, делать выводы.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ru-RU" b="1" dirty="0" smtClean="0"/>
              <a:t>Развитие индивидуальных способностей детей (театральных, речевых), через драматизацию сказки «Репка».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ru-RU" b="1" dirty="0" smtClean="0"/>
              <a:t>Развивать </a:t>
            </a:r>
            <a:r>
              <a:rPr lang="ru-RU" b="1" dirty="0"/>
              <a:t>представления о репке</a:t>
            </a:r>
          </a:p>
          <a:p>
            <a:pPr>
              <a:buFont typeface="Wingdings" pitchFamily="2" charset="2"/>
              <a:buChar char="q"/>
            </a:pPr>
            <a:endParaRPr lang="ru-RU" dirty="0" smtClean="0"/>
          </a:p>
          <a:p>
            <a:pPr lvl="0"/>
            <a:endParaRPr lang="ru-RU" dirty="0"/>
          </a:p>
          <a:p>
            <a:pPr>
              <a:buFont typeface="Wingdings" pitchFamily="2" charset="2"/>
              <a:buChar char="q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440</TotalTime>
  <Words>798</Words>
  <Application>Microsoft Office PowerPoint</Application>
  <PresentationFormat>Экран (4:3)</PresentationFormat>
  <Paragraphs>239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Частные вопросы и темы исследований</vt:lpstr>
      <vt:lpstr>Слайд 12</vt:lpstr>
      <vt:lpstr> Подготовительный этап  (мотивационный)  </vt:lpstr>
      <vt:lpstr>Проектировочный этап</vt:lpstr>
      <vt:lpstr>Практический этап </vt:lpstr>
      <vt:lpstr>Контрольно-коррекционный этап</vt:lpstr>
      <vt:lpstr> Заключительный этап  </vt:lpstr>
      <vt:lpstr>Учебно-методический пакет</vt:lpstr>
      <vt:lpstr>Библиография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44</cp:revision>
  <dcterms:created xsi:type="dcterms:W3CDTF">2016-04-23T13:25:37Z</dcterms:created>
  <dcterms:modified xsi:type="dcterms:W3CDTF">2016-04-24T14:14:40Z</dcterms:modified>
</cp:coreProperties>
</file>