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1" r:id="rId2"/>
    <p:sldId id="289" r:id="rId3"/>
    <p:sldId id="282" r:id="rId4"/>
    <p:sldId id="284" r:id="rId5"/>
    <p:sldId id="285" r:id="rId6"/>
    <p:sldId id="286" r:id="rId7"/>
    <p:sldId id="287" r:id="rId8"/>
    <p:sldId id="288" r:id="rId9"/>
    <p:sldId id="261" r:id="rId10"/>
    <p:sldId id="257" r:id="rId11"/>
    <p:sldId id="260" r:id="rId12"/>
    <p:sldId id="259" r:id="rId13"/>
    <p:sldId id="258" r:id="rId14"/>
    <p:sldId id="262" r:id="rId15"/>
    <p:sldId id="264" r:id="rId16"/>
    <p:sldId id="263" r:id="rId17"/>
    <p:sldId id="265" r:id="rId18"/>
    <p:sldId id="266" r:id="rId19"/>
    <p:sldId id="268" r:id="rId20"/>
    <p:sldId id="267" r:id="rId21"/>
    <p:sldId id="269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0" d="100"/>
          <a:sy n="80" d="100"/>
        </p:scale>
        <p:origin x="10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416824" cy="2736304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b="1" dirty="0" smtClean="0"/>
              <a:t>«Царство грибов»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err="1" smtClean="0"/>
              <a:t>исследовательско-творческий</a:t>
            </a:r>
            <a:r>
              <a:rPr lang="ru-RU" sz="3200" b="1" dirty="0" smtClean="0"/>
              <a:t> проект для детей старшего </a:t>
            </a:r>
            <a:br>
              <a:rPr lang="ru-RU" sz="3200" b="1" dirty="0" smtClean="0"/>
            </a:br>
            <a:r>
              <a:rPr lang="ru-RU" sz="3200" b="1" dirty="0" smtClean="0"/>
              <a:t>дошкольного возраста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515719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Авторская разработка Парменовой М.Н.,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воспитателя ГБДОУ детский сад №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  <a:ea typeface="Arial Unicode MS" pitchFamily="34" charset="-128"/>
                <a:cs typeface="Arial Unicode MS" pitchFamily="34" charset="-128"/>
              </a:rPr>
              <a:t>98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Фрунзенского района Санкт-Петербурга</a:t>
            </a:r>
          </a:p>
          <a:p>
            <a:endParaRPr lang="ru-RU" dirty="0"/>
          </a:p>
        </p:txBody>
      </p:sp>
      <p:pic>
        <p:nvPicPr>
          <p:cNvPr id="1026" name="Picture 2" descr="C:\Documents and Settings\АНЯ\Мои документы\Парменова АТТестация\гриб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3168352" cy="30603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-1429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Настольные игры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858180" cy="25003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i="1" dirty="0" smtClean="0"/>
              <a:t>Задачи:</a:t>
            </a:r>
            <a:endParaRPr lang="ru-RU" sz="2000" dirty="0" smtClean="0"/>
          </a:p>
          <a:p>
            <a:pPr lvl="0"/>
            <a:r>
              <a:rPr lang="ru-RU" sz="2000" dirty="0" smtClean="0"/>
              <a:t>расширять представления о многообразии растительного мира;</a:t>
            </a:r>
          </a:p>
          <a:p>
            <a:pPr lvl="0"/>
            <a:r>
              <a:rPr lang="ru-RU" sz="2000" dirty="0" smtClean="0"/>
              <a:t>формировать приемы умственных действий: анализ, сравнение, обобщение.</a:t>
            </a:r>
          </a:p>
          <a:p>
            <a:pPr>
              <a:buNone/>
            </a:pPr>
            <a:r>
              <a:rPr lang="ru-RU" sz="2000" i="1" dirty="0" smtClean="0"/>
              <a:t>Коррекционные задачи:</a:t>
            </a:r>
            <a:endParaRPr lang="ru-RU" sz="2000" dirty="0" smtClean="0"/>
          </a:p>
          <a:p>
            <a:pPr lvl="0"/>
            <a:r>
              <a:rPr lang="ru-RU" sz="2000" dirty="0" smtClean="0"/>
              <a:t>развивать зрительное внимание, умение выполнять зрительные поисковые действия.</a:t>
            </a:r>
          </a:p>
          <a:p>
            <a:endParaRPr lang="ru-RU" dirty="0"/>
          </a:p>
        </p:txBody>
      </p:sp>
      <p:pic>
        <p:nvPicPr>
          <p:cNvPr id="1028" name="Picture 4" descr="SAM_0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143248"/>
            <a:ext cx="4477187" cy="3350761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00100" y="6000768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2306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Шесть картинок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BerukovaNB\AppData\Local\Microsoft\Windows\INetCache\Content.Word\SAM_0931.jpg"/>
          <p:cNvPicPr/>
          <p:nvPr/>
        </p:nvPicPr>
        <p:blipFill rotWithShape="1"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5822" r="6503" b="686"/>
          <a:stretch/>
        </p:blipFill>
        <p:spPr bwMode="auto">
          <a:xfrm>
            <a:off x="539552" y="2928934"/>
            <a:ext cx="3744416" cy="3380386"/>
          </a:xfrm>
          <a:prstGeom prst="rect">
            <a:avLst/>
          </a:prstGeom>
          <a:noFill/>
          <a:ln w="38100" cap="flat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08358" cy="654032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Игра «Будем беречь и охранять природу»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500990" cy="20717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воспитывать у детей природоохранное поведение;</a:t>
            </a:r>
          </a:p>
          <a:p>
            <a:pPr lvl="0"/>
            <a:r>
              <a:rPr lang="ru-RU" dirty="0" smtClean="0"/>
              <a:t>развивать представление о том, какие действия вредят природе, портят ее, а какие способствуют ее восстановлению.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928934"/>
            <a:ext cx="4572000" cy="345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200" i="1" dirty="0" smtClean="0"/>
              <a:t>Вопросы:</a:t>
            </a:r>
          </a:p>
          <a:p>
            <a:pPr marL="365760" indent="-283464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200" dirty="0" smtClean="0"/>
              <a:t>чем первая картинка отличается от второй? Найдите различия.</a:t>
            </a:r>
          </a:p>
          <a:p>
            <a:pPr marL="365760" indent="-283464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200" dirty="0" smtClean="0"/>
              <a:t>почему почернело дерево и трава?</a:t>
            </a:r>
          </a:p>
          <a:p>
            <a:pPr marL="365760" lvl="0" indent="-283464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200" dirty="0" smtClean="0"/>
              <a:t>куда исчезли птицы, насекомые?</a:t>
            </a:r>
          </a:p>
          <a:p>
            <a:pPr marL="365760" lvl="0" indent="-283464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200" dirty="0" smtClean="0"/>
              <a:t>почему не видно грибов и ягод?</a:t>
            </a:r>
          </a:p>
          <a:p>
            <a:pPr marL="365760" indent="-283464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200" i="1" dirty="0" smtClean="0"/>
              <a:t>Задание: </a:t>
            </a:r>
            <a:r>
              <a:rPr lang="ru-RU" sz="2200" dirty="0" smtClean="0"/>
              <a:t>подберите к сюжетным картинкам карточки, на которых изображены различные варианты поведения в лесу.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6358" y="2428868"/>
            <a:ext cx="41447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200" i="1" dirty="0" smtClean="0"/>
              <a:t>Задание: </a:t>
            </a:r>
            <a:r>
              <a:rPr lang="ru-RU" sz="2200" dirty="0" smtClean="0"/>
              <a:t>рассмотрите картинки.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065350" cy="72547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Маршрутная игра «Сбор грибов и ягод»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7858180" cy="2266952"/>
          </a:xfrm>
        </p:spPr>
        <p:txBody>
          <a:bodyPr/>
          <a:lstStyle/>
          <a:p>
            <a:r>
              <a:rPr lang="ru-RU" sz="2000" i="1" dirty="0" smtClean="0"/>
              <a:t>Задача:</a:t>
            </a:r>
            <a:r>
              <a:rPr lang="ru-RU" sz="2000" dirty="0" smtClean="0"/>
              <a:t> Закрепить знания о съедобных и несъедобных грибах и ягодах.</a:t>
            </a:r>
          </a:p>
          <a:p>
            <a:r>
              <a:rPr lang="ru-RU" sz="2000" i="1" dirty="0" smtClean="0"/>
              <a:t>Ход игры:</a:t>
            </a:r>
            <a:r>
              <a:rPr lang="ru-RU" sz="2000" dirty="0" smtClean="0"/>
              <a:t> подбросить кубик, сделать ход фишкой, ориентируясь на стрелочки. Победит тот, кто первым соберет полную корзиночку грибов и ягод.</a:t>
            </a:r>
          </a:p>
          <a:p>
            <a:endParaRPr lang="ru-RU" dirty="0"/>
          </a:p>
        </p:txBody>
      </p:sp>
      <p:pic>
        <p:nvPicPr>
          <p:cNvPr id="16386" name="Picture 2" descr="SAM_0940"/>
          <p:cNvPicPr>
            <a:picLocks noChangeAspect="1" noChangeArrowheads="1"/>
          </p:cNvPicPr>
          <p:nvPr/>
        </p:nvPicPr>
        <p:blipFill>
          <a:blip r:embed="rId2" cstate="print"/>
          <a:srcRect l="2502" t="5550" r="959" b="11295"/>
          <a:stretch>
            <a:fillRect/>
          </a:stretch>
        </p:blipFill>
        <p:spPr bwMode="auto">
          <a:xfrm>
            <a:off x="2555776" y="3068960"/>
            <a:ext cx="4896544" cy="3168352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M_0948"/>
          <p:cNvPicPr>
            <a:picLocks noChangeAspect="1" noChangeArrowheads="1"/>
          </p:cNvPicPr>
          <p:nvPr/>
        </p:nvPicPr>
        <p:blipFill>
          <a:blip r:embed="rId2" cstate="print"/>
          <a:srcRect t="12297" r="259"/>
          <a:stretch>
            <a:fillRect/>
          </a:stretch>
        </p:blipFill>
        <p:spPr bwMode="auto">
          <a:xfrm>
            <a:off x="1331640" y="332656"/>
            <a:ext cx="3574750" cy="2380824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2780928"/>
            <a:ext cx="230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Домино «Листики»</a:t>
            </a:r>
            <a:endParaRPr lang="ru-RU" dirty="0"/>
          </a:p>
        </p:txBody>
      </p:sp>
      <p:pic>
        <p:nvPicPr>
          <p:cNvPr id="6" name="Picture 3" descr="SAM_096212"/>
          <p:cNvPicPr>
            <a:picLocks noChangeAspect="1" noChangeArrowheads="1"/>
          </p:cNvPicPr>
          <p:nvPr/>
        </p:nvPicPr>
        <p:blipFill>
          <a:blip r:embed="rId3" cstate="print"/>
          <a:srcRect l="6598" t="4388" r="10995"/>
          <a:stretch>
            <a:fillRect/>
          </a:stretch>
        </p:blipFill>
        <p:spPr bwMode="auto">
          <a:xfrm>
            <a:off x="6500826" y="1285860"/>
            <a:ext cx="2476805" cy="3839890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9" name="Picture 1" descr="SAM_09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357562"/>
            <a:ext cx="3595777" cy="2720814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5852" y="6211669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Лото «Грибы»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Лото «Лето в деревне»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215042" y="5286388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Пазлы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Ягоды и  грибы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Игровые упражнения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66" y="785794"/>
            <a:ext cx="7498080" cy="7667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Упражнение «Дорисуй волшебный лес»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500174"/>
            <a:ext cx="8072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 smtClean="0"/>
              <a:t>Задача:</a:t>
            </a:r>
            <a:r>
              <a:rPr lang="ru-RU" sz="2100" dirty="0" smtClean="0"/>
              <a:t> развивать логическое мышление, образное воображение.</a:t>
            </a:r>
            <a:endParaRPr lang="ru-RU" sz="2100" dirty="0"/>
          </a:p>
        </p:txBody>
      </p:sp>
      <p:pic>
        <p:nvPicPr>
          <p:cNvPr id="6" name="Рисунок 5" descr="E:\Парменова М.Н\Дорисуй волшебный ле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071678"/>
            <a:ext cx="4286280" cy="3877602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Упражнение «Дорисуй грибы»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857232"/>
            <a:ext cx="79296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i="1" dirty="0" smtClean="0"/>
              <a:t>Коррекционная задача: </a:t>
            </a:r>
            <a:r>
              <a:rPr lang="ru-RU" sz="2100" dirty="0" smtClean="0"/>
              <a:t>продолжать учить ориентироваться по рядам и столбикам.</a:t>
            </a:r>
          </a:p>
        </p:txBody>
      </p:sp>
      <p:pic>
        <p:nvPicPr>
          <p:cNvPr id="6" name="Рисунок 5" descr="E:\Парменова М.Н\Дорисуй гриб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643050"/>
            <a:ext cx="5715040" cy="5000636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000100" y="0"/>
            <a:ext cx="8143900" cy="264318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0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Съедобное-несъедобное</a:t>
            </a:r>
            <a:r>
              <a:rPr kumimoji="0" lang="ru-RU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</a:t>
            </a: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учить различать грибы (съедобные, несъедобные) по внешнему виду;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уточнить знания о том, что несъедобные грибы опасны для здоровья, съедобные можно употреблять только с разрешения взрослых. В случае отравления – вызов скорой по тел. 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03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Задания:</a:t>
            </a: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раскрась грибы, ориентируясь на образец;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 грибы;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опиши, как выглядят.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E:\Парменова М.Н\Съедобное-несъедобно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4443407" cy="2951344"/>
          </a:xfrm>
          <a:prstGeom prst="rect">
            <a:avLst/>
          </a:prstGeom>
          <a:noFill/>
          <a:ln w="38100" cap="flat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:\Парменова М.Н\Лабиринт Научись помогать природ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4089077" cy="5372100"/>
          </a:xfrm>
          <a:prstGeom prst="rect">
            <a:avLst/>
          </a:prstGeom>
          <a:noFill/>
          <a:ln w="38100" cap="flat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Лабиринт «Научись помогать природе»</a:t>
            </a:r>
            <a:endParaRPr lang="ru-RU" sz="25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928670"/>
            <a:ext cx="3857652" cy="5500726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2300" i="1" dirty="0" smtClean="0"/>
              <a:t>Задача:</a:t>
            </a:r>
            <a:r>
              <a:rPr lang="ru-RU" sz="2300" dirty="0" smtClean="0"/>
              <a:t> обобщить понимание того, что планета Земля – наш общий дом, в котором живут звери, птицы, насекомые, грибы, ягоды, а человек – часть природы. Природу нужно беречь.</a:t>
            </a:r>
          </a:p>
          <a:p>
            <a:pPr indent="0">
              <a:buNone/>
            </a:pPr>
            <a:r>
              <a:rPr lang="ru-RU" sz="2300" i="1" dirty="0" smtClean="0"/>
              <a:t>Коррекционная задача:</a:t>
            </a:r>
            <a:r>
              <a:rPr lang="ru-RU" sz="2300" dirty="0" smtClean="0"/>
              <a:t> развивать зрительное восприятие, прослеживающую функцию глаза.</a:t>
            </a:r>
          </a:p>
          <a:p>
            <a:pPr indent="0">
              <a:buNone/>
            </a:pPr>
            <a:r>
              <a:rPr lang="ru-RU" sz="2300" i="1" dirty="0" smtClean="0"/>
              <a:t>Задание:</a:t>
            </a:r>
            <a:r>
              <a:rPr lang="ru-RU" sz="2300" dirty="0" smtClean="0"/>
              <a:t> Пройдите лабиринт так, чтобы попасть в лес с чистым воздухом.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Лабиринт «Помоги Незнайке»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498080" cy="48006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100" i="1" dirty="0" smtClean="0"/>
              <a:t>Задача:</a:t>
            </a:r>
            <a:r>
              <a:rPr lang="ru-RU" sz="2100" dirty="0" smtClean="0"/>
              <a:t> учить узнавать и называть грибы (съедобные и несъедобные) по внешнему виду.</a:t>
            </a:r>
          </a:p>
          <a:p>
            <a:pPr indent="0">
              <a:buNone/>
            </a:pPr>
            <a:r>
              <a:rPr lang="ru-RU" sz="2100" i="1" dirty="0" smtClean="0"/>
              <a:t>Задание:</a:t>
            </a:r>
            <a:r>
              <a:rPr lang="ru-RU" sz="2100" dirty="0" smtClean="0"/>
              <a:t> Помоги Незнайке найти тропинку, по которой он выйдет из леса с грибами.</a:t>
            </a:r>
          </a:p>
          <a:p>
            <a:endParaRPr lang="ru-RU" sz="2100" dirty="0"/>
          </a:p>
        </p:txBody>
      </p:sp>
      <p:pic>
        <p:nvPicPr>
          <p:cNvPr id="4" name="Рисунок 3" descr="C:\Users\BerukovaNB\Documents\Новая папка (2)\Доки\фото\помоги нез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10432" r="1999" b="3877"/>
          <a:stretch/>
        </p:blipFill>
        <p:spPr bwMode="auto">
          <a:xfrm>
            <a:off x="2143108" y="2571744"/>
            <a:ext cx="5857916" cy="3940935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Заучивание пословицы с помощью кодирования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498080" cy="1785950"/>
          </a:xfrm>
        </p:spPr>
        <p:txBody>
          <a:bodyPr/>
          <a:lstStyle/>
          <a:p>
            <a:pPr indent="0">
              <a:buNone/>
            </a:pPr>
            <a:r>
              <a:rPr lang="ru-RU" sz="2100" i="1" dirty="0" smtClean="0"/>
              <a:t>Ход:</a:t>
            </a:r>
            <a:r>
              <a:rPr lang="ru-RU" sz="2100" dirty="0" smtClean="0"/>
              <a:t> воспитатель показывает картинки закодированной пословицы, читает ее: «Много леса – не руби, мало леса – береги, нет леса – посади!». Детям предлагается каждую фразу зарисовать – закодировать, предлагая свои образы – ассоциации.</a:t>
            </a:r>
          </a:p>
          <a:p>
            <a:endParaRPr lang="ru-RU" dirty="0"/>
          </a:p>
        </p:txBody>
      </p:sp>
      <p:pic>
        <p:nvPicPr>
          <p:cNvPr id="4" name="Рисунок 3" descr="E:\Парменова М.Н\Заучивание пословицы с помощью кодирован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571744"/>
            <a:ext cx="5214974" cy="4121134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836712"/>
            <a:ext cx="71287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</a:t>
            </a:r>
            <a:r>
              <a:rPr lang="ru-RU" b="1" dirty="0" smtClean="0"/>
              <a:t>Метод проектов предполагает использование разнообразных средств и приемов обучения</a:t>
            </a:r>
            <a:r>
              <a:rPr lang="ru-RU" dirty="0" smtClean="0"/>
              <a:t>, а также необходимость интегрирования  представлений детей об окружающем мире и умений.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dirty="0" smtClean="0"/>
              <a:t>            </a:t>
            </a:r>
            <a:r>
              <a:rPr lang="ru-RU" b="1" dirty="0" smtClean="0"/>
              <a:t>Проект это реализация значимой для ребенка проблемы </a:t>
            </a:r>
            <a:r>
              <a:rPr lang="ru-RU" dirty="0" smtClean="0"/>
              <a:t>на основе общего интереса, соучастия в творческой деятельности, завершающейся реальным, практическим результатом.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dirty="0" smtClean="0"/>
              <a:t>             </a:t>
            </a:r>
            <a:r>
              <a:rPr lang="ru-RU" b="1" dirty="0" smtClean="0"/>
              <a:t>Он направлен на развитие личности ребенка, его познавательных и творческих способностей</a:t>
            </a:r>
            <a:r>
              <a:rPr lang="ru-RU" dirty="0" smtClean="0"/>
              <a:t>.  Разные виды образовательной деятельности  объединены  общей  задачей. 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dirty="0" smtClean="0"/>
              <a:t>             В настоящем проекте </a:t>
            </a:r>
            <a:r>
              <a:rPr lang="ru-RU" b="1" dirty="0" smtClean="0"/>
              <a:t>представлены  разные виды образовательной деятельности </a:t>
            </a:r>
            <a:r>
              <a:rPr lang="ru-RU" dirty="0" smtClean="0"/>
              <a:t>с детьми старшего дошкольного возраста. </a:t>
            </a:r>
          </a:p>
          <a:p>
            <a:pPr algn="just"/>
            <a:r>
              <a:rPr lang="ru-RU" dirty="0" smtClean="0"/>
              <a:t>              </a:t>
            </a:r>
          </a:p>
          <a:p>
            <a:pPr algn="just"/>
            <a:r>
              <a:rPr lang="ru-RU" dirty="0" smtClean="0"/>
              <a:t>             А также, </a:t>
            </a:r>
            <a:r>
              <a:rPr lang="ru-RU" b="1" dirty="0" smtClean="0"/>
              <a:t>представлены авторские игры </a:t>
            </a:r>
            <a:r>
              <a:rPr lang="ru-RU" dirty="0" smtClean="0"/>
              <a:t>по теме проекта для детей с нарушением зрения.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1429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Разрезные картинки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794"/>
            <a:ext cx="7498080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i="1" dirty="0" smtClean="0"/>
              <a:t>Коррекционные задачи:</a:t>
            </a:r>
            <a:endParaRPr lang="ru-RU" sz="2100" dirty="0" smtClean="0"/>
          </a:p>
          <a:p>
            <a:pPr lvl="0"/>
            <a:r>
              <a:rPr lang="ru-RU" sz="2100" dirty="0" smtClean="0"/>
              <a:t>формировать умение составлять целое изображение из 8-12 частей;</a:t>
            </a:r>
          </a:p>
          <a:p>
            <a:pPr lvl="0"/>
            <a:r>
              <a:rPr lang="ru-RU" sz="2100" dirty="0" smtClean="0"/>
              <a:t>развивать умение выполнять зрительные поисковые действия при локализации единичного из множества.</a:t>
            </a:r>
          </a:p>
          <a:p>
            <a:pPr>
              <a:buNone/>
            </a:pPr>
            <a:r>
              <a:rPr lang="ru-RU" sz="2100" i="1" dirty="0" smtClean="0"/>
              <a:t>Задание:</a:t>
            </a:r>
            <a:r>
              <a:rPr lang="ru-RU" sz="2100" dirty="0" smtClean="0"/>
              <a:t> составь картинку по образцу.</a:t>
            </a:r>
          </a:p>
        </p:txBody>
      </p:sp>
      <p:pic>
        <p:nvPicPr>
          <p:cNvPr id="4" name="Рисунок 3" descr="E:\Парменова М.Н\Разрезные картин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214686"/>
            <a:ext cx="5286412" cy="3341130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Шаблоны, трафареты, раскраски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142984"/>
            <a:ext cx="4569122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i="1" dirty="0" smtClean="0"/>
              <a:t>Коррекционные задачи:</a:t>
            </a:r>
            <a:endParaRPr lang="ru-RU" sz="2100" dirty="0" smtClean="0"/>
          </a:p>
          <a:p>
            <a:pPr lvl="0"/>
            <a:r>
              <a:rPr lang="ru-RU" sz="2100" dirty="0" smtClean="0"/>
              <a:t>развивать зрительно-моторную координацию: умение самостоятельно пользоваться трафаретами и шаблонами;</a:t>
            </a:r>
          </a:p>
          <a:p>
            <a:pPr lvl="0"/>
            <a:r>
              <a:rPr lang="ru-RU" sz="2100" dirty="0" smtClean="0"/>
              <a:t>развивать </a:t>
            </a:r>
            <a:r>
              <a:rPr lang="ru-RU" sz="2100" dirty="0" err="1" smtClean="0"/>
              <a:t>цветоразличительную</a:t>
            </a:r>
            <a:r>
              <a:rPr lang="ru-RU" sz="2100" dirty="0" smtClean="0"/>
              <a:t> функцию глаза;</a:t>
            </a:r>
          </a:p>
          <a:p>
            <a:pPr lvl="0"/>
            <a:r>
              <a:rPr lang="ru-RU" sz="2100" dirty="0" smtClean="0"/>
              <a:t>продолжать учить закрашивать предметы растительного мира в различные оттенки заданного цвета, используя разный нажим карандаша.</a:t>
            </a:r>
          </a:p>
          <a:p>
            <a:endParaRPr lang="ru-RU" sz="2100" dirty="0"/>
          </a:p>
        </p:txBody>
      </p:sp>
      <p:pic>
        <p:nvPicPr>
          <p:cNvPr id="4" name="Рисунок 3" descr="E:\Парменова М.Н\Шаблоны, трафареты, раскрас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756031" cy="4151443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1429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Штриховки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7498080" cy="4800600"/>
          </a:xfrm>
        </p:spPr>
        <p:txBody>
          <a:bodyPr/>
          <a:lstStyle/>
          <a:p>
            <a:pPr indent="0">
              <a:buNone/>
            </a:pPr>
            <a:r>
              <a:rPr lang="ru-RU" sz="2100" i="1" dirty="0" smtClean="0"/>
              <a:t>Коррекционные задачи:</a:t>
            </a:r>
            <a:r>
              <a:rPr lang="ru-RU" sz="2100" dirty="0" smtClean="0"/>
              <a:t> Развивать зрительно-моторную координацию, заштриховывать контурное изображение линиями в различных направлениях, выполнять сложные виды штриховок («волны», «галочки» и т. д.).</a:t>
            </a:r>
          </a:p>
          <a:p>
            <a:endParaRPr lang="ru-RU" dirty="0"/>
          </a:p>
        </p:txBody>
      </p:sp>
      <p:pic>
        <p:nvPicPr>
          <p:cNvPr id="4" name="Рисунок 3" descr="E:\Парменова М.Н\Штриховки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14554"/>
            <a:ext cx="3709670" cy="2489835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Рисунок 5" descr="E:\Парменова М.Н\Штриховки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285992"/>
            <a:ext cx="2591435" cy="3688080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Рисунок 4" descr="E:\Парменова М.Н\Штриховки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000504"/>
            <a:ext cx="3706495" cy="2614295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Игры со шнуровками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794"/>
            <a:ext cx="749808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i="1" dirty="0" smtClean="0"/>
              <a:t>Коррекционные задачи: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Активизировать зрительные функции:</a:t>
            </a:r>
          </a:p>
          <a:p>
            <a:pPr lvl="0"/>
            <a:r>
              <a:rPr lang="ru-RU" sz="2100" dirty="0" smtClean="0"/>
              <a:t>развивать прослеживающую функцию глаза;</a:t>
            </a:r>
          </a:p>
          <a:p>
            <a:pPr lvl="0"/>
            <a:r>
              <a:rPr lang="ru-RU" sz="2100" dirty="0" smtClean="0"/>
              <a:t>развивать зрительное внимание;</a:t>
            </a:r>
          </a:p>
          <a:p>
            <a:pPr lvl="0"/>
            <a:r>
              <a:rPr lang="ru-RU" sz="2100" dirty="0" smtClean="0"/>
              <a:t>Развивать мелкую моторику.</a:t>
            </a:r>
          </a:p>
        </p:txBody>
      </p:sp>
      <p:pic>
        <p:nvPicPr>
          <p:cNvPr id="4" name="Рисунок 3" descr="C:\Users\BerukovaNB\Documents\Новая папка (2)\Доки\фото\SAM_09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7497"/>
            <a:ext cx="5016620" cy="3379816"/>
          </a:xfrm>
          <a:prstGeom prst="rect">
            <a:avLst/>
          </a:prstGeom>
          <a:noFill/>
          <a:ln w="34925" cmpd="thickThin">
            <a:solidFill>
              <a:sysClr val="windowText" lastClr="0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Пальчиковые игры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498080" cy="1643074"/>
          </a:xfrm>
        </p:spPr>
        <p:txBody>
          <a:bodyPr/>
          <a:lstStyle/>
          <a:p>
            <a:pPr>
              <a:buNone/>
            </a:pPr>
            <a:r>
              <a:rPr lang="ru-RU" sz="2100" i="1" dirty="0" smtClean="0"/>
              <a:t>Коррекционные задачи: </a:t>
            </a:r>
            <a:endParaRPr lang="ru-RU" sz="2100" dirty="0" smtClean="0"/>
          </a:p>
          <a:p>
            <a:pPr lvl="0"/>
            <a:r>
              <a:rPr lang="ru-RU" sz="2100" dirty="0" smtClean="0"/>
              <a:t>развивать мелкую моторику рук;</a:t>
            </a:r>
          </a:p>
          <a:p>
            <a:pPr lvl="0"/>
            <a:r>
              <a:rPr lang="ru-RU" sz="2100" dirty="0" smtClean="0"/>
              <a:t>развивать оптико-пространственное восприятие, воображение.</a:t>
            </a:r>
          </a:p>
          <a:p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Содержимое 3" descr="C:\Users\BerukovaNB\Documents\Новая папка (2)\Доки\фото\SAM_0993и.jpg"/>
          <p:cNvPicPr>
            <a:picLocks/>
          </p:cNvPicPr>
          <p:nvPr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6299" b="1098"/>
          <a:stretch/>
        </p:blipFill>
        <p:spPr bwMode="auto">
          <a:xfrm>
            <a:off x="1115616" y="2708920"/>
            <a:ext cx="4639899" cy="2832804"/>
          </a:xfrm>
          <a:prstGeom prst="rect">
            <a:avLst/>
          </a:prstGeom>
          <a:noFill/>
          <a:ln w="34925" cap="flat" cmpd="thickThin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00760" y="3000372"/>
            <a:ext cx="300042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5760" marR="0" indent="-283464" defTabSz="914400" fontAlgn="base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tabLst/>
            </a:pPr>
            <a:r>
              <a:rPr lang="ru-RU" sz="2100" dirty="0" smtClean="0"/>
              <a:t>      «Дерево»</a:t>
            </a:r>
          </a:p>
          <a:p>
            <a:pPr marL="365760" marR="0" indent="-283464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ru-RU" sz="2100" dirty="0" smtClean="0"/>
              <a:t>У дерева ствол,</a:t>
            </a:r>
          </a:p>
          <a:p>
            <a:pPr marL="365760" marR="0" indent="-283464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ru-RU" sz="2100" dirty="0" smtClean="0"/>
              <a:t>на стволе много веток,</a:t>
            </a:r>
          </a:p>
          <a:p>
            <a:pPr marL="365760" marR="0" indent="-283464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ru-RU" sz="2100" dirty="0" smtClean="0"/>
              <a:t>а листья на ветках</a:t>
            </a:r>
          </a:p>
          <a:p>
            <a:pPr marL="365760" marR="0" indent="-283464" defTabSz="91440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ru-RU" sz="2100" dirty="0" smtClean="0"/>
              <a:t>зеленого цвета.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BerukovaNB\Documents\Новая папка (2)\Доки\фото\SAM_099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4699" r="1629" b="9074"/>
          <a:stretch/>
        </p:blipFill>
        <p:spPr bwMode="auto">
          <a:xfrm rot="5400000">
            <a:off x="540372" y="1388398"/>
            <a:ext cx="5205736" cy="3857652"/>
          </a:xfrm>
          <a:prstGeom prst="rect">
            <a:avLst/>
          </a:prstGeom>
          <a:noFill/>
          <a:ln w="34925" cmpd="thickThin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57818" y="1571612"/>
            <a:ext cx="364337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5760" indent="-283464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100" dirty="0" smtClean="0"/>
              <a:t>               «Ёлка»</a:t>
            </a:r>
          </a:p>
          <a:p>
            <a:pPr marL="365760" indent="-283464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100" dirty="0" smtClean="0"/>
              <a:t>Ёлка быстро получается,</a:t>
            </a:r>
          </a:p>
          <a:p>
            <a:pPr marL="365760" indent="-283464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100" dirty="0" smtClean="0"/>
              <a:t>если пальчики сплетаются,</a:t>
            </a:r>
          </a:p>
          <a:p>
            <a:pPr marL="365760" indent="-283464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100" dirty="0" smtClean="0"/>
              <a:t>локотки ты подними,</a:t>
            </a:r>
          </a:p>
          <a:p>
            <a:pPr marL="365760" indent="-283464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100" dirty="0" smtClean="0"/>
              <a:t>пальчики ты разведи.</a:t>
            </a:r>
          </a:p>
          <a:p>
            <a:pPr marL="365760" indent="-283464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endParaRPr lang="ru-RU" sz="2100" dirty="0" smtClean="0"/>
          </a:p>
          <a:p>
            <a:pPr marL="365760" indent="-283464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100" dirty="0" smtClean="0"/>
              <a:t>         «Корзинка»</a:t>
            </a:r>
          </a:p>
          <a:p>
            <a:pPr marL="365760" indent="-283464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100" dirty="0" smtClean="0"/>
              <a:t>В лес корзинку я беру</a:t>
            </a:r>
          </a:p>
          <a:p>
            <a:pPr marL="365760" indent="-283464" fontAlgn="base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ru-RU" sz="2100" dirty="0" smtClean="0"/>
              <a:t>и грибы в нее кладу.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Пальчиковая гимнастика «Пять грибов»</a:t>
            </a: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00100" y="1357298"/>
            <a:ext cx="6357982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5760" marR="0" lvl="0" indent="-283464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ru-RU" sz="2100" dirty="0" smtClean="0"/>
              <a:t>Топ-топ – 5 шагов,</a:t>
            </a:r>
          </a:p>
          <a:p>
            <a:pPr marL="365760" marR="0" lvl="0" indent="-283464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ru-RU" sz="2100" dirty="0" smtClean="0"/>
              <a:t>В </a:t>
            </a:r>
            <a:r>
              <a:rPr lang="ru-RU" sz="2100" dirty="0" err="1" smtClean="0"/>
              <a:t>туесочке</a:t>
            </a:r>
            <a:r>
              <a:rPr lang="ru-RU" sz="2100" dirty="0" smtClean="0"/>
              <a:t> – 5 грибов:</a:t>
            </a:r>
          </a:p>
          <a:p>
            <a:pPr marL="365760" marR="0" lvl="0" indent="-283464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ru-RU" sz="2100" i="1" dirty="0" smtClean="0"/>
              <a:t>(«идут» двумя пальчиками по столу)</a:t>
            </a:r>
          </a:p>
          <a:p>
            <a:pPr marL="365760" indent="-283464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100" i="1" dirty="0" smtClean="0"/>
              <a:t>(загибают по одному пальчику, начиная с мизинца)</a:t>
            </a:r>
            <a:endParaRPr lang="ru-RU" sz="2100" dirty="0" smtClean="0"/>
          </a:p>
          <a:p>
            <a:pPr marL="365760" marR="0" lvl="0" indent="-283464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ru-RU" sz="2100" dirty="0" smtClean="0"/>
              <a:t>Мухомор красный – гриб опасный,</a:t>
            </a:r>
          </a:p>
          <a:p>
            <a:pPr marL="365760" marR="0" lvl="0" indent="-283464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ru-RU" sz="2100" dirty="0" smtClean="0"/>
              <a:t>А второй – лисичка – рыжая сестричка,</a:t>
            </a:r>
          </a:p>
          <a:p>
            <a:pPr marL="365760" marR="0" lvl="0" indent="-283464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ru-RU" sz="2100" dirty="0" smtClean="0"/>
              <a:t>Третий гриб – волнушка, </a:t>
            </a:r>
            <a:r>
              <a:rPr lang="ru-RU" sz="2100" dirty="0" err="1" smtClean="0"/>
              <a:t>розовое</a:t>
            </a:r>
            <a:r>
              <a:rPr lang="ru-RU" sz="2100" dirty="0" smtClean="0"/>
              <a:t> ушко,</a:t>
            </a:r>
          </a:p>
          <a:p>
            <a:pPr marL="365760" marR="0" lvl="0" indent="-283464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ru-RU" sz="2100" dirty="0" smtClean="0"/>
              <a:t>А четвертый гриб – сморчок, бородатый старичок,</a:t>
            </a:r>
          </a:p>
          <a:p>
            <a:pPr marL="365760" marR="0" lvl="0" indent="-283464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ru-RU" sz="2100" dirty="0" smtClean="0"/>
              <a:t>Пятый гриб – белый, ешь его смело.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643174" y="221455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643174" y="342900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643174" y="271462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Пальчиковая гимнастика «Грибочки»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45720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/>
              <a:t>Как в лесу-лесочке		</a:t>
            </a:r>
            <a:r>
              <a:rPr lang="ru-RU" sz="3400" i="1" dirty="0" smtClean="0"/>
              <a:t>руки сцепляют «в замок»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Выросли грибочки.		</a:t>
            </a:r>
            <a:r>
              <a:rPr lang="ru-RU" sz="3400" i="1" dirty="0" smtClean="0"/>
              <a:t> поднимают постепенно руки вверх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Мы корзиночку возьмем	</a:t>
            </a:r>
            <a:r>
              <a:rPr lang="ru-RU" sz="3400" i="1" dirty="0" smtClean="0"/>
              <a:t> левая рука согнута в локте, изображает корзинку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И грибочки соберем.	</a:t>
            </a:r>
            <a:r>
              <a:rPr lang="ru-RU" sz="3400" i="1" dirty="0" smtClean="0"/>
              <a:t>правой рукой «собирают в корзинку грибы»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На лесной опушке		</a:t>
            </a:r>
            <a:r>
              <a:rPr lang="ru-RU" sz="3400" i="1" dirty="0" smtClean="0"/>
              <a:t> загибают на левой руке пальцы по одному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Красуется волнушка,</a:t>
            </a:r>
          </a:p>
          <a:p>
            <a:pPr>
              <a:buNone/>
            </a:pPr>
            <a:r>
              <a:rPr lang="ru-RU" sz="3400" dirty="0" smtClean="0"/>
              <a:t>На пеньке – опята,</a:t>
            </a:r>
          </a:p>
          <a:p>
            <a:pPr>
              <a:buNone/>
            </a:pPr>
            <a:r>
              <a:rPr lang="ru-RU" sz="3400" dirty="0" smtClean="0"/>
              <a:t>Дружные ребята.</a:t>
            </a:r>
          </a:p>
          <a:p>
            <a:pPr>
              <a:buNone/>
            </a:pPr>
            <a:r>
              <a:rPr lang="ru-RU" sz="3400" dirty="0" smtClean="0"/>
              <a:t>А в траве – лисички,</a:t>
            </a:r>
          </a:p>
          <a:p>
            <a:pPr>
              <a:buNone/>
            </a:pPr>
            <a:r>
              <a:rPr lang="ru-RU" sz="3400" dirty="0" smtClean="0"/>
              <a:t>Рыжие сестрички.</a:t>
            </a:r>
          </a:p>
          <a:p>
            <a:pPr>
              <a:buNone/>
            </a:pPr>
            <a:r>
              <a:rPr lang="ru-RU" sz="3400" dirty="0" smtClean="0"/>
              <a:t>Подбоченившись стоит</a:t>
            </a:r>
          </a:p>
          <a:p>
            <a:pPr>
              <a:buNone/>
            </a:pPr>
            <a:r>
              <a:rPr lang="ru-RU" sz="3400" dirty="0" smtClean="0"/>
              <a:t>Под березой боровик.</a:t>
            </a:r>
          </a:p>
          <a:p>
            <a:pPr>
              <a:buNone/>
            </a:pPr>
            <a:r>
              <a:rPr lang="ru-RU" sz="3400" dirty="0" smtClean="0"/>
              <a:t>Ну а груздь на крепкой ножке</a:t>
            </a:r>
          </a:p>
          <a:p>
            <a:pPr>
              <a:buNone/>
            </a:pPr>
            <a:r>
              <a:rPr lang="ru-RU" sz="3400" dirty="0" smtClean="0"/>
              <a:t>Так и просится в лукошко.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143240" y="107154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86116" y="1357298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428992" y="1643050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86116" y="1928802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14678" y="2214554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Кроссворды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7498080" cy="1714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100" i="1" dirty="0" smtClean="0"/>
              <a:t>Задачи:</a:t>
            </a:r>
            <a:endParaRPr lang="ru-RU" sz="2100" dirty="0" smtClean="0"/>
          </a:p>
          <a:p>
            <a:pPr lvl="0"/>
            <a:r>
              <a:rPr lang="ru-RU" sz="2100" dirty="0" smtClean="0"/>
              <a:t>Воспитывать интерес к растительному миру наших лесов.</a:t>
            </a:r>
          </a:p>
          <a:p>
            <a:pPr lvl="0"/>
            <a:r>
              <a:rPr lang="ru-RU" sz="2100" dirty="0" smtClean="0"/>
              <a:t>Формировать словесно-логическое мышление, умение делать выводы, обосновывать свои суждения.</a:t>
            </a:r>
          </a:p>
          <a:p>
            <a:pPr lvl="0" algn="ctr">
              <a:buNone/>
            </a:pPr>
            <a:r>
              <a:rPr lang="ru-RU" sz="2100" u="sng" dirty="0" smtClean="0"/>
              <a:t>«В лесу»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571744"/>
          <a:ext cx="6357953" cy="2453640"/>
        </p:xfrm>
        <a:graphic>
          <a:graphicData uri="http://schemas.openxmlformats.org/drawingml/2006/table">
            <a:tbl>
              <a:tblPr/>
              <a:tblGrid>
                <a:gridCol w="4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3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3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3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4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4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4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44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357950" y="2571744"/>
            <a:ext cx="29289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Не спорю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белый,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 братцы, попроще.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Расту я обычно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березовой роще.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(Подберезовик)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143372" y="3429000"/>
            <a:ext cx="30718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Встали в ряд сестрицы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Стройные девицы.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Платьица белёные,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Шапочки зеленые.  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Березы)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857884" y="4357694"/>
            <a:ext cx="32861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Отыскал я их в лесу,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домой несу.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Видишь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полное лукошко,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жарить их с картошкой.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(Грибы)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357554" y="5072074"/>
            <a:ext cx="29289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Её всегда в лесу найдёшь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Пойдём гулять и встретим: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 колючая, как ёж,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Зимою в платье летнем.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(Ель)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000100" y="5786454"/>
            <a:ext cx="32146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Не найдешь у нас пилы,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рубили мы стволы,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стучали топором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под елью вырос дом.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(Муравьи)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000760" y="5786454"/>
            <a:ext cx="27860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На пеньке живет семья: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Мама, папа, брат и 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один у нас, а крыша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у каждого своя.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(Опята)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498080" cy="4800600"/>
          </a:xfrm>
        </p:spPr>
        <p:txBody>
          <a:bodyPr/>
          <a:lstStyle/>
          <a:p>
            <a:pPr indent="0" algn="ctr">
              <a:buNone/>
            </a:pPr>
            <a:r>
              <a:rPr lang="ru-RU" sz="2500" dirty="0" smtClean="0">
                <a:solidFill>
                  <a:schemeClr val="accent6"/>
                </a:solidFill>
              </a:rPr>
              <a:t>Если решите кроссворд правильно, то в выделенных клетках по вертикали прочтете отгадку к загадке:</a:t>
            </a:r>
          </a:p>
          <a:p>
            <a:pPr algn="ctr">
              <a:buNone/>
            </a:pPr>
            <a:r>
              <a:rPr lang="ru-RU" sz="2500" dirty="0" smtClean="0">
                <a:solidFill>
                  <a:schemeClr val="accent6"/>
                </a:solidFill>
              </a:rPr>
              <a:t> </a:t>
            </a:r>
          </a:p>
          <a:p>
            <a:pPr algn="ctr">
              <a:buNone/>
            </a:pPr>
            <a:r>
              <a:rPr lang="ru-RU" sz="2500" dirty="0" smtClean="0">
                <a:solidFill>
                  <a:schemeClr val="accent6"/>
                </a:solidFill>
              </a:rPr>
              <a:t>Весной веселит,</a:t>
            </a:r>
          </a:p>
          <a:p>
            <a:pPr algn="ctr">
              <a:buNone/>
            </a:pPr>
            <a:r>
              <a:rPr lang="ru-RU" sz="2500" dirty="0" smtClean="0">
                <a:solidFill>
                  <a:schemeClr val="accent6"/>
                </a:solidFill>
              </a:rPr>
              <a:t>Летом холодит,</a:t>
            </a:r>
          </a:p>
          <a:p>
            <a:pPr algn="ctr">
              <a:buNone/>
            </a:pPr>
            <a:r>
              <a:rPr lang="ru-RU" sz="2500" dirty="0" smtClean="0">
                <a:solidFill>
                  <a:schemeClr val="accent6"/>
                </a:solidFill>
              </a:rPr>
              <a:t>Осенью питает,</a:t>
            </a:r>
          </a:p>
          <a:p>
            <a:pPr algn="ctr">
              <a:buNone/>
            </a:pPr>
            <a:r>
              <a:rPr lang="ru-RU" sz="2500" dirty="0" smtClean="0">
                <a:solidFill>
                  <a:schemeClr val="accent6"/>
                </a:solidFill>
              </a:rPr>
              <a:t>		            Зимой согревает.   </a:t>
            </a:r>
            <a:r>
              <a:rPr lang="ru-RU" sz="2500" i="1" dirty="0" smtClean="0">
                <a:solidFill>
                  <a:schemeClr val="accent6"/>
                </a:solidFill>
              </a:rPr>
              <a:t>(Дерево)</a:t>
            </a:r>
            <a:endParaRPr lang="ru-RU" sz="2500" dirty="0" smtClean="0">
              <a:solidFill>
                <a:schemeClr val="accent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61206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Образовательная область «Познавательное развитие»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268760"/>
            <a:ext cx="7560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«Лес  хвойный и лиственный» - познавательное занятие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Исследовательская деятельность:</a:t>
            </a:r>
          </a:p>
          <a:p>
            <a:pPr lvl="0"/>
            <a:r>
              <a:rPr lang="ru-RU" sz="1600" dirty="0" smtClean="0"/>
              <a:t>рассматривание и сравнение грибов (по форме, размеру, цвету);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 группировка : съедобные - несъедобные;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Рассматривание грибов ( настоящих, муляжей, картинок, фотографий);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Беседа:  «Грибы – это растения?»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Развивающая игра: «Дары леса»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Игра-поиск «Грибы и ягоды»  (использование человеком, животными, птицами даров леса)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Познавательная минутка: «А знаете ли вы, что…» (гриб - самое загадочное из живых существ на планете; один из самых дорогих грибов в мире – трюфель…)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Ознакомление с профессией лесника.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Знакомство с пословицами и поговорками о явлениях природы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Заучивание пословицы с помощью кодирования («много леса – не руби, мало леса – береги, нет леса – посади»)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Поисковая  деятельность: «Как выжить человеку- грибнику, если он заблудился?» (как найти воду, пищу, построить жильё, подать знак терпящего бедствие)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Д/и «Хорошо – плохо», «Чем похожи, чем отличаются» </a:t>
            </a:r>
          </a:p>
          <a:p>
            <a:endParaRPr lang="ru-RU" sz="1600" dirty="0"/>
          </a:p>
        </p:txBody>
      </p:sp>
      <p:pic>
        <p:nvPicPr>
          <p:cNvPr id="4" name="Picture 2" descr="C:\Documents and Settings\АНЯ\Мои документы\Парменова АТТестация\гриб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17232"/>
            <a:ext cx="1133872" cy="11338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439718"/>
          </a:xfrm>
        </p:spPr>
        <p:txBody>
          <a:bodyPr>
            <a:normAutofit/>
          </a:bodyPr>
          <a:lstStyle/>
          <a:p>
            <a:pPr lvl="0" algn="ctr"/>
            <a:r>
              <a:rPr lang="ru-RU" sz="1900" u="sng" dirty="0" smtClean="0">
                <a:solidFill>
                  <a:schemeClr val="tx1"/>
                </a:solidFill>
              </a:rPr>
              <a:t>«В лесу»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1785926"/>
          <a:ext cx="5934075" cy="2126488"/>
        </p:xfrm>
        <a:graphic>
          <a:graphicData uri="http://schemas.openxmlformats.org/drawingml/2006/table">
            <a:tbl>
              <a:tblPr/>
              <a:tblGrid>
                <a:gridCol w="42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5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5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642918"/>
            <a:ext cx="26432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Посмотрите-ка, ребята: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Тут – лисички, там – опята,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Ну а это, на полянке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Ядовитые…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(Поганки)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356" y="642918"/>
            <a:ext cx="2714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Вдоль лесных дорожек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Много белых ножек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шляпках разноцветных,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Издали приметных.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Собирай, не мешкай!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Это…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(Сыроежки)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3571876"/>
            <a:ext cx="29289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Ходят в рыженьких беретах,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Осень в лес приносят летом.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дружные сестрички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Золотистые…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(Лисички)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72198" y="3571876"/>
            <a:ext cx="29289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Я в красной шапочке расту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Среди корней осиновых.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Меня увидишь за версту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Зовусь я…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(Подосиновик)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71538" y="4786322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решите кроссворд правильно, то в выделенных клетках по вертикали прочтете отгадку к загадке: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29058" y="5643578"/>
            <a:ext cx="3429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Маленький, удаленький,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Сквозь землю прошел,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Красну шапочку нашел.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(Гриб)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484784"/>
            <a:ext cx="5446958" cy="18722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5"/>
                </a:solidFill>
                <a:latin typeface="+mj-lt"/>
              </a:rPr>
              <a:t>Спасибо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5"/>
                </a:solidFill>
                <a:latin typeface="+mj-lt"/>
              </a:rPr>
              <a:t>за внимание!</a:t>
            </a:r>
            <a:endParaRPr lang="ru-RU" sz="60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5" name="Picture 2" descr="C:\Documents and Settings\АНЯ\Мои документы\Парменова АТТестация\гриб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429000"/>
            <a:ext cx="2664296" cy="25734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1206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Образовательная область </a:t>
            </a:r>
            <a:br>
              <a:rPr lang="ru-RU" sz="2800" b="1" dirty="0" smtClean="0"/>
            </a:br>
            <a:r>
              <a:rPr lang="ru-RU" sz="2800" b="1" dirty="0" smtClean="0"/>
              <a:t>«Речевое развитие»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628800"/>
            <a:ext cx="7560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2000" dirty="0" smtClean="0"/>
              <a:t>Словесные игры: «Подбери определения и эпитеты к словам: «лес», «деревья», «грибы»; «Закончи предложение: «какой, какая…» и др.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 Отгадывание загадок о явлениях природы, о лесе, о грибах.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 Составление описательных рассказов: «Что нам осень подарила»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 Составление рассказов из опыта: «Как  я ходил в лес», «Мы варили грибной суп»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 Знакомство с шутками-прибаутками: «Если бы да кабы, да во рту выросли грибы. Тогда был бы не рот, а целый огород»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Чтение: Н. Сладков «Август», «Сентябрь», «Лесные силачи», «Федот, да не тот», «Мухомор»; Н. Павлова «Съедобные грибы», «Поганки»;  А. Толстой «Грибы»; В. Зотов «Лесная  мозаика» («Мухомор», «Подберёзовик») и др.</a:t>
            </a:r>
          </a:p>
          <a:p>
            <a:endParaRPr lang="ru-RU" sz="1600" dirty="0"/>
          </a:p>
        </p:txBody>
      </p:sp>
      <p:pic>
        <p:nvPicPr>
          <p:cNvPr id="2050" name="Picture 2" descr="C:\Documents and Settings\АНЯ\Мои документы\Парменова АТТестация\гриб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013176"/>
            <a:ext cx="1349896" cy="13498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61206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Образовательная область </a:t>
            </a:r>
            <a:br>
              <a:rPr lang="ru-RU" sz="2800" b="1" dirty="0" smtClean="0"/>
            </a:br>
            <a:r>
              <a:rPr lang="ru-RU" sz="2800" b="1" dirty="0" smtClean="0"/>
              <a:t>«Социально-коммуникативное развитие»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268760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.Прогулки в </a:t>
            </a:r>
            <a:r>
              <a:rPr lang="ru-RU" sz="1600" dirty="0" err="1" smtClean="0"/>
              <a:t>лесо</a:t>
            </a:r>
            <a:r>
              <a:rPr lang="ru-RU" sz="1600" dirty="0" smtClean="0"/>
              <a:t> - парковой зоне.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.Общение «Вот и осень к нам пришла», «Что мы знаем о ядовитых грибах»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.Просмотр видеороликов «Рост грибов» (ускоренная съемка)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.Составление альбома «Грибы нашего края», «Будем беречь и охранять природу»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.Развивающие ситуации: «Расскажем детям старшей группы, что нужно взять грибнику с собой»; «Как правильно собирать грибы»; «Если ты оказался один в лесу»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.Ситуативный разговор: «Способы употребления грибов в пищу», «Правила поведения в лесу»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.Просмотр видеофильма, смонтированного родителями, «Грибной суп»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.Составление алгоритма «Варим грибной суп»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.Обыгрывание ситуации «Варим грибной суп»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.Хороводные игры: «Плетень», « Во поле берёзонька стояла»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С/</a:t>
            </a:r>
            <a:r>
              <a:rPr lang="ru-RU" sz="1600" dirty="0" err="1" smtClean="0"/>
              <a:t>р</a:t>
            </a:r>
            <a:r>
              <a:rPr lang="ru-RU" sz="1600" dirty="0" smtClean="0"/>
              <a:t> игры: «Путешествие в лес», «Магазин  «Дары леса», «Столовая»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Настольные игры: лото «Шесть картинок», «Грибы», </a:t>
            </a:r>
            <a:r>
              <a:rPr lang="ru-RU" sz="1600" dirty="0" err="1" smtClean="0"/>
              <a:t>пазлы</a:t>
            </a:r>
            <a:r>
              <a:rPr lang="ru-RU" sz="1600" dirty="0" smtClean="0"/>
              <a:t> «Ягоды и грибы», домино «Листики»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Игровое упражнение «Дорисуй волшебный лес (гриб)»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Маршрутная игра «Сбор грибов и ягод»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Т </a:t>
            </a:r>
            <a:r>
              <a:rPr lang="ru-RU" sz="1600" dirty="0" err="1" smtClean="0"/>
              <a:t>ворческая</a:t>
            </a:r>
            <a:r>
              <a:rPr lang="ru-RU" sz="1600" dirty="0" smtClean="0"/>
              <a:t> мастерская: составление кроссвордов «Лес», «Деревья»,  «Грибы», оформление экологического плаката «Давайте беречь лес»</a:t>
            </a:r>
          </a:p>
          <a:p>
            <a:endParaRPr lang="ru-RU" sz="1600" dirty="0"/>
          </a:p>
        </p:txBody>
      </p:sp>
      <p:pic>
        <p:nvPicPr>
          <p:cNvPr id="6146" name="Picture 2" descr="C:\Documents and Settings\АНЯ\Мои документы\Парменова АТТестация\гриб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645024"/>
            <a:ext cx="989856" cy="9898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120680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Художественно-эстетическое развитие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268760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Рисование различных пород деревьев, «Белый гриб» (рисование нитками), «Дары щедрой осени» (рисование поролоном)</a:t>
            </a:r>
          </a:p>
          <a:p>
            <a:pPr lvl="0"/>
            <a:r>
              <a:rPr lang="ru-RU" sz="1600" dirty="0" smtClean="0"/>
              <a:t>Лепка «Грибы в корзинке» (</a:t>
            </a:r>
            <a:r>
              <a:rPr lang="ru-RU" sz="1600" dirty="0" err="1" smtClean="0"/>
              <a:t>пластилинография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 smtClean="0"/>
              <a:t>Ручной труд: лепка фигурок грибов, кустиков из бросового материала для создания макета «Лесная кладовая», плетение корзинки из полосок бумаги</a:t>
            </a:r>
          </a:p>
          <a:p>
            <a:pPr lvl="0"/>
            <a:r>
              <a:rPr lang="ru-RU" sz="1600" dirty="0" smtClean="0"/>
              <a:t>Оригами: «Корзинка для грибов»</a:t>
            </a:r>
          </a:p>
          <a:p>
            <a:pPr lvl="0"/>
            <a:r>
              <a:rPr lang="ru-RU" sz="1600" dirty="0" smtClean="0"/>
              <a:t>Конструктивная деятельность: изготовление фигурок грибов из папье-маше с последующим обыгрыванием</a:t>
            </a:r>
          </a:p>
          <a:p>
            <a:pPr lvl="0"/>
            <a:r>
              <a:rPr lang="ru-RU" sz="1600" dirty="0" smtClean="0"/>
              <a:t>Конкурс рисунков: «Лес – наше богатство»</a:t>
            </a:r>
          </a:p>
          <a:p>
            <a:pPr lvl="0"/>
            <a:r>
              <a:rPr lang="ru-RU" sz="1600" dirty="0" smtClean="0"/>
              <a:t>Прослушивание: Л. </a:t>
            </a:r>
            <a:r>
              <a:rPr lang="ru-RU" sz="1600" dirty="0" err="1" smtClean="0"/>
              <a:t>Абелян</a:t>
            </a:r>
            <a:r>
              <a:rPr lang="ru-RU" sz="1600" dirty="0" smtClean="0"/>
              <a:t> «По грибы», М. </a:t>
            </a:r>
            <a:r>
              <a:rPr lang="ru-RU" sz="1600" dirty="0" err="1" smtClean="0"/>
              <a:t>Раухвергер</a:t>
            </a:r>
            <a:r>
              <a:rPr lang="ru-RU" sz="1600" dirty="0" smtClean="0"/>
              <a:t> «Грибок», Е. Соколова «Осень в гости к нам пришла»</a:t>
            </a:r>
          </a:p>
          <a:p>
            <a:pPr lvl="0"/>
            <a:r>
              <a:rPr lang="ru-RU" sz="1600" dirty="0" smtClean="0"/>
              <a:t>Исполнение  песни «Грибная электричка» (муз. С. </a:t>
            </a:r>
            <a:r>
              <a:rPr lang="ru-RU" sz="1600" dirty="0" err="1" smtClean="0"/>
              <a:t>Ярушина</a:t>
            </a:r>
            <a:r>
              <a:rPr lang="ru-RU" sz="1600" dirty="0" smtClean="0"/>
              <a:t>, сл. </a:t>
            </a:r>
            <a:r>
              <a:rPr lang="ru-RU" sz="1600" dirty="0" err="1" smtClean="0"/>
              <a:t>неизв</a:t>
            </a:r>
            <a:r>
              <a:rPr lang="ru-RU" sz="1600" dirty="0" smtClean="0"/>
              <a:t>. автора), «Гордый мухомор» (муз. В. </a:t>
            </a:r>
            <a:r>
              <a:rPr lang="ru-RU" sz="1600" dirty="0" err="1" smtClean="0"/>
              <a:t>Шаинского</a:t>
            </a:r>
            <a:r>
              <a:rPr lang="ru-RU" sz="1600" dirty="0" smtClean="0"/>
              <a:t> , сл. </a:t>
            </a:r>
            <a:r>
              <a:rPr lang="ru-RU" sz="1600" dirty="0" err="1" smtClean="0"/>
              <a:t>неизв</a:t>
            </a:r>
            <a:r>
              <a:rPr lang="ru-RU" sz="1600" dirty="0" smtClean="0"/>
              <a:t>. автора)</a:t>
            </a:r>
          </a:p>
          <a:p>
            <a:pPr lvl="0"/>
            <a:r>
              <a:rPr lang="ru-RU" sz="1600" dirty="0" smtClean="0"/>
              <a:t>Рассматривание репродукций картин: А. Рылов «Зелёный шум», И. Остроухов «Золотая осень», И. Левитан «Золотая осень» </a:t>
            </a:r>
          </a:p>
          <a:p>
            <a:pPr lvl="0"/>
            <a:r>
              <a:rPr lang="ru-RU" sz="1600" dirty="0" smtClean="0"/>
              <a:t>Рассматривание натюрмортов: И. </a:t>
            </a:r>
            <a:r>
              <a:rPr lang="ru-RU" sz="1600" dirty="0" err="1" smtClean="0"/>
              <a:t>Хруцкий</a:t>
            </a:r>
            <a:r>
              <a:rPr lang="ru-RU" sz="1600" dirty="0" smtClean="0"/>
              <a:t> «Натюрморт» (фрагмент), Е. Зуев «Дары лесов»</a:t>
            </a:r>
          </a:p>
          <a:p>
            <a:r>
              <a:rPr lang="ru-RU" sz="1600" dirty="0" smtClean="0"/>
              <a:t>«чем отличаются» </a:t>
            </a:r>
          </a:p>
          <a:p>
            <a:endParaRPr lang="ru-RU" sz="1600" dirty="0"/>
          </a:p>
        </p:txBody>
      </p:sp>
      <p:pic>
        <p:nvPicPr>
          <p:cNvPr id="3074" name="Picture 2" descr="C:\Documents and Settings\АНЯ\Мои документы\Парменова АТТестация\гриб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373216"/>
            <a:ext cx="1061864" cy="10618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1206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Образовательная область </a:t>
            </a:r>
            <a:br>
              <a:rPr lang="ru-RU" sz="2800" b="1" dirty="0" smtClean="0"/>
            </a:br>
            <a:r>
              <a:rPr lang="ru-RU" sz="2800" b="1" dirty="0" smtClean="0"/>
              <a:t>«Физическое развитие»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988840"/>
            <a:ext cx="7560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000" dirty="0" err="1" smtClean="0"/>
              <a:t>Валеологические</a:t>
            </a:r>
            <a:r>
              <a:rPr lang="ru-RU" sz="2000" dirty="0" smtClean="0"/>
              <a:t> беседы о пользе прогулок по лесу, о пользе грибов.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Игра – соревнование «Кто быстрее соберёт грибы»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Развлечения: «Тропинка ловкости», « Лесная эстафета»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Подвижные игры: «Охотники и грибы», «День и ночь», «У медведя во бору» и др.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/>
          </a:p>
        </p:txBody>
      </p:sp>
      <p:pic>
        <p:nvPicPr>
          <p:cNvPr id="5122" name="Picture 2" descr="C:\Documents and Settings\АНЯ\Мои документы\Парменова АТТестация\гриб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81128"/>
            <a:ext cx="1421904" cy="14219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12068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Коррекционная работа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Формирование сенсорных эталонов во время игр с грибами.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Развитие навыков обследования предметов и формирования предметных эталонов (рассматривание муляжей грибов)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Развитие навыков ориентировки в пространстве (лабиринты «Помоги Незнайке», «Будем беречь и охранять природу»)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 Ориентировка по рядам и столбикам (упражнение «Дорисуй грибы»)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Развитие зрительно-моторной координации (шаблоны, трафареты, штриховки,  раскраски по теме)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 Развитие мелкой моторики (игры со шнуровками, пальчиковая гимнастика)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414908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Продукт  проекта: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/>
              <a:t>Оформленная книга «Всё о грибах»</a:t>
            </a:r>
          </a:p>
          <a:p>
            <a:r>
              <a:rPr lang="ru-RU" dirty="0" smtClean="0"/>
              <a:t>Выставка детских рисунков «Лес – наше богатство» </a:t>
            </a:r>
          </a:p>
          <a:p>
            <a:r>
              <a:rPr lang="ru-RU" dirty="0" smtClean="0"/>
              <a:t>Составление фотоальбома «Мы ходили в лес за грибами»</a:t>
            </a:r>
          </a:p>
          <a:p>
            <a:endParaRPr lang="ru-RU" dirty="0"/>
          </a:p>
        </p:txBody>
      </p:sp>
      <p:pic>
        <p:nvPicPr>
          <p:cNvPr id="4098" name="Picture 2" descr="C:\Documents and Settings\АНЯ\Мои документы\Парменова АТТестация\гриб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29200"/>
            <a:ext cx="1133872" cy="11338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Парменова М.Н\Коллаж Лес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857496"/>
            <a:ext cx="5143536" cy="3807596"/>
          </a:xfrm>
          <a:prstGeom prst="rect">
            <a:avLst/>
          </a:prstGeom>
          <a:noFill/>
          <a:ln w="38100" cap="flat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Коллаж «Лес»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001056" cy="16430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уточнить знания о необходимости беречь природу, о ее пользе и неразрывности жизни «зеленых друзей» - деревьев и человека;</a:t>
            </a:r>
          </a:p>
          <a:p>
            <a:pPr lvl="0"/>
            <a:r>
              <a:rPr lang="ru-RU" dirty="0" smtClean="0"/>
              <a:t>учить различать лиственные и хвойные деревья;</a:t>
            </a:r>
          </a:p>
          <a:p>
            <a:pPr lvl="0"/>
            <a:r>
              <a:rPr lang="ru-RU" dirty="0" smtClean="0"/>
              <a:t>расширять представление о лесных грибах.</a:t>
            </a:r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57818" y="2857496"/>
            <a:ext cx="3786182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5760" marR="0" indent="-283464" defTabSz="9144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ru-RU" sz="2000" i="1" dirty="0" smtClean="0"/>
              <a:t>Коррекционная задача:</a:t>
            </a:r>
          </a:p>
          <a:p>
            <a:pPr marL="365760" marR="0" defTabSz="9144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ru-RU" sz="2000" dirty="0" smtClean="0"/>
              <a:t>развивать зрительное внимание, память, логическое мышление.</a:t>
            </a:r>
          </a:p>
          <a:p>
            <a:pPr marL="365760" marR="0" indent="-283464" defTabSz="9144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ru-RU" sz="2000" i="1" dirty="0" smtClean="0"/>
              <a:t>Ход игры: </a:t>
            </a:r>
          </a:p>
          <a:p>
            <a:pPr marL="365760" marR="0" defTabSz="9144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ru-RU" sz="2000" dirty="0" smtClean="0"/>
              <a:t>воспитатель рассказывает историю. Дети слушают, запоминают, что нарисовано, коллаж переворачивается. Вопросы детям, проверка ответов.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419</TotalTime>
  <Words>2127</Words>
  <Application>Microsoft Office PowerPoint</Application>
  <PresentationFormat>Экран (4:3)</PresentationFormat>
  <Paragraphs>267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Arial Unicode MS</vt:lpstr>
      <vt:lpstr>Bahnschrift Light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«Царство грибов»  исследовательско-творческий проект для детей старшего  дошкольного возраста </vt:lpstr>
      <vt:lpstr>Презентация PowerPoint</vt:lpstr>
      <vt:lpstr>Образовательная область «Познавательное развитие»</vt:lpstr>
      <vt:lpstr>Образовательная область  «Речевое развитие»</vt:lpstr>
      <vt:lpstr>Образовательная область  «Социально-коммуникативное развитие»</vt:lpstr>
      <vt:lpstr>Художественно-эстетическое развитие</vt:lpstr>
      <vt:lpstr>Образовательная область  «Физическое развитие»</vt:lpstr>
      <vt:lpstr>Коррекционная работа</vt:lpstr>
      <vt:lpstr>Коллаж «Лес»</vt:lpstr>
      <vt:lpstr>Настольные игры</vt:lpstr>
      <vt:lpstr>Игра «Будем беречь и охранять природу»</vt:lpstr>
      <vt:lpstr>Маршрутная игра «Сбор грибов и ягод»</vt:lpstr>
      <vt:lpstr>Презентация PowerPoint</vt:lpstr>
      <vt:lpstr>Игровые упражнения  </vt:lpstr>
      <vt:lpstr>Упражнение «Дорисуй грибы» </vt:lpstr>
      <vt:lpstr>Презентация PowerPoint</vt:lpstr>
      <vt:lpstr>Лабиринт «Научись помогать природе»</vt:lpstr>
      <vt:lpstr>Лабиринт «Помоги Незнайке»</vt:lpstr>
      <vt:lpstr>Заучивание пословицы с помощью кодирования</vt:lpstr>
      <vt:lpstr>Разрезные картинки</vt:lpstr>
      <vt:lpstr>Шаблоны, трафареты, раскраски</vt:lpstr>
      <vt:lpstr>Штриховки</vt:lpstr>
      <vt:lpstr>Игры со шнуровками</vt:lpstr>
      <vt:lpstr>Пальчиковые игры</vt:lpstr>
      <vt:lpstr>Презентация PowerPoint</vt:lpstr>
      <vt:lpstr>Пальчиковая гимнастика «Пять грибов»</vt:lpstr>
      <vt:lpstr>Пальчиковая гимнастика «Грибочки»</vt:lpstr>
      <vt:lpstr>Кроссворды</vt:lpstr>
      <vt:lpstr>Презентация PowerPoint</vt:lpstr>
      <vt:lpstr>«В лесу»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Берюкова Надежда Борисовна</cp:lastModifiedBy>
  <cp:revision>50</cp:revision>
  <dcterms:modified xsi:type="dcterms:W3CDTF">2019-05-24T06:29:38Z</dcterms:modified>
</cp:coreProperties>
</file>