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91" r:id="rId3"/>
    <p:sldId id="282" r:id="rId4"/>
    <p:sldId id="269" r:id="rId5"/>
    <p:sldId id="270" r:id="rId6"/>
    <p:sldId id="271" r:id="rId7"/>
    <p:sldId id="272" r:id="rId8"/>
    <p:sldId id="287" r:id="rId9"/>
    <p:sldId id="273" r:id="rId10"/>
    <p:sldId id="274" r:id="rId11"/>
    <p:sldId id="275" r:id="rId12"/>
    <p:sldId id="284" r:id="rId13"/>
    <p:sldId id="276" r:id="rId14"/>
    <p:sldId id="277" r:id="rId15"/>
    <p:sldId id="294" r:id="rId16"/>
    <p:sldId id="278" r:id="rId17"/>
    <p:sldId id="290" r:id="rId18"/>
    <p:sldId id="292" r:id="rId19"/>
    <p:sldId id="257" r:id="rId20"/>
    <p:sldId id="258" r:id="rId21"/>
    <p:sldId id="259" r:id="rId22"/>
    <p:sldId id="286" r:id="rId23"/>
    <p:sldId id="260" r:id="rId24"/>
    <p:sldId id="288" r:id="rId25"/>
    <p:sldId id="261" r:id="rId26"/>
    <p:sldId id="262" r:id="rId27"/>
    <p:sldId id="280" r:id="rId28"/>
    <p:sldId id="263" r:id="rId29"/>
    <p:sldId id="264" r:id="rId30"/>
    <p:sldId id="293" r:id="rId31"/>
    <p:sldId id="265" r:id="rId32"/>
    <p:sldId id="289" r:id="rId33"/>
    <p:sldId id="266" r:id="rId34"/>
    <p:sldId id="285" r:id="rId35"/>
    <p:sldId id="26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.bin"/><Relationship Id="rId2" Type="http://schemas.microsoft.com/office/2006/relationships/legacyDiagramText" Target="legacyDiagramText1.bin"/><Relationship Id="rId1" Type="http://schemas.openxmlformats.org/officeDocument/2006/relationships/image" Target="../media/image6.jpeg"/><Relationship Id="rId4" Type="http://schemas.microsoft.com/office/2006/relationships/legacyDiagramText" Target="legacyDiagramText3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FB26-AD76-4446-96E0-8EDB08085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78A5C-F36A-49EC-A333-D481E7FAB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973F8C9-C6C1-4AD3-AC43-36ADD9C71F4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26554E1-9F46-42A5-B719-B81BE31AB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3b58601e01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0425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403350" y="6278563"/>
            <a:ext cx="72731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</a:rPr>
              <a:t>Автор  </a:t>
            </a:r>
            <a:r>
              <a:rPr lang="ru-RU" sz="3200" i="1" dirty="0" smtClean="0">
                <a:latin typeface="Times New Roman" pitchFamily="18" charset="0"/>
              </a:rPr>
              <a:t>учитель  начальных классов Матвеева</a:t>
            </a:r>
            <a:r>
              <a:rPr lang="ru-RU" sz="3200" i="1" dirty="0" smtClean="0">
                <a:latin typeface="Times New Roman" pitchFamily="18" charset="0"/>
              </a:rPr>
              <a:t>. М.А.</a:t>
            </a:r>
            <a:endParaRPr lang="ru-RU" sz="3200" i="1" dirty="0">
              <a:latin typeface="Times New Roman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755650" y="2997200"/>
            <a:ext cx="6985000" cy="1754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</a:rPr>
              <a:t>Мониторинг  готовности  к  школе в старших группах  и подготовительной группе.</a:t>
            </a: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571500" y="357188"/>
            <a:ext cx="7429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800" b="0">
                <a:solidFill>
                  <a:srgbClr val="1F4D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Физическая готовность</a:t>
            </a:r>
          </a:p>
        </p:txBody>
      </p:sp>
      <p:sp>
        <p:nvSpPr>
          <p:cNvPr id="22531" name="Содержимое 6"/>
          <p:cNvSpPr>
            <a:spLocks noGrp="1"/>
          </p:cNvSpPr>
          <p:nvPr>
            <p:ph idx="1"/>
          </p:nvPr>
        </p:nvSpPr>
        <p:spPr>
          <a:xfrm>
            <a:off x="395288" y="1557338"/>
            <a:ext cx="8137525" cy="3384550"/>
          </a:xfrm>
        </p:spPr>
        <p:txBody>
          <a:bodyPr lIns="182880" tIns="91440">
            <a:normAutofit/>
          </a:bodyPr>
          <a:lstStyle/>
          <a:p>
            <a:pPr marL="265113" indent="-265113" eaLnBrk="1" hangingPunct="1"/>
            <a:r>
              <a:rPr lang="ru-RU" sz="2400" b="1" smtClean="0"/>
              <a:t>Состояние здоровья.</a:t>
            </a:r>
          </a:p>
          <a:p>
            <a:pPr marL="265113" indent="-265113" eaLnBrk="1" hangingPunct="1"/>
            <a:r>
              <a:rPr lang="ru-RU" sz="2400" b="1" smtClean="0"/>
              <a:t>Физическое развитие.</a:t>
            </a:r>
          </a:p>
          <a:p>
            <a:pPr marL="265113" indent="-265113" eaLnBrk="1" hangingPunct="1"/>
            <a:r>
              <a:rPr lang="ru-RU" sz="2400" b="1" smtClean="0"/>
              <a:t>Развитие анализаторных систем.</a:t>
            </a:r>
          </a:p>
          <a:p>
            <a:pPr marL="265113" indent="-265113" eaLnBrk="1" hangingPunct="1"/>
            <a:r>
              <a:rPr lang="ru-RU" sz="2400" b="1" smtClean="0"/>
              <a:t>Развитие мелких групп мышц.</a:t>
            </a:r>
          </a:p>
          <a:p>
            <a:pPr marL="265113" indent="-265113" eaLnBrk="1" hangingPunct="1"/>
            <a:r>
              <a:rPr lang="ru-RU" sz="2400" b="1" smtClean="0"/>
              <a:t>Координация движений в соответствии с возрастной нормой</a:t>
            </a:r>
          </a:p>
          <a:p>
            <a:pPr marL="265113" indent="-265113" eaLnBrk="1" hangingPunct="1"/>
            <a:r>
              <a:rPr lang="ru-RU" sz="2400" b="1" smtClean="0"/>
              <a:t> Готовность организма ребенка к  учебным нагрузкам.</a:t>
            </a:r>
          </a:p>
        </p:txBody>
      </p:sp>
      <p:pic>
        <p:nvPicPr>
          <p:cNvPr id="22532" name="Рисунок 3" descr="1222791352_c41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357688"/>
            <a:ext cx="21415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u="sng" smtClean="0">
                <a:solidFill>
                  <a:srgbClr val="1F4D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Психологическая готовность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85750" y="2214563"/>
            <a:ext cx="8280400" cy="26479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Интеллектуальная готовность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Волевая готовность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Умение сдерживать и контролировать поведение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Высокая мотивационная готовность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Эмоционально – волевая готовность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Познавательная активность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0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u="sng" smtClean="0">
                <a:solidFill>
                  <a:srgbClr val="1F4DE1"/>
                </a:solidFill>
              </a:rPr>
              <a:t>Социально-личностная готовность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071688"/>
            <a:ext cx="7696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Умение работать в коллективе, помогать, советовать;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2. Умение осознавать собственное мнение, заявлять и доказывать его;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3. Умение сформировать произвольности, умение подчиняться правилам, управлять своими эмоциями, поведением;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4. Умение выделять учебную задачу среди своих сиюминутных интересов;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5. Уметь выслушивать взрослых, сверстников.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6480175" cy="1844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u="sng" smtClean="0">
                <a:solidFill>
                  <a:srgbClr val="1F4DE1"/>
                </a:solidFill>
              </a:rPr>
              <a:t>Социально</a:t>
            </a:r>
            <a:r>
              <a:rPr lang="ru-RU" sz="4000" u="sng" smtClean="0">
                <a:solidFill>
                  <a:srgbClr val="1F4DE1"/>
                </a:solidFill>
              </a:rPr>
              <a:t>-</a:t>
            </a:r>
            <a:r>
              <a:rPr lang="ru-RU" sz="4000" b="1" u="sng" smtClean="0">
                <a:solidFill>
                  <a:srgbClr val="1F4DE1"/>
                </a:solidFill>
              </a:rPr>
              <a:t> личностная готовность к обучению в школе</a:t>
            </a:r>
            <a:r>
              <a:rPr lang="ru-RU" sz="4000" u="sng" smtClean="0">
                <a:solidFill>
                  <a:srgbClr val="1F4DE1"/>
                </a:solidFill>
              </a:rPr>
              <a:t>.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endParaRPr lang="ru-RU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636912"/>
            <a:ext cx="8201025" cy="30812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i="1" dirty="0" smtClean="0"/>
              <a:t>Она включает в себя следующие направления:</a:t>
            </a:r>
            <a:endParaRPr lang="ru-RU" b="1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ru-RU" b="1" dirty="0" smtClean="0"/>
              <a:t>  1</a:t>
            </a:r>
            <a:r>
              <a:rPr lang="ru-RU" sz="2800" b="1" dirty="0" smtClean="0"/>
              <a:t>. Опыт общения ребенка со взрослыми;</a:t>
            </a:r>
            <a:br>
              <a:rPr lang="ru-RU" sz="2800" b="1" dirty="0" smtClean="0"/>
            </a:br>
            <a:r>
              <a:rPr lang="ru-RU" sz="2800" b="1" dirty="0" smtClean="0"/>
              <a:t>2. Опыт общения со сверстниками;</a:t>
            </a:r>
            <a:br>
              <a:rPr lang="ru-RU" sz="2800" b="1" dirty="0" smtClean="0"/>
            </a:br>
            <a:r>
              <a:rPr lang="ru-RU" sz="2800" b="1" dirty="0" smtClean="0"/>
              <a:t>3. Самооценка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0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5000625" cy="1181100"/>
          </a:xfrm>
        </p:spPr>
        <p:txBody>
          <a:bodyPr/>
          <a:lstStyle/>
          <a:p>
            <a:r>
              <a:rPr lang="ru-RU" b="1" u="sng" smtClean="0">
                <a:solidFill>
                  <a:srgbClr val="1F4DE1"/>
                </a:solidFill>
              </a:rPr>
              <a:t>Игры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900113" y="1268413"/>
            <a:ext cx="7697787" cy="371316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Именно в игре первоначально проявляется способность добровольно, по собственной инициативе соблюдать правила и законы. </a:t>
            </a:r>
            <a:endParaRPr lang="ru-RU" sz="2000" b="1" dirty="0" smtClean="0"/>
          </a:p>
          <a:p>
            <a:r>
              <a:rPr lang="ru-RU" sz="2000" b="1" i="1" dirty="0" smtClean="0"/>
              <a:t>В игре развивается память. Ребенок учится целенаправленно запоминать и припоминать. </a:t>
            </a:r>
            <a:endParaRPr lang="ru-RU" sz="2000" b="1" dirty="0" smtClean="0"/>
          </a:p>
          <a:p>
            <a:r>
              <a:rPr lang="ru-RU" sz="2000" b="1" i="1" dirty="0" smtClean="0"/>
              <a:t>В процессе игры развивается воображение (дети строят дома из стульев, проектируют и мастерят из коробок ракеты). Воображение – важная основа творчества. </a:t>
            </a:r>
            <a:endParaRPr lang="ru-RU" sz="2000" b="1" dirty="0" smtClean="0"/>
          </a:p>
          <a:p>
            <a:r>
              <a:rPr lang="ru-RU" sz="2000" b="1" i="1" dirty="0" smtClean="0"/>
              <a:t>В игре развиваются и </a:t>
            </a:r>
            <a:endParaRPr lang="ru-RU" sz="2000" b="1" i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ru-RU" sz="2000" b="1" i="1" dirty="0" smtClean="0"/>
              <a:t>усовершенствуются новые </a:t>
            </a:r>
            <a:endParaRPr lang="ru-RU" sz="2000" b="1" i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ru-RU" sz="2000" b="1" i="1" dirty="0" smtClean="0"/>
              <a:t>движения, развивается моторика. </a:t>
            </a:r>
            <a:endParaRPr lang="ru-RU" sz="2000" b="1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0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9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800" b="1" u="sng" smtClean="0">
                <a:solidFill>
                  <a:srgbClr val="1F4DE1"/>
                </a:solidFill>
              </a:rPr>
              <a:t>Мониторинг определения готовности дошкольника к школьному обучению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76475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</a:t>
            </a:r>
            <a:r>
              <a:rPr lang="ru-RU" sz="2800" b="1" i="1" u="sng" smtClean="0"/>
              <a:t>Мониторинг образовательного процесса </a:t>
            </a:r>
            <a:r>
              <a:rPr lang="ru-RU" sz="2800" smtClean="0"/>
              <a:t>осуществляется через отслеживание результатов освоения образовательной программы, а мониторинг детского развития проводится на основе оценки развития интегративных качеств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58888" y="0"/>
            <a:ext cx="6626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ph type="tbl" idx="1"/>
          </p:nvPr>
        </p:nvGraphicFramePr>
        <p:xfrm>
          <a:off x="684213" y="785813"/>
          <a:ext cx="8024812" cy="3888614"/>
        </p:xfrm>
        <a:graphic>
          <a:graphicData uri="http://schemas.openxmlformats.org/drawingml/2006/table">
            <a:tbl>
              <a:tblPr/>
              <a:tblGrid>
                <a:gridCol w="1590675"/>
                <a:gridCol w="554037"/>
                <a:gridCol w="414338"/>
                <a:gridCol w="484187"/>
                <a:gridCol w="414338"/>
                <a:gridCol w="485775"/>
                <a:gridCol w="484187"/>
                <a:gridCol w="484188"/>
                <a:gridCol w="900112"/>
                <a:gridCol w="830263"/>
                <a:gridCol w="760412"/>
                <a:gridCol w="622300"/>
              </a:tblGrid>
              <a:tr h="46355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МОНИТОРИНГ ОБРАЗОВАТЕЛЬНОГО ПРОЦЕССА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438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Группа детского сада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Дата проведения мониторинга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Имя,фамилия ребенка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Уровень овладения необходимыми навыками и умениями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 образовательным областям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Здоровье </a:t>
                      </a:r>
                    </a:p>
                  </a:txBody>
                  <a:tcPr marL="72000" marR="18000" marT="36000" marB="360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Физическая культура </a:t>
                      </a:r>
                    </a:p>
                  </a:txBody>
                  <a:tcPr marL="18000" marR="18000" marT="36000" marB="36000" vert="eaVert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Социализация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Труд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Безопасность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Познание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Коммуникация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Чтение художественной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литературы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Художественное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творчество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Музыка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Итоговый результат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31" name="Rectangle 42"/>
          <p:cNvSpPr>
            <a:spLocks noChangeArrowheads="1"/>
          </p:cNvSpPr>
          <p:nvPr/>
        </p:nvSpPr>
        <p:spPr bwMode="auto">
          <a:xfrm>
            <a:off x="2051050" y="4941888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балл — большинство компонентов недостаточно развиты;</a:t>
            </a:r>
          </a:p>
          <a:p>
            <a:r>
              <a:rPr lang="ru-RU"/>
              <a:t>2 балла—отдельные компоненты не развиты;</a:t>
            </a:r>
          </a:p>
          <a:p>
            <a:r>
              <a:rPr lang="ru-RU"/>
              <a:t>3 балла—соответствует возрасту;</a:t>
            </a:r>
          </a:p>
          <a:p>
            <a:r>
              <a:rPr lang="ru-RU"/>
              <a:t>4 балла—высокий.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571500" y="785813"/>
            <a:ext cx="7696200" cy="45862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 b="1" i="1" u="sng" smtClean="0">
                <a:solidFill>
                  <a:srgbClr val="1F4DE1"/>
                </a:solidFill>
              </a:rPr>
              <a:t>Мониторинг детского развития</a:t>
            </a:r>
            <a:r>
              <a:rPr lang="ru-RU" sz="2800" b="1" i="1" u="sng" smtClean="0"/>
              <a:t> </a:t>
            </a:r>
            <a:r>
              <a:rPr lang="ru-RU" sz="2800" b="1" smtClean="0"/>
              <a:t>включает в себя оценку физического развития ребенка, состояния его здоровья, а также развития общих способ­ностей: познавательных, коммуникативных и регуляторных.</a:t>
            </a:r>
          </a:p>
          <a:p>
            <a:pPr>
              <a:buFontTx/>
              <a:buNone/>
            </a:pPr>
            <a:r>
              <a:rPr lang="ru-RU" sz="2800" b="1" smtClean="0"/>
              <a:t>  Диагностика познавательных способностей включает диагностику перцептивного развития, интеллектуального развития и творческих способностей детей.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0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smtClean="0"/>
              <a:t>Диагностика особенностей отношений со взрослыми.</a:t>
            </a:r>
            <a:r>
              <a:rPr lang="ru-RU" smtClean="0"/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-468313" y="1844675"/>
          <a:ext cx="9288463" cy="3614738"/>
        </p:xfrm>
        <a:graphic>
          <a:graphicData uri="http://schemas.openxmlformats.org/presentationml/2006/ole">
            <p:oleObj spid="_x0000_s1026" name="Диаграмма" r:id="rId3" imgW="5838825" imgH="232410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0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/>
              <a:t>Диагностика самооценки ребенка.</a:t>
            </a:r>
            <a:r>
              <a:rPr lang="ru-RU" smtClean="0"/>
              <a:t>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0" y="1916113"/>
          <a:ext cx="9144000" cy="3749675"/>
        </p:xfrm>
        <a:graphic>
          <a:graphicData uri="http://schemas.openxmlformats.org/presentationml/2006/ole">
            <p:oleObj spid="_x0000_s2050" name="Диаграмма" r:id="rId3" imgW="5838825" imgH="240030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412875"/>
            <a:ext cx="76962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u="sng" smtClean="0">
                <a:solidFill>
                  <a:srgbClr val="1F4DE1"/>
                </a:solidFill>
              </a:rPr>
              <a:t>Результаты мониторинга в обследуемых группах</a:t>
            </a:r>
            <a:r>
              <a:rPr lang="ru-RU" sz="3600" b="1" smtClean="0">
                <a:solidFill>
                  <a:srgbClr val="1F4DE1"/>
                </a:solidFill>
              </a:rPr>
              <a:t>:</a:t>
            </a:r>
          </a:p>
        </p:txBody>
      </p:sp>
      <p:pic>
        <p:nvPicPr>
          <p:cNvPr id="38915" name="Рисунок 5" descr="1 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56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39bec16b3a7b608f62dd633d511736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068638"/>
            <a:ext cx="3744913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0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68" name="Group 24"/>
          <p:cNvGraphicFramePr>
            <a:graphicFrameLocks noGrp="1"/>
          </p:cNvGraphicFramePr>
          <p:nvPr/>
        </p:nvGraphicFramePr>
        <p:xfrm>
          <a:off x="1285875" y="571500"/>
          <a:ext cx="6324600" cy="1857376"/>
        </p:xfrm>
        <a:graphic>
          <a:graphicData uri="http://schemas.openxmlformats.org/drawingml/2006/table">
            <a:tbl>
              <a:tblPr/>
              <a:tblGrid>
                <a:gridCol w="3162300"/>
                <a:gridCol w="3162300"/>
              </a:tblGrid>
              <a:tr h="328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entury Schoolbook" pitchFamily="18" charset="0"/>
                        </a:rPr>
                        <a:t>МОНИТОРИНГ ОБРАЗОВАТЕЛЬНОГО ПРОЦЕССА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Старшая группа №3</a:t>
                      </a:r>
                      <a:endParaRPr kumimoji="0" lang="ru-RU" sz="1600" b="0" i="0" u="sng" strike="noStrike" cap="none" normalizeH="0" baseline="0" smtClean="0">
                        <a:ln>
                          <a:noFill/>
                        </a:ln>
                        <a:solidFill>
                          <a:srgbClr val="1F4DE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2012 2013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1 полугодие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 полугодие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72,5%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81,9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390525" algn="l"/>
              </a:tabLst>
            </a:pPr>
            <a:endParaRPr 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95288" y="2781300"/>
          <a:ext cx="8215312" cy="3190875"/>
        </p:xfrm>
        <a:graphic>
          <a:graphicData uri="http://schemas.openxmlformats.org/presentationml/2006/ole">
            <p:oleObj spid="_x0000_s3074" name="Диаграмма" r:id="rId3" imgW="8218120" imgH="31884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92" name="Group 24"/>
          <p:cNvGraphicFramePr>
            <a:graphicFrameLocks noGrp="1"/>
          </p:cNvGraphicFramePr>
          <p:nvPr/>
        </p:nvGraphicFramePr>
        <p:xfrm>
          <a:off x="928688" y="642938"/>
          <a:ext cx="6862762" cy="1801813"/>
        </p:xfrm>
        <a:graphic>
          <a:graphicData uri="http://schemas.openxmlformats.org/drawingml/2006/table">
            <a:tbl>
              <a:tblPr/>
              <a:tblGrid>
                <a:gridCol w="3430587"/>
                <a:gridCol w="3432175"/>
              </a:tblGrid>
              <a:tr h="409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entury Schoolbook" pitchFamily="18" charset="0"/>
                        </a:rPr>
                        <a:t>МОНИТОРИНГ ОБРАЗОВАТЕЛЬНОГО ПРОЦЕССА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1F4DE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Старшая группа №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6</a:t>
                      </a:r>
                      <a:endParaRPr kumimoji="0" lang="ru-R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F4DE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2010-2011 учебный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1 полугодие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 полугодие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70,1%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80,2%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390525" algn="l"/>
              </a:tabLst>
            </a:pPr>
            <a:endParaRPr lang="ru-RU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571500" y="3214688"/>
          <a:ext cx="8099425" cy="2405062"/>
        </p:xfrm>
        <a:graphic>
          <a:graphicData uri="http://schemas.openxmlformats.org/presentationml/2006/ole">
            <p:oleObj spid="_x0000_s4098" r:id="rId3" imgW="8096190" imgH="2408129" progId="Excel.Sheet.8">
              <p:embed/>
            </p:oleObj>
          </a:graphicData>
        </a:graphic>
      </p:graphicFrame>
      <p:sp>
        <p:nvSpPr>
          <p:cNvPr id="3093" name="Rectangle 3"/>
          <p:cNvSpPr>
            <a:spLocks noChangeArrowheads="1"/>
          </p:cNvSpPr>
          <p:nvPr/>
        </p:nvSpPr>
        <p:spPr bwMode="auto">
          <a:xfrm>
            <a:off x="0" y="2219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390525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8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75" y="357188"/>
          <a:ext cx="6324600" cy="2446810"/>
        </p:xfrm>
        <a:graphic>
          <a:graphicData uri="http://schemas.openxmlformats.org/drawingml/2006/table">
            <a:tbl>
              <a:tblPr/>
              <a:tblGrid>
                <a:gridCol w="3162300"/>
                <a:gridCol w="3162300"/>
              </a:tblGrid>
              <a:tr h="439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entury Schoolbook" pitchFamily="18" charset="0"/>
                        </a:rPr>
                        <a:t>МОНИТОРИНГ ОБРАЗОВАТЕЛЬНОГО ПРОЦЕССА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8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entury Schoolbook" pitchFamily="18" charset="0"/>
                        </a:rPr>
                        <a:t>Подготовительная группа №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entury Schoolbook" pitchFamily="18" charset="0"/>
                        </a:rPr>
                        <a:t>5</a:t>
                      </a:r>
                      <a:endParaRPr kumimoji="0" lang="ru-R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F4DE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2012 2013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1 полугодие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 полугодие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75,9%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89,6%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390525" algn="l"/>
              </a:tabLst>
            </a:pPr>
            <a:endParaRPr lang="ru-RU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500063" y="3071813"/>
          <a:ext cx="8178800" cy="2428875"/>
        </p:xfrm>
        <a:graphic>
          <a:graphicData uri="http://schemas.openxmlformats.org/presentationml/2006/ole">
            <p:oleObj spid="_x0000_s5122" r:id="rId3" imgW="8181541" imgH="2426418" progId="Excel.Sheet.8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9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7" name="Group 35"/>
          <p:cNvGraphicFramePr>
            <a:graphicFrameLocks noGrp="1"/>
          </p:cNvGraphicFramePr>
          <p:nvPr>
            <p:ph sz="half" idx="1"/>
          </p:nvPr>
        </p:nvGraphicFramePr>
        <p:xfrm>
          <a:off x="539750" y="404666"/>
          <a:ext cx="7345363" cy="4260577"/>
        </p:xfrm>
        <a:graphic>
          <a:graphicData uri="http://schemas.openxmlformats.org/drawingml/2006/table">
            <a:tbl>
              <a:tblPr/>
              <a:tblGrid>
                <a:gridCol w="2087563"/>
                <a:gridCol w="1584325"/>
                <a:gridCol w="1800225"/>
                <a:gridCol w="1873250"/>
              </a:tblGrid>
              <a:tr h="75603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entury Schoolbook" pitchFamily="18" charset="0"/>
                        </a:rPr>
                        <a:t>МОНИТОРИНГ ДЕТСКОГО РАЗВИТИЯ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entury Schoolbook" pitchFamily="18" charset="0"/>
                        </a:rPr>
                        <a:t>\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4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DE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</a:rPr>
                        <a:t>Уровень развития интегративных качеств в 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тарш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</a:rPr>
                        <a:t>ей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entury Schoolbook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entury Schoolbook" pitchFamily="18" charset="0"/>
                        </a:rPr>
                        <a:t>2-2013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0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entury Schoolbook" pitchFamily="18" charset="0"/>
                        </a:rPr>
                        <a:t>1 полугодие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entury Schoolbook" pitchFamily="18" charset="0"/>
                        </a:rPr>
                        <a:t>2 полугодие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Низкий уровень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10,6%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Низкий уровень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8,2%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Средний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43,5%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Средний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38,7%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Высокий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Высокий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52,6%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94" name="Object 48"/>
          <p:cNvGraphicFramePr>
            <a:graphicFrameLocks noChangeAspect="1"/>
          </p:cNvGraphicFramePr>
          <p:nvPr>
            <p:ph sz="half" idx="2"/>
          </p:nvPr>
        </p:nvGraphicFramePr>
        <p:xfrm>
          <a:off x="1115616" y="3933056"/>
          <a:ext cx="6624637" cy="3455987"/>
        </p:xfrm>
        <a:graphic>
          <a:graphicData uri="http://schemas.openxmlformats.org/presentationml/2006/ole">
            <p:oleObj spid="_x0000_s6146" name="Диаграмма" r:id="rId3" imgW="6096000" imgH="48768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0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611188" y="620713"/>
            <a:ext cx="71358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0" dirty="0"/>
              <a:t>Анализ результатов показал, что </a:t>
            </a:r>
          </a:p>
          <a:p>
            <a:r>
              <a:rPr lang="ru-RU" sz="2800" b="0" dirty="0"/>
              <a:t>степень умственной работоспособности </a:t>
            </a:r>
          </a:p>
          <a:p>
            <a:r>
              <a:rPr lang="ru-RU" sz="2800" b="0" dirty="0"/>
              <a:t>в подготовительной группе выше, чем в </a:t>
            </a:r>
            <a:r>
              <a:rPr lang="ru-RU" sz="2800" b="0" dirty="0" smtClean="0"/>
              <a:t>старших . </a:t>
            </a:r>
            <a:endParaRPr lang="ru-RU" sz="2800" b="0" dirty="0"/>
          </a:p>
          <a:p>
            <a:r>
              <a:rPr lang="ru-RU" sz="2800" b="0" dirty="0"/>
              <a:t>Кроме того, отмечается, что объем работы больше и качество </a:t>
            </a:r>
          </a:p>
          <a:p>
            <a:r>
              <a:rPr lang="ru-RU" sz="2800" b="0" dirty="0"/>
              <a:t>работы лучше у девочек (по сравнению с мальчиками)</a:t>
            </a:r>
          </a:p>
        </p:txBody>
      </p:sp>
      <p:pic>
        <p:nvPicPr>
          <p:cNvPr id="40963" name="Рисунок 16" descr="antn02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149725"/>
            <a:ext cx="2944813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052736"/>
            <a:ext cx="76962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</a:t>
            </a:r>
            <a:r>
              <a:rPr lang="ru-RU" sz="2800" b="1" dirty="0" smtClean="0"/>
              <a:t>Одной из важнейших задач модернизации образования является формирование  качественного процесса в воспитательной–образовательной деятельности. Направленное на развитие самостоятельной, ответственной и социально мобильной личности, способной к успешной социализации в обществе, что предполагает обеспечение готовности дошкольников к школе.</a:t>
            </a:r>
          </a:p>
        </p:txBody>
      </p:sp>
      <p:pic>
        <p:nvPicPr>
          <p:cNvPr id="17411" name="Рисунок 5" descr="1 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19256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684213" y="476250"/>
            <a:ext cx="7696200" cy="5649913"/>
            <a:chOff x="1134" y="1271"/>
            <a:chExt cx="2880" cy="1159"/>
          </a:xfrm>
        </p:grpSpPr>
        <p:cxnSp>
          <p:nvCxnSpPr>
            <p:cNvPr id="18436" name="_s22545"/>
            <p:cNvCxnSpPr>
              <a:cxnSpLocks noChangeShapeType="1"/>
            </p:cNvCxnSpPr>
            <p:nvPr/>
          </p:nvCxnSpPr>
          <p:spPr bwMode="auto">
            <a:xfrm rot="-5400000">
              <a:off x="2875" y="1911"/>
              <a:ext cx="45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37" name="_s22543"/>
            <p:cNvCxnSpPr>
              <a:cxnSpLocks noChangeShapeType="1"/>
            </p:cNvCxnSpPr>
            <p:nvPr/>
          </p:nvCxnSpPr>
          <p:spPr bwMode="auto">
            <a:xfrm rot="-5400000">
              <a:off x="1864" y="1898"/>
              <a:ext cx="428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38" name="_s22540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5400000" flipH="1">
              <a:off x="3006" y="1127"/>
              <a:ext cx="144" cy="1008"/>
            </a:xfrm>
            <a:prstGeom prst="bentConnector3">
              <a:avLst>
                <a:gd name="adj1" fmla="val 162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22539"/>
            <p:cNvCxnSpPr>
              <a:cxnSpLocks noChangeShapeType="1"/>
            </p:cNvCxnSpPr>
            <p:nvPr/>
          </p:nvCxnSpPr>
          <p:spPr bwMode="auto">
            <a:xfrm rot="-5400000">
              <a:off x="2462" y="1625"/>
              <a:ext cx="148" cy="1"/>
            </a:xfrm>
            <a:prstGeom prst="bentConnector3">
              <a:avLst>
                <a:gd name="adj1" fmla="val 1589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0" name="_s22538"/>
            <p:cNvCxnSpPr>
              <a:cxnSpLocks noChangeShapeType="1"/>
            </p:cNvCxnSpPr>
            <p:nvPr/>
          </p:nvCxnSpPr>
          <p:spPr bwMode="auto">
            <a:xfrm rot="-5400000">
              <a:off x="1915" y="1121"/>
              <a:ext cx="145" cy="1008"/>
            </a:xfrm>
            <a:prstGeom prst="bentConnector3">
              <a:avLst>
                <a:gd name="adj1" fmla="val 162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8441" name="_s22534"/>
            <p:cNvSpPr>
              <a:spLocks noChangeArrowheads="1"/>
            </p:cNvSpPr>
            <p:nvPr/>
          </p:nvSpPr>
          <p:spPr bwMode="auto">
            <a:xfrm>
              <a:off x="2142" y="12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u="sng">
                  <a:solidFill>
                    <a:srgbClr val="1F4DE1"/>
                  </a:solidFill>
                </a:rPr>
                <a:t>Задачи проекта</a:t>
              </a:r>
            </a:p>
          </p:txBody>
        </p:sp>
        <p:sp>
          <p:nvSpPr>
            <p:cNvPr id="18442" name="_s22535"/>
            <p:cNvSpPr>
              <a:spLocks noChangeArrowheads="1"/>
            </p:cNvSpPr>
            <p:nvPr/>
          </p:nvSpPr>
          <p:spPr bwMode="auto">
            <a:xfrm>
              <a:off x="1134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Проведение мониторинга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дошкольного образования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ориентируемое на основные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аспекты качества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образования</a:t>
              </a:r>
              <a:r>
                <a:rPr lang="ru-RU" sz="1600" b="0">
                  <a:latin typeface="Times New Roman" pitchFamily="18" charset="0"/>
                </a:rPr>
                <a:t> </a:t>
              </a:r>
            </a:p>
            <a:p>
              <a:pPr algn="ctr"/>
              <a:endParaRPr lang="ru-RU" sz="1600" b="0"/>
            </a:p>
          </p:txBody>
        </p:sp>
        <p:sp>
          <p:nvSpPr>
            <p:cNvPr id="18443" name="_s22536"/>
            <p:cNvSpPr>
              <a:spLocks noChangeArrowheads="1"/>
            </p:cNvSpPr>
            <p:nvPr/>
          </p:nvSpPr>
          <p:spPr bwMode="auto">
            <a:xfrm>
              <a:off x="2104" y="1700"/>
              <a:ext cx="997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Создание единой системы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работы администрации,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педагогических сотрудников,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медицинского персонала ДОУ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и формирование единого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понимания критериев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качества образования</a:t>
              </a:r>
              <a:r>
                <a:rPr lang="ru-RU" sz="1400" b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8444" name="_s22537"/>
            <p:cNvSpPr>
              <a:spLocks noChangeArrowheads="1"/>
            </p:cNvSpPr>
            <p:nvPr/>
          </p:nvSpPr>
          <p:spPr bwMode="auto">
            <a:xfrm>
              <a:off x="3150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Создание благоприятной  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предметно-развивающей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среды для социального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развития детей;</a:t>
              </a:r>
            </a:p>
          </p:txBody>
        </p:sp>
        <p:sp>
          <p:nvSpPr>
            <p:cNvPr id="18445" name="_s22542"/>
            <p:cNvSpPr>
              <a:spLocks noChangeArrowheads="1"/>
            </p:cNvSpPr>
            <p:nvPr/>
          </p:nvSpPr>
          <p:spPr bwMode="auto">
            <a:xfrm>
              <a:off x="1565" y="2113"/>
              <a:ext cx="86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400" b="0">
                <a:latin typeface="Times New Roman" pitchFamily="18" charset="0"/>
              </a:endParaRPr>
            </a:p>
            <a:p>
              <a:pPr algn="ctr"/>
              <a:r>
                <a:rPr lang="ru-RU" sz="1400">
                  <a:latin typeface="Times New Roman" pitchFamily="18" charset="0"/>
                </a:rPr>
                <a:t>Совершенствование стиля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общения педагога с детьми</a:t>
              </a:r>
              <a:r>
                <a:rPr lang="en-US" sz="1400">
                  <a:latin typeface="Times New Roman" pitchFamily="18" charset="0"/>
                </a:rPr>
                <a:t>/</a:t>
              </a:r>
              <a:endParaRPr lang="ru-RU" sz="1400">
                <a:latin typeface="Times New Roman" pitchFamily="18" charset="0"/>
              </a:endParaRPr>
            </a:p>
            <a:p>
              <a:pPr algn="ctr"/>
              <a:endParaRPr lang="ru-RU" sz="2000"/>
            </a:p>
          </p:txBody>
        </p:sp>
        <p:sp>
          <p:nvSpPr>
            <p:cNvPr id="18446" name="_s22544"/>
            <p:cNvSpPr>
              <a:spLocks noChangeArrowheads="1"/>
            </p:cNvSpPr>
            <p:nvPr/>
          </p:nvSpPr>
          <p:spPr bwMode="auto">
            <a:xfrm>
              <a:off x="2831" y="211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Формирование у детей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 основ личности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будущего гражданина;</a:t>
              </a:r>
            </a:p>
          </p:txBody>
        </p:sp>
      </p:grpSp>
      <p:pic>
        <p:nvPicPr>
          <p:cNvPr id="18435" name="Рисунок 5" descr="1 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19256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1F4DE1"/>
                </a:solidFill>
              </a:rPr>
              <a:t>Этапы реализации проекта:</a:t>
            </a:r>
          </a:p>
        </p:txBody>
      </p:sp>
      <p:graphicFrame>
        <p:nvGraphicFramePr>
          <p:cNvPr id="1026" name="Diagram 20"/>
          <p:cNvGraphicFramePr>
            <a:graphicFrameLocks/>
          </p:cNvGraphicFramePr>
          <p:nvPr>
            <p:ph type="dgm" idx="1"/>
          </p:nvPr>
        </p:nvGraphicFramePr>
        <p:xfrm>
          <a:off x="468313" y="1876425"/>
          <a:ext cx="7199312" cy="4289425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pic>
        <p:nvPicPr>
          <p:cNvPr id="1036" name="Рисунок 5" descr="1 солныш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19256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620713"/>
            <a:ext cx="7699375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Подготовка детей к школе — задача комплексная, многогранная, охватывающая все сферы жизни ребенка.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Ребенок к школе должен быть зрелым не только в физиологическом и социальном отношении, но и достичь определенного уровня умственного и эмоционально-волевого развития.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Итак, чтобы ребенок мог успешно учиться в школе и выполнять свои обязанности, он к моменту поступления в школу должен достичь определенного уровня физического и психического развития, так называемой школьной зрелости.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Выделяют три направления оценки готовности к школе: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7"/>
          <p:cNvGrpSpPr>
            <a:grpSpLocks noChangeAspect="1"/>
          </p:cNvGrpSpPr>
          <p:nvPr/>
        </p:nvGrpSpPr>
        <p:grpSpPr bwMode="auto">
          <a:xfrm>
            <a:off x="357188" y="357188"/>
            <a:ext cx="7632700" cy="5400675"/>
            <a:chOff x="430" y="1142"/>
            <a:chExt cx="2880" cy="720"/>
          </a:xfrm>
        </p:grpSpPr>
        <p:sp>
          <p:nvSpPr>
            <p:cNvPr id="21509" name="AutoShape 26" descr="Папирус"/>
            <p:cNvSpPr>
              <a:spLocks noChangeAspect="1" noChangeArrowheads="1" noTextEdit="1"/>
            </p:cNvSpPr>
            <p:nvPr/>
          </p:nvSpPr>
          <p:spPr bwMode="auto">
            <a:xfrm>
              <a:off x="430" y="1142"/>
              <a:ext cx="2880" cy="72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1510" name="_s33826"/>
            <p:cNvCxnSpPr>
              <a:cxnSpLocks noChangeShapeType="1"/>
              <a:stCxn id="21516" idx="0"/>
              <a:endCxn id="21513" idx="2"/>
            </p:cNvCxnSpPr>
            <p:nvPr/>
          </p:nvCxnSpPr>
          <p:spPr bwMode="auto">
            <a:xfrm rot="5400000" flipH="1">
              <a:off x="2302" y="998"/>
              <a:ext cx="144" cy="1008"/>
            </a:xfrm>
            <a:prstGeom prst="bentConnector3">
              <a:avLst>
                <a:gd name="adj1" fmla="val 1125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1511" name="_s33825"/>
            <p:cNvCxnSpPr>
              <a:cxnSpLocks noChangeShapeType="1"/>
              <a:stCxn id="21515" idx="0"/>
              <a:endCxn id="21513" idx="2"/>
            </p:cNvCxnSpPr>
            <p:nvPr/>
          </p:nvCxnSpPr>
          <p:spPr bwMode="auto">
            <a:xfrm rot="-5400000">
              <a:off x="1799" y="150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12" name="_s33824"/>
            <p:cNvCxnSpPr>
              <a:cxnSpLocks noChangeShapeType="1"/>
              <a:stCxn id="21514" idx="0"/>
              <a:endCxn id="21513" idx="2"/>
            </p:cNvCxnSpPr>
            <p:nvPr/>
          </p:nvCxnSpPr>
          <p:spPr bwMode="auto">
            <a:xfrm rot="-5400000">
              <a:off x="1294" y="998"/>
              <a:ext cx="144" cy="1008"/>
            </a:xfrm>
            <a:prstGeom prst="bentConnector3">
              <a:avLst>
                <a:gd name="adj1" fmla="val 1125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1513" name="_s33820"/>
            <p:cNvSpPr>
              <a:spLocks noChangeArrowheads="1"/>
            </p:cNvSpPr>
            <p:nvPr/>
          </p:nvSpPr>
          <p:spPr bwMode="auto">
            <a:xfrm>
              <a:off x="1438" y="1142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u="sng">
                  <a:solidFill>
                    <a:srgbClr val="1F4DE1"/>
                  </a:solidFill>
                </a:rPr>
                <a:t>Три направления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u="sng">
                  <a:solidFill>
                    <a:srgbClr val="1F4DE1"/>
                  </a:solidFill>
                </a:rPr>
                <a:t>оценки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u="sng">
                  <a:solidFill>
                    <a:srgbClr val="1F4DE1"/>
                  </a:solidFill>
                </a:rPr>
                <a:t>готовности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u="sng">
                  <a:solidFill>
                    <a:srgbClr val="1F4DE1"/>
                  </a:solidFill>
                </a:rPr>
                <a:t>к школе:</a:t>
              </a:r>
            </a:p>
            <a:p>
              <a:pPr algn="ctr"/>
              <a:endParaRPr lang="ru-RU"/>
            </a:p>
          </p:txBody>
        </p:sp>
        <p:sp>
          <p:nvSpPr>
            <p:cNvPr id="21514" name="_s33821"/>
            <p:cNvSpPr>
              <a:spLocks noChangeArrowheads="1"/>
            </p:cNvSpPr>
            <p:nvPr/>
          </p:nvSpPr>
          <p:spPr bwMode="auto">
            <a:xfrm>
              <a:off x="430" y="157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b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1515" name="_s33822"/>
            <p:cNvSpPr>
              <a:spLocks noChangeArrowheads="1"/>
            </p:cNvSpPr>
            <p:nvPr/>
          </p:nvSpPr>
          <p:spPr bwMode="auto">
            <a:xfrm>
              <a:off x="1438" y="157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u="sng">
                  <a:solidFill>
                    <a:srgbClr val="1F4DE1"/>
                  </a:solidFill>
                </a:rPr>
                <a:t>Физиологическая</a:t>
              </a:r>
              <a:r>
                <a:rPr lang="ru-RU">
                  <a:solidFill>
                    <a:srgbClr val="1F4DE1"/>
                  </a:solidFill>
                </a:rPr>
                <a:t> 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готовность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 к школе</a:t>
              </a:r>
              <a:r>
                <a:rPr lang="ru-RU" b="0">
                  <a:solidFill>
                    <a:srgbClr val="1F4DE1"/>
                  </a:solidFill>
                </a:rPr>
                <a:t> </a:t>
              </a:r>
              <a:r>
                <a:rPr lang="ru-RU" sz="1600">
                  <a:solidFill>
                    <a:srgbClr val="FF0000"/>
                  </a:solidFill>
                  <a:latin typeface="Times New Roman" pitchFamily="18" charset="0"/>
                </a:rPr>
                <a:t> </a:t>
              </a:r>
              <a:r>
                <a:rPr lang="ru-RU" sz="2000" b="0"/>
                <a:t> </a:t>
              </a:r>
            </a:p>
          </p:txBody>
        </p:sp>
        <p:sp>
          <p:nvSpPr>
            <p:cNvPr id="21516" name="_s33823"/>
            <p:cNvSpPr>
              <a:spLocks noChangeArrowheads="1"/>
            </p:cNvSpPr>
            <p:nvPr/>
          </p:nvSpPr>
          <p:spPr bwMode="auto">
            <a:xfrm>
              <a:off x="2446" y="157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u="sng">
                  <a:solidFill>
                    <a:srgbClr val="1F4DE1"/>
                  </a:solidFill>
                </a:rPr>
                <a:t>Социально</a:t>
              </a:r>
              <a:r>
                <a:rPr lang="ru-RU" b="0" u="sng">
                  <a:solidFill>
                    <a:srgbClr val="1F4DE1"/>
                  </a:solidFill>
                </a:rPr>
                <a:t>-</a:t>
              </a:r>
              <a:r>
                <a:rPr lang="ru-RU" u="sng">
                  <a:solidFill>
                    <a:srgbClr val="1F4DE1"/>
                  </a:solidFill>
                </a:rPr>
                <a:t> </a:t>
              </a:r>
            </a:p>
            <a:p>
              <a:pPr algn="ctr"/>
              <a:r>
                <a:rPr lang="ru-RU" u="sng">
                  <a:solidFill>
                    <a:srgbClr val="1F4DE1"/>
                  </a:solidFill>
                </a:rPr>
                <a:t>личностная</a:t>
              </a:r>
              <a:r>
                <a:rPr lang="ru-RU">
                  <a:solidFill>
                    <a:srgbClr val="1F4DE1"/>
                  </a:solidFill>
                </a:rPr>
                <a:t> 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готовность к 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обучению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 в школе</a:t>
              </a:r>
              <a:r>
                <a:rPr lang="ru-RU" b="0">
                  <a:solidFill>
                    <a:srgbClr val="1F4DE1"/>
                  </a:solidFill>
                </a:rPr>
                <a:t> </a:t>
              </a:r>
              <a:r>
                <a:rPr lang="ru-RU" sz="2000" b="0"/>
                <a:t> </a:t>
              </a:r>
            </a:p>
          </p:txBody>
        </p:sp>
      </p:grpSp>
      <p:sp>
        <p:nvSpPr>
          <p:cNvPr id="21507" name="Rectangle 38"/>
          <p:cNvSpPr>
            <a:spLocks noChangeArrowheads="1"/>
          </p:cNvSpPr>
          <p:nvPr/>
        </p:nvSpPr>
        <p:spPr bwMode="auto">
          <a:xfrm>
            <a:off x="395288" y="3933825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solidFill>
                  <a:srgbClr val="1F4DE1"/>
                </a:solidFill>
              </a:rPr>
              <a:t>Психологическая</a:t>
            </a:r>
          </a:p>
          <a:p>
            <a:pPr algn="ctr"/>
            <a:r>
              <a:rPr lang="ru-RU">
                <a:solidFill>
                  <a:srgbClr val="1F4DE1"/>
                </a:solidFill>
              </a:rPr>
              <a:t> готовность к </a:t>
            </a:r>
          </a:p>
          <a:p>
            <a:pPr algn="ctr"/>
            <a:r>
              <a:rPr lang="ru-RU">
                <a:solidFill>
                  <a:srgbClr val="1F4DE1"/>
                </a:solidFill>
              </a:rPr>
              <a:t>школьному обучению</a:t>
            </a:r>
          </a:p>
        </p:txBody>
      </p:sp>
      <p:pic>
        <p:nvPicPr>
          <p:cNvPr id="21508" name="Рисунок 5" descr="1 солныш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7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</TotalTime>
  <Words>716</Words>
  <Application>Microsoft Office PowerPoint</Application>
  <PresentationFormat>Экран (4:3)</PresentationFormat>
  <Paragraphs>194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Литейная</vt:lpstr>
      <vt:lpstr>Диаграмма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Этапы реализации проекта:</vt:lpstr>
      <vt:lpstr>Слайд 7</vt:lpstr>
      <vt:lpstr>Слайд 8</vt:lpstr>
      <vt:lpstr>Слайд 9</vt:lpstr>
      <vt:lpstr>Слайд 10</vt:lpstr>
      <vt:lpstr>Психологическая готовность</vt:lpstr>
      <vt:lpstr>Слайд 12</vt:lpstr>
      <vt:lpstr>Социально-личностная готовность</vt:lpstr>
      <vt:lpstr>              Социально- личностная готовность к обучению в школе. </vt:lpstr>
      <vt:lpstr>Слайд 15</vt:lpstr>
      <vt:lpstr>Игры</vt:lpstr>
      <vt:lpstr>Слайд 17</vt:lpstr>
      <vt:lpstr>Слайд 18</vt:lpstr>
      <vt:lpstr>   Мониторинг определения готовности дошкольника к школьному обучению </vt:lpstr>
      <vt:lpstr>Слайд 20</vt:lpstr>
      <vt:lpstr>Слайд 21</vt:lpstr>
      <vt:lpstr>Слайд 22</vt:lpstr>
      <vt:lpstr>Диагностика особенностей отношений со взрослыми. </vt:lpstr>
      <vt:lpstr>Слайд 24</vt:lpstr>
      <vt:lpstr>Диагностика самооценки ребенка.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</dc:creator>
  <cp:lastModifiedBy>Матвеева</cp:lastModifiedBy>
  <cp:revision>9</cp:revision>
  <dcterms:created xsi:type="dcterms:W3CDTF">2012-09-16T15:27:58Z</dcterms:created>
  <dcterms:modified xsi:type="dcterms:W3CDTF">2015-02-12T13:42:04Z</dcterms:modified>
</cp:coreProperties>
</file>