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804" r:id="rId1"/>
  </p:sldMasterIdLst>
  <p:sldIdLst>
    <p:sldId id="256" r:id="rId2"/>
    <p:sldId id="329" r:id="rId3"/>
    <p:sldId id="258" r:id="rId4"/>
    <p:sldId id="280" r:id="rId5"/>
    <p:sldId id="273" r:id="rId6"/>
    <p:sldId id="354" r:id="rId7"/>
    <p:sldId id="323" r:id="rId8"/>
    <p:sldId id="297" r:id="rId9"/>
    <p:sldId id="276" r:id="rId10"/>
    <p:sldId id="292" r:id="rId11"/>
    <p:sldId id="343" r:id="rId12"/>
    <p:sldId id="293" r:id="rId13"/>
    <p:sldId id="346" r:id="rId14"/>
    <p:sldId id="291" r:id="rId15"/>
    <p:sldId id="351" r:id="rId16"/>
    <p:sldId id="350" r:id="rId17"/>
    <p:sldId id="288" r:id="rId18"/>
    <p:sldId id="306" r:id="rId19"/>
    <p:sldId id="348" r:id="rId20"/>
    <p:sldId id="349" r:id="rId21"/>
    <p:sldId id="289" r:id="rId22"/>
    <p:sldId id="334" r:id="rId23"/>
    <p:sldId id="311" r:id="rId24"/>
    <p:sldId id="312" r:id="rId25"/>
    <p:sldId id="290" r:id="rId26"/>
    <p:sldId id="347" r:id="rId27"/>
    <p:sldId id="294" r:id="rId28"/>
    <p:sldId id="302" r:id="rId29"/>
    <p:sldId id="301" r:id="rId30"/>
    <p:sldId id="324" r:id="rId31"/>
    <p:sldId id="295" r:id="rId32"/>
    <p:sldId id="277" r:id="rId33"/>
    <p:sldId id="278" r:id="rId34"/>
    <p:sldId id="279" r:id="rId35"/>
    <p:sldId id="339" r:id="rId36"/>
    <p:sldId id="263" r:id="rId37"/>
    <p:sldId id="269" r:id="rId38"/>
    <p:sldId id="341" r:id="rId39"/>
    <p:sldId id="342" r:id="rId40"/>
    <p:sldId id="283" r:id="rId41"/>
    <p:sldId id="285" r:id="rId42"/>
    <p:sldId id="313" r:id="rId43"/>
    <p:sldId id="345" r:id="rId44"/>
    <p:sldId id="337" r:id="rId45"/>
    <p:sldId id="286" r:id="rId46"/>
    <p:sldId id="271" r:id="rId47"/>
    <p:sldId id="353" r:id="rId48"/>
    <p:sldId id="284" r:id="rId49"/>
    <p:sldId id="333" r:id="rId50"/>
    <p:sldId id="287" r:id="rId51"/>
    <p:sldId id="282" r:id="rId52"/>
    <p:sldId id="281" r:id="rId53"/>
    <p:sldId id="356" r:id="rId54"/>
    <p:sldId id="298" r:id="rId55"/>
    <p:sldId id="304" r:id="rId56"/>
    <p:sldId id="310" r:id="rId57"/>
    <p:sldId id="305" r:id="rId58"/>
    <p:sldId id="322" r:id="rId59"/>
    <p:sldId id="357" r:id="rId60"/>
    <p:sldId id="303" r:id="rId61"/>
    <p:sldId id="328" r:id="rId62"/>
    <p:sldId id="330" r:id="rId63"/>
    <p:sldId id="352" r:id="rId64"/>
    <p:sldId id="338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717" autoAdjust="0"/>
  </p:normalViewPr>
  <p:slideViewPr>
    <p:cSldViewPr>
      <p:cViewPr>
        <p:scale>
          <a:sx n="65" d="100"/>
          <a:sy n="65" d="100"/>
        </p:scale>
        <p:origin x="-115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93DA8-7E48-46E0-BCA8-71483A0089F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4EE83-1BB6-4BED-AA53-45CD3776A820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Успешность учебной деятельности</a:t>
          </a:r>
          <a:endParaRPr lang="ru-RU" sz="1200" b="0" dirty="0">
            <a:solidFill>
              <a:schemeClr val="tx1"/>
            </a:solidFill>
          </a:endParaRPr>
        </a:p>
      </dgm:t>
    </dgm:pt>
    <dgm:pt modelId="{877880A3-4855-4BFA-A5CB-7452960DB227}" type="parTrans" cxnId="{908ABFB1-7B17-42F5-9F55-06D7222BA6B1}">
      <dgm:prSet/>
      <dgm:spPr/>
      <dgm:t>
        <a:bodyPr/>
        <a:lstStyle/>
        <a:p>
          <a:endParaRPr lang="ru-RU"/>
        </a:p>
      </dgm:t>
    </dgm:pt>
    <dgm:pt modelId="{229F8B42-5BD3-46F6-90A8-77C6C0C2FA4B}" type="sibTrans" cxnId="{908ABFB1-7B17-42F5-9F55-06D7222BA6B1}">
      <dgm:prSet/>
      <dgm:spPr/>
      <dgm:t>
        <a:bodyPr/>
        <a:lstStyle/>
        <a:p>
          <a:endParaRPr lang="ru-RU"/>
        </a:p>
      </dgm:t>
    </dgm:pt>
    <dgm:pt modelId="{43AC7F79-726C-49AB-A4E0-0DB078F07B5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Эмоциональное благополучие</a:t>
          </a:r>
          <a:endParaRPr lang="ru-RU" sz="1200" b="0" dirty="0">
            <a:solidFill>
              <a:schemeClr val="tx1"/>
            </a:solidFill>
          </a:endParaRPr>
        </a:p>
      </dgm:t>
    </dgm:pt>
    <dgm:pt modelId="{84EAD2DF-14BE-4545-BCD9-57D74331E80B}" type="parTrans" cxnId="{FEEA1B6F-CAC5-4116-B890-CD7EA1D81FDE}">
      <dgm:prSet/>
      <dgm:spPr/>
      <dgm:t>
        <a:bodyPr/>
        <a:lstStyle/>
        <a:p>
          <a:endParaRPr lang="ru-RU"/>
        </a:p>
      </dgm:t>
    </dgm:pt>
    <dgm:pt modelId="{4A06E768-0CF8-4A6C-9CCB-AAE29D0F07E9}" type="sibTrans" cxnId="{FEEA1B6F-CAC5-4116-B890-CD7EA1D81FDE}">
      <dgm:prSet/>
      <dgm:spPr/>
      <dgm:t>
        <a:bodyPr/>
        <a:lstStyle/>
        <a:p>
          <a:endParaRPr lang="ru-RU"/>
        </a:p>
      </dgm:t>
    </dgm:pt>
    <dgm:pt modelId="{8318E562-721F-4F67-A806-F9AD791A256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Коммуникативная успешность</a:t>
          </a:r>
          <a:endParaRPr lang="ru-RU" sz="1200" dirty="0">
            <a:solidFill>
              <a:schemeClr val="tx1"/>
            </a:solidFill>
          </a:endParaRPr>
        </a:p>
      </dgm:t>
    </dgm:pt>
    <dgm:pt modelId="{D496B92E-0E87-45D5-952C-E1A406417241}" type="parTrans" cxnId="{4B7BFDC2-45E0-43FE-A2F4-90E39D6E59CA}">
      <dgm:prSet/>
      <dgm:spPr/>
      <dgm:t>
        <a:bodyPr/>
        <a:lstStyle/>
        <a:p>
          <a:endParaRPr lang="ru-RU"/>
        </a:p>
      </dgm:t>
    </dgm:pt>
    <dgm:pt modelId="{D39C5547-9AE2-4488-A02F-EA968F4BE9EB}" type="sibTrans" cxnId="{4B7BFDC2-45E0-43FE-A2F4-90E39D6E59CA}">
      <dgm:prSet/>
      <dgm:spPr/>
      <dgm:t>
        <a:bodyPr/>
        <a:lstStyle/>
        <a:p>
          <a:endParaRPr lang="ru-RU"/>
        </a:p>
      </dgm:t>
    </dgm:pt>
    <dgm:pt modelId="{7C83DAEF-C670-49AC-9BFE-489D1314B8F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Усвоение школьных норм поведения</a:t>
          </a:r>
          <a:endParaRPr lang="ru-RU" sz="1200" dirty="0">
            <a:solidFill>
              <a:schemeClr val="tx1"/>
            </a:solidFill>
          </a:endParaRPr>
        </a:p>
      </dgm:t>
    </dgm:pt>
    <dgm:pt modelId="{65AD36B8-FE02-477C-9BBE-B9F0727C80E9}" type="parTrans" cxnId="{ECE406D6-1C63-46D6-8E1B-94DD47D992E0}">
      <dgm:prSet/>
      <dgm:spPr/>
      <dgm:t>
        <a:bodyPr/>
        <a:lstStyle/>
        <a:p>
          <a:endParaRPr lang="ru-RU"/>
        </a:p>
      </dgm:t>
    </dgm:pt>
    <dgm:pt modelId="{313E0B35-E36D-420A-8E30-25F5C6656DA7}" type="sibTrans" cxnId="{ECE406D6-1C63-46D6-8E1B-94DD47D992E0}">
      <dgm:prSet/>
      <dgm:spPr/>
      <dgm:t>
        <a:bodyPr/>
        <a:lstStyle/>
        <a:p>
          <a:endParaRPr lang="ru-RU"/>
        </a:p>
      </dgm:t>
    </dgm:pt>
    <dgm:pt modelId="{6A174246-EA91-44E1-AA22-17306C4B8E9A}" type="pres">
      <dgm:prSet presAssocID="{1BF93DA8-7E48-46E0-BCA8-71483A0089F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38E3C-0067-4EBD-AF03-5CAD588F20AC}" type="pres">
      <dgm:prSet presAssocID="{1BF93DA8-7E48-46E0-BCA8-71483A0089FB}" presName="comp1" presStyleCnt="0"/>
      <dgm:spPr/>
    </dgm:pt>
    <dgm:pt modelId="{D673C7F9-100E-49E6-BCCB-908E81ACA587}" type="pres">
      <dgm:prSet presAssocID="{1BF93DA8-7E48-46E0-BCA8-71483A0089FB}" presName="circle1" presStyleLbl="node1" presStyleIdx="0" presStyleCnt="4" custLinFactNeighborX="4098" custLinFactNeighborY="0"/>
      <dgm:spPr/>
      <dgm:t>
        <a:bodyPr/>
        <a:lstStyle/>
        <a:p>
          <a:endParaRPr lang="ru-RU"/>
        </a:p>
      </dgm:t>
    </dgm:pt>
    <dgm:pt modelId="{95DBB49A-404B-4681-8185-DB426225C4CE}" type="pres">
      <dgm:prSet presAssocID="{1BF93DA8-7E48-46E0-BCA8-71483A0089F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88B8-B129-4747-BECC-1043E53451D0}" type="pres">
      <dgm:prSet presAssocID="{1BF93DA8-7E48-46E0-BCA8-71483A0089FB}" presName="comp2" presStyleCnt="0"/>
      <dgm:spPr/>
    </dgm:pt>
    <dgm:pt modelId="{3BBE8B50-F472-446B-8387-8B602CEDB634}" type="pres">
      <dgm:prSet presAssocID="{1BF93DA8-7E48-46E0-BCA8-71483A0089FB}" presName="circle2" presStyleLbl="node1" presStyleIdx="1" presStyleCnt="4" custLinFactNeighborX="-1937" custLinFactNeighborY="-2113"/>
      <dgm:spPr/>
      <dgm:t>
        <a:bodyPr/>
        <a:lstStyle/>
        <a:p>
          <a:endParaRPr lang="ru-RU"/>
        </a:p>
      </dgm:t>
    </dgm:pt>
    <dgm:pt modelId="{5C3D8EB0-719D-47C8-B949-3F746D6B9BBC}" type="pres">
      <dgm:prSet presAssocID="{1BF93DA8-7E48-46E0-BCA8-71483A0089F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20AC-F25A-4B8A-8350-B3B172DC4EA7}" type="pres">
      <dgm:prSet presAssocID="{1BF93DA8-7E48-46E0-BCA8-71483A0089FB}" presName="comp3" presStyleCnt="0"/>
      <dgm:spPr/>
    </dgm:pt>
    <dgm:pt modelId="{549B38EF-30DF-4C77-8CA2-FB14C78100B3}" type="pres">
      <dgm:prSet presAssocID="{1BF93DA8-7E48-46E0-BCA8-71483A0089FB}" presName="circle3" presStyleLbl="node1" presStyleIdx="2" presStyleCnt="4"/>
      <dgm:spPr/>
      <dgm:t>
        <a:bodyPr/>
        <a:lstStyle/>
        <a:p>
          <a:endParaRPr lang="ru-RU"/>
        </a:p>
      </dgm:t>
    </dgm:pt>
    <dgm:pt modelId="{AE4E60CF-C98F-4C82-9D9C-55F74C1DB500}" type="pres">
      <dgm:prSet presAssocID="{1BF93DA8-7E48-46E0-BCA8-71483A0089F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3881A-A537-4992-98B7-234BB84BF2B7}" type="pres">
      <dgm:prSet presAssocID="{1BF93DA8-7E48-46E0-BCA8-71483A0089FB}" presName="comp4" presStyleCnt="0"/>
      <dgm:spPr/>
    </dgm:pt>
    <dgm:pt modelId="{3BC0E504-A81B-421A-BA57-70491EEF1A1A}" type="pres">
      <dgm:prSet presAssocID="{1BF93DA8-7E48-46E0-BCA8-71483A0089FB}" presName="circle4" presStyleLbl="node1" presStyleIdx="3" presStyleCnt="4"/>
      <dgm:spPr/>
      <dgm:t>
        <a:bodyPr/>
        <a:lstStyle/>
        <a:p>
          <a:endParaRPr lang="ru-RU"/>
        </a:p>
      </dgm:t>
    </dgm:pt>
    <dgm:pt modelId="{0E186CBF-BA91-4685-B94A-BD0A5878A7E8}" type="pres">
      <dgm:prSet presAssocID="{1BF93DA8-7E48-46E0-BCA8-71483A0089F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A0404E-CFA8-403E-AC62-C2691B0F2642}" type="presOf" srcId="{8318E562-721F-4F67-A806-F9AD791A2564}" destId="{AE4E60CF-C98F-4C82-9D9C-55F74C1DB500}" srcOrd="1" destOrd="0" presId="urn:microsoft.com/office/officeart/2005/8/layout/venn2"/>
    <dgm:cxn modelId="{FEEA1B6F-CAC5-4116-B890-CD7EA1D81FDE}" srcId="{1BF93DA8-7E48-46E0-BCA8-71483A0089FB}" destId="{43AC7F79-726C-49AB-A4E0-0DB078F07B51}" srcOrd="1" destOrd="0" parTransId="{84EAD2DF-14BE-4545-BCD9-57D74331E80B}" sibTransId="{4A06E768-0CF8-4A6C-9CCB-AAE29D0F07E9}"/>
    <dgm:cxn modelId="{20B9D990-4C71-44D4-A618-CE67AA90F70B}" type="presOf" srcId="{43AC7F79-726C-49AB-A4E0-0DB078F07B51}" destId="{3BBE8B50-F472-446B-8387-8B602CEDB634}" srcOrd="0" destOrd="0" presId="urn:microsoft.com/office/officeart/2005/8/layout/venn2"/>
    <dgm:cxn modelId="{486B67A3-6EDA-46A5-B429-8372D8ED7545}" type="presOf" srcId="{1BF93DA8-7E48-46E0-BCA8-71483A0089FB}" destId="{6A174246-EA91-44E1-AA22-17306C4B8E9A}" srcOrd="0" destOrd="0" presId="urn:microsoft.com/office/officeart/2005/8/layout/venn2"/>
    <dgm:cxn modelId="{18598912-F5EF-4640-B048-F5444DA37962}" type="presOf" srcId="{43AC7F79-726C-49AB-A4E0-0DB078F07B51}" destId="{5C3D8EB0-719D-47C8-B949-3F746D6B9BBC}" srcOrd="1" destOrd="0" presId="urn:microsoft.com/office/officeart/2005/8/layout/venn2"/>
    <dgm:cxn modelId="{97EEA4FE-4BF6-486A-A342-4D6BC5A775EF}" type="presOf" srcId="{8318E562-721F-4F67-A806-F9AD791A2564}" destId="{549B38EF-30DF-4C77-8CA2-FB14C78100B3}" srcOrd="0" destOrd="0" presId="urn:microsoft.com/office/officeart/2005/8/layout/venn2"/>
    <dgm:cxn modelId="{F36C0E29-DAB1-4AB8-AB4D-638EC3FC1B46}" type="presOf" srcId="{2094EE83-1BB6-4BED-AA53-45CD3776A820}" destId="{D673C7F9-100E-49E6-BCCB-908E81ACA587}" srcOrd="0" destOrd="0" presId="urn:microsoft.com/office/officeart/2005/8/layout/venn2"/>
    <dgm:cxn modelId="{274153E8-DE83-428C-866D-B8D000D92D6B}" type="presOf" srcId="{7C83DAEF-C670-49AC-9BFE-489D1314B8F1}" destId="{3BC0E504-A81B-421A-BA57-70491EEF1A1A}" srcOrd="0" destOrd="0" presId="urn:microsoft.com/office/officeart/2005/8/layout/venn2"/>
    <dgm:cxn modelId="{908ABFB1-7B17-42F5-9F55-06D7222BA6B1}" srcId="{1BF93DA8-7E48-46E0-BCA8-71483A0089FB}" destId="{2094EE83-1BB6-4BED-AA53-45CD3776A820}" srcOrd="0" destOrd="0" parTransId="{877880A3-4855-4BFA-A5CB-7452960DB227}" sibTransId="{229F8B42-5BD3-46F6-90A8-77C6C0C2FA4B}"/>
    <dgm:cxn modelId="{4B7BFDC2-45E0-43FE-A2F4-90E39D6E59CA}" srcId="{1BF93DA8-7E48-46E0-BCA8-71483A0089FB}" destId="{8318E562-721F-4F67-A806-F9AD791A2564}" srcOrd="2" destOrd="0" parTransId="{D496B92E-0E87-45D5-952C-E1A406417241}" sibTransId="{D39C5547-9AE2-4488-A02F-EA968F4BE9EB}"/>
    <dgm:cxn modelId="{9582CA0F-4314-4670-A70E-17D6DDEFDF2E}" type="presOf" srcId="{7C83DAEF-C670-49AC-9BFE-489D1314B8F1}" destId="{0E186CBF-BA91-4685-B94A-BD0A5878A7E8}" srcOrd="1" destOrd="0" presId="urn:microsoft.com/office/officeart/2005/8/layout/venn2"/>
    <dgm:cxn modelId="{ECE406D6-1C63-46D6-8E1B-94DD47D992E0}" srcId="{1BF93DA8-7E48-46E0-BCA8-71483A0089FB}" destId="{7C83DAEF-C670-49AC-9BFE-489D1314B8F1}" srcOrd="3" destOrd="0" parTransId="{65AD36B8-FE02-477C-9BBE-B9F0727C80E9}" sibTransId="{313E0B35-E36D-420A-8E30-25F5C6656DA7}"/>
    <dgm:cxn modelId="{EAB0D6FE-EE7A-49B4-9E23-91BF319D2EFE}" type="presOf" srcId="{2094EE83-1BB6-4BED-AA53-45CD3776A820}" destId="{95DBB49A-404B-4681-8185-DB426225C4CE}" srcOrd="1" destOrd="0" presId="urn:microsoft.com/office/officeart/2005/8/layout/venn2"/>
    <dgm:cxn modelId="{903D2418-9A37-4CAA-9B01-DEC21BB6AD32}" type="presParOf" srcId="{6A174246-EA91-44E1-AA22-17306C4B8E9A}" destId="{31138E3C-0067-4EBD-AF03-5CAD588F20AC}" srcOrd="0" destOrd="0" presId="urn:microsoft.com/office/officeart/2005/8/layout/venn2"/>
    <dgm:cxn modelId="{3EFC1DB8-49CA-4785-97DF-91E1C527AA7C}" type="presParOf" srcId="{31138E3C-0067-4EBD-AF03-5CAD588F20AC}" destId="{D673C7F9-100E-49E6-BCCB-908E81ACA587}" srcOrd="0" destOrd="0" presId="urn:microsoft.com/office/officeart/2005/8/layout/venn2"/>
    <dgm:cxn modelId="{9C3932CA-0D6B-4781-8FCB-1849366D6272}" type="presParOf" srcId="{31138E3C-0067-4EBD-AF03-5CAD588F20AC}" destId="{95DBB49A-404B-4681-8185-DB426225C4CE}" srcOrd="1" destOrd="0" presId="urn:microsoft.com/office/officeart/2005/8/layout/venn2"/>
    <dgm:cxn modelId="{242BF0EF-5894-47D2-A01F-C0A57FF1642C}" type="presParOf" srcId="{6A174246-EA91-44E1-AA22-17306C4B8E9A}" destId="{FC4A88B8-B129-4747-BECC-1043E53451D0}" srcOrd="1" destOrd="0" presId="urn:microsoft.com/office/officeart/2005/8/layout/venn2"/>
    <dgm:cxn modelId="{A973B77A-3F7C-41BE-AE49-B7A21F19BB33}" type="presParOf" srcId="{FC4A88B8-B129-4747-BECC-1043E53451D0}" destId="{3BBE8B50-F472-446B-8387-8B602CEDB634}" srcOrd="0" destOrd="0" presId="urn:microsoft.com/office/officeart/2005/8/layout/venn2"/>
    <dgm:cxn modelId="{98F8BAF7-B93C-4600-8CDC-5580BE6DEAB8}" type="presParOf" srcId="{FC4A88B8-B129-4747-BECC-1043E53451D0}" destId="{5C3D8EB0-719D-47C8-B949-3F746D6B9BBC}" srcOrd="1" destOrd="0" presId="urn:microsoft.com/office/officeart/2005/8/layout/venn2"/>
    <dgm:cxn modelId="{D37952A9-D452-4196-AEF0-B03C5D36CF2C}" type="presParOf" srcId="{6A174246-EA91-44E1-AA22-17306C4B8E9A}" destId="{13D520AC-F25A-4B8A-8350-B3B172DC4EA7}" srcOrd="2" destOrd="0" presId="urn:microsoft.com/office/officeart/2005/8/layout/venn2"/>
    <dgm:cxn modelId="{5549EFEB-DFA9-4220-BA91-473054ED06DD}" type="presParOf" srcId="{13D520AC-F25A-4B8A-8350-B3B172DC4EA7}" destId="{549B38EF-30DF-4C77-8CA2-FB14C78100B3}" srcOrd="0" destOrd="0" presId="urn:microsoft.com/office/officeart/2005/8/layout/venn2"/>
    <dgm:cxn modelId="{FFE2599C-C736-4345-A670-F4B364953546}" type="presParOf" srcId="{13D520AC-F25A-4B8A-8350-B3B172DC4EA7}" destId="{AE4E60CF-C98F-4C82-9D9C-55F74C1DB500}" srcOrd="1" destOrd="0" presId="urn:microsoft.com/office/officeart/2005/8/layout/venn2"/>
    <dgm:cxn modelId="{46B72174-B68F-4B16-AD8F-AE298834191F}" type="presParOf" srcId="{6A174246-EA91-44E1-AA22-17306C4B8E9A}" destId="{7213881A-A537-4992-98B7-234BB84BF2B7}" srcOrd="3" destOrd="0" presId="urn:microsoft.com/office/officeart/2005/8/layout/venn2"/>
    <dgm:cxn modelId="{609E8590-AA48-4B07-91F5-CE782CE492F1}" type="presParOf" srcId="{7213881A-A537-4992-98B7-234BB84BF2B7}" destId="{3BC0E504-A81B-421A-BA57-70491EEF1A1A}" srcOrd="0" destOrd="0" presId="urn:microsoft.com/office/officeart/2005/8/layout/venn2"/>
    <dgm:cxn modelId="{D1E58CCA-2323-456B-8D36-D6DCDB2D32A0}" type="presParOf" srcId="{7213881A-A537-4992-98B7-234BB84BF2B7}" destId="{0E186CBF-BA91-4685-B94A-BD0A5878A7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3C7F9-100E-49E6-BCCB-908E81ACA587}">
      <dsp:nvSpPr>
        <dsp:cNvPr id="0" name=""/>
        <dsp:cNvSpPr/>
      </dsp:nvSpPr>
      <dsp:spPr>
        <a:xfrm>
          <a:off x="285752" y="0"/>
          <a:ext cx="5072098" cy="507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Успешность учебной деятельности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2112721" y="253604"/>
        <a:ext cx="1418158" cy="760814"/>
      </dsp:txXfrm>
    </dsp:sp>
    <dsp:sp modelId="{3BBE8B50-F472-446B-8387-8B602CEDB634}">
      <dsp:nvSpPr>
        <dsp:cNvPr id="0" name=""/>
        <dsp:cNvSpPr/>
      </dsp:nvSpPr>
      <dsp:spPr>
        <a:xfrm>
          <a:off x="571488" y="928680"/>
          <a:ext cx="4057678" cy="405767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Эмоциональное благополучие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1891248" y="1172141"/>
        <a:ext cx="1418158" cy="730382"/>
      </dsp:txXfrm>
    </dsp:sp>
    <dsp:sp modelId="{549B38EF-30DF-4C77-8CA2-FB14C78100B3}">
      <dsp:nvSpPr>
        <dsp:cNvPr id="0" name=""/>
        <dsp:cNvSpPr/>
      </dsp:nvSpPr>
      <dsp:spPr>
        <a:xfrm>
          <a:off x="1157295" y="2028839"/>
          <a:ext cx="3043258" cy="304325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Коммуникативная успешность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69845" y="2257083"/>
        <a:ext cx="1418158" cy="684733"/>
      </dsp:txXfrm>
    </dsp:sp>
    <dsp:sp modelId="{3BC0E504-A81B-421A-BA57-70491EEF1A1A}">
      <dsp:nvSpPr>
        <dsp:cNvPr id="0" name=""/>
        <dsp:cNvSpPr/>
      </dsp:nvSpPr>
      <dsp:spPr>
        <a:xfrm>
          <a:off x="1664505" y="3043258"/>
          <a:ext cx="2028839" cy="202883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Усвоение школьных норм поведения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61622" y="3550468"/>
        <a:ext cx="1434605" cy="101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0C0096-F951-4373-963D-21D966E5402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004970-E6EB-4098-98A1-233C6D5E4A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smayli.ru/smile/cveta-888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smayli.ru/smile/cveta-888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smayli.ru/smile/cveta-888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gif"/><Relationship Id="rId4" Type="http://schemas.openxmlformats.org/officeDocument/2006/relationships/hyperlink" Target="http://www.smayli.ru/smile/cveta-888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30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Проект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 Психологическая готовность ребенка к школе- (подготовительная  группа)»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4" y="3789040"/>
            <a:ext cx="4258816" cy="2086522"/>
          </a:xfrm>
        </p:spPr>
        <p:txBody>
          <a:bodyPr anchor="b">
            <a:normAutofit fontScale="55000" lnSpcReduction="20000"/>
          </a:bodyPr>
          <a:lstStyle/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АВТОР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ПРОЕКТА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, учитель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началь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ных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классов 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мбоусош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22 Екатеринбург.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.Матвеева. МА.</a:t>
            </a:r>
            <a:endParaRPr lang="ru-RU" sz="93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Маргарита\Desktop\готовность к школе\330026694634_fb0534dbb8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54968"/>
            <a:ext cx="2016224" cy="320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00000"/>
                </a:solidFill>
              </a:rPr>
              <a:t>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857375"/>
            <a:ext cx="8501062" cy="3810000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К семи годам ребёнок должен:</a:t>
            </a:r>
          </a:p>
          <a:p>
            <a:pPr eaLnBrk="1" hangingPunct="1"/>
            <a:endParaRPr lang="ru-RU" b="1" i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b="1" i="1" dirty="0" smtClean="0"/>
              <a:t>Выполнять задания, не отвлекаясь, около 20 минут.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i="1" dirty="0" smtClean="0"/>
              <a:t>Находить 10 отличий между предметами.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i="1" dirty="0" smtClean="0"/>
              <a:t>Удерживать в поле зрения не менее 10 предметов.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i="1" dirty="0" smtClean="0"/>
              <a:t>Выполнять самостоятельно задания по предложенному образцу.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i="1" dirty="0" smtClean="0"/>
              <a:t>Копировать в точности узор или движение.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i="1" dirty="0" smtClean="0"/>
              <a:t>Уметь находить одинаковые предметы.</a:t>
            </a:r>
          </a:p>
        </p:txBody>
      </p:sp>
      <p:pic>
        <p:nvPicPr>
          <p:cNvPr id="10244" name="Picture 3" descr="C:\Users\6703~1\AppData\Local\Temp\Rar$DI13.213\cat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arxivari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878388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9812533528543718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86775" cy="20605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Память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916832"/>
            <a:ext cx="9001125" cy="5143500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К семи годам ребёнок должен:</a:t>
            </a:r>
          </a:p>
          <a:p>
            <a:pPr eaLnBrk="1" hangingPunct="1"/>
            <a:endParaRPr lang="ru-RU" b="1" i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200" b="1" i="1" dirty="0" smtClean="0"/>
              <a:t>Уметь запоминать не менее 9-10 предложенных предметов или названных слов.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200" b="1" i="1" dirty="0" smtClean="0"/>
              <a:t>Рассказывать по памяти стихи, сказки, рассказы.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200" b="1" i="1" dirty="0" smtClean="0"/>
              <a:t>Повторять дословно предложения, состоящие из 9-10 слов.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200" b="1" i="1" dirty="0" smtClean="0"/>
              <a:t>Подробно рассказывать по памяти содержание сюжетной картинки.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200" b="1" i="1" dirty="0" smtClean="0"/>
              <a:t>Повторять ряды цифр (от 5 до 7), запоминая их на слух или зрительно.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200" b="1" i="1" dirty="0" smtClean="0"/>
              <a:t>Запоминать расположение игрушек (8-10), называть по памяти, что где находилось.</a:t>
            </a:r>
          </a:p>
        </p:txBody>
      </p:sp>
      <p:pic>
        <p:nvPicPr>
          <p:cNvPr id="12292" name="Picture 14" descr="Анимашки Цветы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0"/>
            <a:ext cx="16637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arxivariu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981281243995999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43125" y="714375"/>
            <a:ext cx="4786313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                       </a:t>
            </a:r>
            <a:r>
              <a:rPr lang="ru-RU" sz="2000" b="1" dirty="0">
                <a:solidFill>
                  <a:srgbClr val="FF0000"/>
                </a:solidFill>
              </a:rPr>
              <a:t>Воображение: 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становится активным – произвольным.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 также воображение выполняет еще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одну роль – аффективно-защитную.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Она предохраняет растущую, легко ранимую душу ребенка от чрезмерно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тяжелых переживаний и травм.</a:t>
            </a:r>
          </a:p>
        </p:txBody>
      </p:sp>
      <p:pic>
        <p:nvPicPr>
          <p:cNvPr id="11269" name="Picture 14" descr="Анимашки Цветы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6637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19446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rxivari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492896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730420"/>
            <a:ext cx="9144000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 bmk="_Toc43518808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ТЕСТЫ ДЛЯ ИЗУЧЕНИЯ РАЗВИТОСТИ ВООБРАЖЕНИЯ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Тест: "Вербальная (словесная) фантазия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Предложите ребенку придумать рассказ (историю, сказку) о каком-либо живом существе (человеке, животном) или о чем-либо ином по выбору и изложить его устно в течение 5 минут. На придумывание темы или сюжета рассказа (истории, сказки) отводится до одной ми­нуты, и после этого ребенок приступает к рассказу.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ходе рассказа фантазия ребенка оценивается по следующим показателям: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Быстрота воображения.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Необычность, оригинальность образов воображе­ния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Богатство фантазии, глубина и детализированность образов.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Эмоциональность образов.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5" descr="arxivariu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81128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051720" y="5373216"/>
          <a:ext cx="5876925" cy="1276350"/>
        </p:xfrm>
        <a:graphic>
          <a:graphicData uri="http://schemas.openxmlformats.org/presentationml/2006/ole">
            <p:oleObj spid="_x0000_s74754" name="Picture" r:id="rId3" imgW="5875592" imgH="1272566" progId="Word.Picture.8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40675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Тест: "Узнай фигуры"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Оценка способности к узнаванию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Ребенку предлагают посмотреть на картинки, их всего 5 в ряду. Крайняя слева картинка - образец. Нужно определить и показать, какая из четырех после­дующих похожа на первую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 тренировочная проба, к дальнейшей работе пере­ходите только тогда, когда вы убедитесь, что ребенок по­нял задание.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Далее показываете ребенку следующие картинки (рис. 38), поочередно с 1-й по 10-ю.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Эксперимент проводится до тех пор, пока ребенок не решит все 10 задач.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/>
          <a:lstStyle/>
          <a:p>
            <a:pPr eaLnBrk="1" hangingPunct="1"/>
            <a:r>
              <a:rPr lang="ru-RU" sz="3600" b="1" i="1" dirty="0" smtClean="0"/>
              <a:t>Интеллектуальная готовность</a:t>
            </a:r>
            <a:endParaRPr lang="ru-RU" sz="3600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1844675"/>
            <a:ext cx="6048375" cy="47529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Наиболее важные показатели — это развитие мышления и речи</a:t>
            </a:r>
            <a:r>
              <a:rPr lang="ru-RU" sz="1600" dirty="0" smtClean="0"/>
              <a:t>.</a:t>
            </a:r>
          </a:p>
          <a:p>
            <a:pPr eaLnBrk="1" hangingPunct="1"/>
            <a:r>
              <a:rPr lang="ru-RU" sz="1600" dirty="0" smtClean="0"/>
              <a:t> Очень полезно учить ребенка строить несложные рассуждения, выводы, используя слова: </a:t>
            </a:r>
            <a:r>
              <a:rPr lang="ru-RU" sz="1600" b="1" i="1" dirty="0" smtClean="0"/>
              <a:t>«потому, что»</a:t>
            </a:r>
            <a:r>
              <a:rPr lang="ru-RU" sz="1600" dirty="0" smtClean="0"/>
              <a:t>; </a:t>
            </a:r>
            <a:r>
              <a:rPr lang="ru-RU" sz="1600" b="1" i="1" dirty="0" smtClean="0"/>
              <a:t>«если, то»</a:t>
            </a:r>
            <a:r>
              <a:rPr lang="ru-RU" sz="1600" dirty="0" smtClean="0"/>
              <a:t>; </a:t>
            </a:r>
            <a:r>
              <a:rPr lang="ru-RU" sz="1600" b="1" i="1" dirty="0" smtClean="0"/>
              <a:t>поэтому»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Учите ребят задавать вопросы. Мышление всегда начинается с вопроса. Нельзя заставить мысль работать, если просто сказать </a:t>
            </a:r>
            <a:r>
              <a:rPr lang="ru-RU" sz="1600" b="1" i="1" dirty="0" smtClean="0"/>
              <a:t>«подумай»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Особенно важно владение монологической речью. Для ребенка это пересказ. После чтения задайте ребенку несколько вопросов по содержанию, попросите пересказать</a:t>
            </a:r>
          </a:p>
          <a:p>
            <a:r>
              <a:rPr lang="ru-RU" sz="1600" dirty="0" smtClean="0"/>
              <a:t>Особое внимание обратите на ориентировку в пространстве. Правильно ли ваш ребенок понимает и употребляет в речи предлоги и понятия: выше, ниже, на, над, под, снизу, сверху, между, перед., за, спереди от…, сзади от…, ближе, дальше, лево, право, левее, правее, ближе всего к…, дальше всего от… и т.д. </a:t>
            </a:r>
            <a:r>
              <a:rPr lang="en-US" sz="1600" dirty="0" smtClean="0"/>
              <a:t> </a:t>
            </a:r>
            <a:endParaRPr lang="ru-RU" sz="1600" dirty="0" smtClean="0"/>
          </a:p>
          <a:p>
            <a:pPr eaLnBrk="1" hangingPunct="1"/>
            <a:endParaRPr lang="ru-RU" sz="1600" dirty="0" smtClean="0"/>
          </a:p>
        </p:txBody>
      </p:sp>
      <p:pic>
        <p:nvPicPr>
          <p:cNvPr id="6148" name="Picture 7" descr="ae7125b032b97b698f903407ce24b4c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2492375"/>
            <a:ext cx="2298700" cy="2298700"/>
          </a:xfrm>
          <a:noFill/>
        </p:spPr>
      </p:pic>
      <p:pic>
        <p:nvPicPr>
          <p:cNvPr id="5" name="Picture 7" descr="ae7125b032b97b698f903407ce24b4c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88224" y="2492896"/>
            <a:ext cx="2298700" cy="229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0"/>
            <a:ext cx="7344816" cy="5919624"/>
          </a:xfrm>
        </p:spPr>
        <p:txBody>
          <a:bodyPr/>
          <a:lstStyle/>
          <a:p>
            <a:r>
              <a:rPr lang="ru-RU" sz="3600" b="1" i="1" dirty="0" smtClean="0"/>
              <a:t>Интеллектуальная готовность .</a:t>
            </a:r>
            <a:endParaRPr lang="ru-RU" sz="3600" dirty="0" smtClean="0"/>
          </a:p>
          <a:p>
            <a:r>
              <a:rPr lang="ru-RU" sz="3600" dirty="0" smtClean="0"/>
              <a:t>Очень полезно учить ребёнка строить несложные рассуждения, выводы, используя слова:</a:t>
            </a:r>
          </a:p>
          <a:p>
            <a:pPr lvl="0"/>
            <a:r>
              <a:rPr lang="ru-RU" sz="3600" dirty="0" smtClean="0"/>
              <a:t>"...потому, что..."; </a:t>
            </a:r>
          </a:p>
          <a:p>
            <a:pPr lvl="0"/>
            <a:r>
              <a:rPr lang="ru-RU" sz="3600" dirty="0" smtClean="0"/>
              <a:t>"...если..., то..."; </a:t>
            </a:r>
          </a:p>
          <a:p>
            <a:pPr lvl="0"/>
            <a:r>
              <a:rPr lang="ru-RU" sz="3600" dirty="0" smtClean="0"/>
              <a:t>"..., поэтому...".</a:t>
            </a:r>
          </a:p>
          <a:p>
            <a:endParaRPr lang="ru-RU" dirty="0"/>
          </a:p>
        </p:txBody>
      </p:sp>
      <p:pic>
        <p:nvPicPr>
          <p:cNvPr id="3" name="Picture 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88640"/>
            <a:ext cx="19446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1101">
            <a:off x="5397993" y="4489371"/>
            <a:ext cx="18288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981477216629660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О   ПОЛУЧАЕТЬСЯ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ужба  и я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70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Личностная готовность</a:t>
            </a:r>
            <a:r>
              <a:rPr lang="ru-RU" smtClean="0"/>
              <a:t> </a:t>
            </a:r>
          </a:p>
        </p:txBody>
      </p:sp>
      <p:pic>
        <p:nvPicPr>
          <p:cNvPr id="7172" name="Picture 7" descr="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772816"/>
            <a:ext cx="3049587" cy="4248150"/>
          </a:xfrm>
          <a:noFill/>
        </p:spPr>
      </p:pic>
      <p:sp>
        <p:nvSpPr>
          <p:cNvPr id="717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356100" y="2017713"/>
            <a:ext cx="4598988" cy="45799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включает в себя: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умение строить отношения с учителем (умение регулировать свои действия и свое поведение, умение воспринимать учебную задачу)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умение общаться со сверстниками (принимать точку зрения другого, умение взглянуть на себя со стороны, умение выслушивать одноклассников, адекватно реагировать на неудачу других)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отношение к себе (отсутствие заниженной самооценки).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4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35492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Личностная готовность к школе включает также определенное отношение к себе. Продуктивная учебная деятельность предполагает адекватное отношение ребенка к своим способностям, результатам работы, поведению, т.е. определенный уровень развития самосознания. О личностной готовности ребенка к школе обычно судят по его поведению на групповых занятиях и во время беседы с психологом. Например, преобладание у ребенка познавательного или игрового мотива определяется по выбору деятельности – прослушивания сказки или игры с игрушками</a:t>
            </a:r>
            <a:r>
              <a:rPr lang="en-US" dirty="0" smtClean="0"/>
              <a:t>.</a:t>
            </a:r>
            <a:r>
              <a:rPr lang="ru-RU" dirty="0" smtClean="0"/>
              <a:t>Поэтому особенности произвольного поведения прослеживаются не только при наблюдении за ребенком на индивидуальных и групповых занятиях, но и с помощью специальных методик.</a:t>
            </a:r>
            <a:r>
              <a:rPr lang="ru-RU" sz="2800" dirty="0" smtClean="0"/>
              <a:t> </a:t>
            </a:r>
            <a:endParaRPr lang="ru-RU" dirty="0"/>
          </a:p>
        </p:txBody>
      </p:sp>
      <p:pic>
        <p:nvPicPr>
          <p:cNvPr id="3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2887">
            <a:off x="5107545" y="5861050"/>
            <a:ext cx="22034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3549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Достаточно широко известный ориентационный тест школьной зрелости Керна</a:t>
            </a:r>
            <a:r>
              <a:rPr lang="en-US" sz="3200" dirty="0" smtClean="0"/>
              <a:t> </a:t>
            </a:r>
            <a:r>
              <a:rPr lang="ru-RU" sz="3200" dirty="0" smtClean="0"/>
              <a:t>–Йерасика </a:t>
            </a:r>
            <a:r>
              <a:rPr lang="en-US" sz="3200" dirty="0" smtClean="0"/>
              <a:t> </a:t>
            </a:r>
            <a:r>
              <a:rPr lang="ru-RU" sz="3200" dirty="0" smtClean="0"/>
              <a:t>включает, кроме рисования по памяти мужской фигуры, два задания – срисовывания письменных букв и срисовывания группы точек, т.е. работу по образцу. Аналогична этим заданиям методика Н.И.Гуткиной  «Домик»: дети срисовывают картинку, изображающую домик, составленный из элементов прописных букв.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Picture 8" descr="ab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941168"/>
            <a:ext cx="2592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Мотивационная готовность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916113"/>
            <a:ext cx="4679950" cy="446563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/>
              <a:t>      Психологическая готовность к обучению в школе </a:t>
            </a:r>
            <a:r>
              <a:rPr lang="ru-RU" sz="2800" dirty="0" smtClean="0"/>
              <a:t>— это так же </a:t>
            </a:r>
            <a:r>
              <a:rPr lang="ru-RU" sz="2800" b="1" dirty="0" smtClean="0"/>
              <a:t>мотивация: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желание учиться, получать знания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это умение слушать учителя и выполнять его задания (отнюдь не всегда интересные)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определенный уровень развития мышления, памяти, внимания. </a:t>
            </a:r>
          </a:p>
        </p:txBody>
      </p:sp>
      <p:pic>
        <p:nvPicPr>
          <p:cNvPr id="5" name="Picture 26" descr="http://im0-tub.yandex.net/i?id=102626526-21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1611000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981592233041825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im7-tub.yandex.net/i?id=86675715-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686"/>
            <a:ext cx="182473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Облако 11"/>
          <p:cNvSpPr/>
          <p:nvPr/>
        </p:nvSpPr>
        <p:spPr>
          <a:xfrm>
            <a:off x="4214810" y="285728"/>
            <a:ext cx="4714908" cy="164307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Социальная готовность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У ребенка, поступающего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в школу, должен быть 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определенный уровень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познавательных интересов,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готовность к изменению социальной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    позиции, желание учиться. Т.е. у него должна быть сформирована мотивация учения – интерес к новым знаниям, желание научиться чему-то новому. Также, на рубеже 6 лет формируется внутренняя позиция школьника – эмоционально-благополучное отношение к школе, минимальное стремление к игровым 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 развлекательным (дошкольным) элементам деятельности,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ребенок осознает необходимость учения, понимает ее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важность и социальную значимость. Но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помните, что желание пойти в школу и желание учиться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существенно отличаются друг от друга. Многие родители 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понимают, насколько важно у ребенка желание учиться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6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2887">
            <a:off x="499033" y="4864724"/>
            <a:ext cx="22034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15250" cy="928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Схема социально-психологической 		адаптации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дошкольника  к школе.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38" y="1928813"/>
            <a:ext cx="2152650" cy="421481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00034" y="1500174"/>
          <a:ext cx="535785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9" name="Рисунок 8" descr="p33_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1785938"/>
            <a:ext cx="235743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572296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Оценка уровня социально личностного развития детей дошкольного возраста подготовительной группы.</a:t>
            </a:r>
            <a:endParaRPr lang="ru-RU" sz="45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</a:rPr>
              <a:t>Опросник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1.Назови, пожалуйста, свою фамилию, имя, отчество.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2.  Назови членов своей семьи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(если имеет место неполная семья, спрашиваем только о том  родителе с кем живет ребенок).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З.Где и кем работают твои родители ребенка?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4. Кем ты хочешь стать когда вырастешь? Почему?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5.Каким ты хочешь стать?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6 .Какие правила поведения ты знаешь? Всегда  ли  надо  их  выполнять ?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7.Ты сам себе нравишься? За что тебя любят дома, в </a:t>
            </a:r>
            <a:r>
              <a:rPr lang="ru-RU" sz="7200" u="sng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/с.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 8.У тебя есть друг? Как бы ты поступил, если бы: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      а) Он обидел кого-нибудь из ребят?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      б) Кто-нибудь захотел обидеть его?</a:t>
            </a: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9.Как бы ты поступил, если бы ты нечаянно порвал чужую книгу, но  никто этого не видел.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10. Представь, что ты  смотришь мультфильм и  замечаешь, что щенок оставил грязные следы на полу, как ты поступишь?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11.Представь, что ты с мамой едешь в автобусе. Вы стоите в проходе, ты устал. У мамы в руках  тяжелая сумка с продуктами. Вдруг освобождается удобное место у окна, через которое можно увидеть много интересного! Как  ты поступишь?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7200" u="sng" dirty="0" smtClean="0">
                <a:solidFill>
                  <a:schemeClr val="accent1">
                    <a:lumMod val="75000"/>
                  </a:schemeClr>
                </a:solidFill>
              </a:rPr>
              <a:t>12. Как называется твоя Родина? Ты любишь ее?  За что?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43808"/>
            <a:ext cx="8229600" cy="65973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Цель проекта: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67944" y="1124744"/>
            <a:ext cx="4824536" cy="5472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Выявить и изучить особенности психологической готовности ребенка к школе.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В соответствии с этой целью формируются задачи:  </a:t>
            </a:r>
            <a:r>
              <a:rPr lang="ru-RU" sz="2800" dirty="0" smtClean="0"/>
              <a:t>а</a:t>
            </a:r>
            <a:r>
              <a:rPr lang="ru-RU" sz="2800" dirty="0" smtClean="0">
                <a:solidFill>
                  <a:srgbClr val="FF0000"/>
                </a:solidFill>
              </a:rPr>
              <a:t>) Подобрать методики для изучения особенностей психологической    готовности к школе детей-6 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летнего возраста.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б) Изучить особенности психологической готовности ребенка к школе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в) Выявить условия формирования психологической готовности ребенка </a:t>
            </a:r>
            <a:r>
              <a:rPr lang="en-US" sz="2800" dirty="0" smtClean="0">
                <a:solidFill>
                  <a:srgbClr val="FF0000"/>
                </a:solidFill>
              </a:rPr>
              <a:t>–( </a:t>
            </a:r>
            <a:r>
              <a:rPr lang="ru-RU" sz="2800" dirty="0" smtClean="0">
                <a:solidFill>
                  <a:srgbClr val="FF0000"/>
                </a:solidFill>
              </a:rPr>
              <a:t>подготовительной  группы)к школе.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5" descr="C:\Users\6703~1\AppData\Local\Temp\Rar$DI18.069\cat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0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http://im4-tub.yandex.net/i?id=111361417-17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071810"/>
            <a:ext cx="171058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48" name="Picture 20" descr="http://im6-tub.yandex.net/i?id=23283714-0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85752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50" name="Picture 22" descr="http://im8-tub.yandex.net/i?id=128424690-15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857364"/>
            <a:ext cx="192882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52" name="Picture 24" descr="http://im3-tub.yandex.net/i?id=176509369-16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357826"/>
            <a:ext cx="2000264" cy="1328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54" name="Picture 26" descr="http://im0-tub.yandex.net/i?id=102626526-21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869160"/>
            <a:ext cx="1611000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539552" y="188641"/>
            <a:ext cx="86044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           Но у некоторых дошкольников </a:t>
            </a:r>
          </a:p>
          <a:p>
            <a:r>
              <a:rPr lang="ru-RU" sz="2000" b="1" dirty="0"/>
              <a:t>           наблюдается неустойчивая,</a:t>
            </a:r>
          </a:p>
          <a:p>
            <a:r>
              <a:rPr lang="ru-RU" sz="2000" b="1" dirty="0"/>
              <a:t>           а иногда даже заниженная </a:t>
            </a:r>
          </a:p>
          <a:p>
            <a:r>
              <a:rPr lang="ru-RU" sz="2000" b="1" dirty="0"/>
              <a:t>          самооценка. Это говорит о</a:t>
            </a:r>
          </a:p>
          <a:p>
            <a:r>
              <a:rPr lang="ru-RU" sz="2000" b="1" dirty="0"/>
              <a:t>                          том, что дети </a:t>
            </a:r>
          </a:p>
          <a:p>
            <a:r>
              <a:rPr lang="ru-RU" sz="2000" b="1" dirty="0"/>
              <a:t>                          испытывают дефицит</a:t>
            </a:r>
          </a:p>
          <a:p>
            <a:r>
              <a:rPr lang="ru-RU" sz="2000" b="1" dirty="0"/>
              <a:t>                          внимания, любви, поддержки, эмоциональной</a:t>
            </a:r>
          </a:p>
          <a:p>
            <a:r>
              <a:rPr lang="ru-RU" sz="2000" b="1" dirty="0"/>
              <a:t>                          защищенности со стороны взрослых.</a:t>
            </a:r>
          </a:p>
          <a:p>
            <a:r>
              <a:rPr lang="ru-RU" sz="2000" b="1" dirty="0"/>
              <a:t>                          Низкая самооценка, </a:t>
            </a:r>
          </a:p>
          <a:p>
            <a:r>
              <a:rPr lang="ru-RU" sz="2000" b="1" dirty="0"/>
              <a:t>   сформированная на протяжении</a:t>
            </a:r>
          </a:p>
          <a:p>
            <a:r>
              <a:rPr lang="ru-RU" sz="2000" b="1" dirty="0"/>
              <a:t>дошкольного детства, может стать причиной</a:t>
            </a:r>
          </a:p>
          <a:p>
            <a:r>
              <a:rPr lang="ru-RU" sz="2000" b="1" dirty="0"/>
              <a:t>неуспеваемости в школе. Она порождает страх</a:t>
            </a:r>
          </a:p>
          <a:p>
            <a:r>
              <a:rPr lang="ru-RU" sz="2000" b="1" dirty="0"/>
              <a:t>неудачи, а в своем крайнем проявлении – отказ</a:t>
            </a:r>
          </a:p>
          <a:p>
            <a:r>
              <a:rPr lang="ru-RU" sz="2000" b="1" dirty="0"/>
              <a:t>от деятельности. Такие дети в школе отказываются отвечать</a:t>
            </a:r>
          </a:p>
          <a:p>
            <a:r>
              <a:rPr lang="ru-RU" sz="2000" b="1" dirty="0"/>
              <a:t>у доски и с места. Ребенок готов прослыть лентяем, чем </a:t>
            </a:r>
          </a:p>
          <a:p>
            <a:r>
              <a:rPr lang="ru-RU" sz="2000" b="1" dirty="0"/>
              <a:t>                                                          неуспешным в учебе.</a:t>
            </a:r>
          </a:p>
          <a:p>
            <a:endParaRPr lang="ru-RU" sz="2000" b="1" dirty="0"/>
          </a:p>
          <a:p>
            <a:r>
              <a:rPr lang="ru-RU" sz="2000" b="1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309" y="428604"/>
            <a:ext cx="683443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Высокий уровень развития.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1428750"/>
            <a:ext cx="8215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	</a:t>
            </a:r>
            <a:r>
              <a:rPr lang="ru-RU" sz="3600" i="1">
                <a:latin typeface="Cambria" pitchFamily="18" charset="0"/>
              </a:rPr>
              <a:t>Если по определённой теме</a:t>
            </a:r>
          </a:p>
          <a:p>
            <a:pPr algn="ctr"/>
            <a:r>
              <a:rPr lang="ru-RU" sz="3600" i="1">
                <a:latin typeface="Cambria" pitchFamily="18" charset="0"/>
              </a:rPr>
              <a:t> у ребёнка преобладают </a:t>
            </a:r>
            <a:r>
              <a:rPr lang="ru-RU" sz="3600" i="1">
                <a:solidFill>
                  <a:srgbClr val="FF0000"/>
                </a:solidFill>
                <a:latin typeface="Cambria" pitchFamily="18" charset="0"/>
              </a:rPr>
              <a:t>красные</a:t>
            </a:r>
            <a:r>
              <a:rPr lang="ru-RU" sz="3600" i="1">
                <a:latin typeface="Cambria" pitchFamily="18" charset="0"/>
              </a:rPr>
              <a:t> флажки, один-два </a:t>
            </a:r>
            <a:r>
              <a:rPr lang="ru-RU" sz="3600" i="1">
                <a:solidFill>
                  <a:srgbClr val="00B050"/>
                </a:solidFill>
                <a:latin typeface="Cambria" pitchFamily="18" charset="0"/>
              </a:rPr>
              <a:t>зелёных</a:t>
            </a:r>
            <a:r>
              <a:rPr lang="ru-RU" sz="3600" i="1">
                <a:latin typeface="Cambria" pitchFamily="18" charset="0"/>
              </a:rPr>
              <a:t> и совсем нет </a:t>
            </a:r>
            <a:r>
              <a:rPr lang="ru-RU" sz="3600" i="1">
                <a:solidFill>
                  <a:srgbClr val="0070C0"/>
                </a:solidFill>
                <a:latin typeface="Cambria" pitchFamily="18" charset="0"/>
              </a:rPr>
              <a:t>синих</a:t>
            </a:r>
            <a:r>
              <a:rPr lang="ru-RU" sz="3600" i="1">
                <a:latin typeface="Cambria" pitchFamily="18" charset="0"/>
              </a:rPr>
              <a:t>,</a:t>
            </a:r>
          </a:p>
          <a:p>
            <a:pPr algn="ctr"/>
            <a:r>
              <a:rPr lang="ru-RU" sz="3600" i="1">
                <a:latin typeface="Cambria" pitchFamily="18" charset="0"/>
              </a:rPr>
              <a:t> уровень готовности по данной теме достаточный.</a:t>
            </a:r>
          </a:p>
          <a:p>
            <a:pPr algn="ctr"/>
            <a:r>
              <a:rPr lang="ru-RU" sz="3600" i="1">
                <a:latin typeface="Cambria" pitchFamily="18" charset="0"/>
              </a:rPr>
              <a:t> Вы можете предлагать ребёнку более сложные задания по этой теме.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65" y="428604"/>
            <a:ext cx="67735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Средний уровень развития.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" y="1714500"/>
            <a:ext cx="871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latin typeface="Cambria" pitchFamily="18" charset="0"/>
              </a:rPr>
              <a:t>Если по определённой теме у ребёнка преобладают </a:t>
            </a:r>
            <a:r>
              <a:rPr lang="ru-RU" sz="3600" i="1">
                <a:solidFill>
                  <a:srgbClr val="00B050"/>
                </a:solidFill>
                <a:latin typeface="Cambria" pitchFamily="18" charset="0"/>
              </a:rPr>
              <a:t>зелёные</a:t>
            </a:r>
            <a:r>
              <a:rPr lang="ru-RU" sz="3600" i="1">
                <a:latin typeface="Cambria" pitchFamily="18" charset="0"/>
              </a:rPr>
              <a:t> флажки,</a:t>
            </a:r>
          </a:p>
          <a:p>
            <a:pPr algn="ctr"/>
            <a:r>
              <a:rPr lang="ru-RU" sz="3600" i="1">
                <a:latin typeface="Cambria" pitchFamily="18" charset="0"/>
              </a:rPr>
              <a:t> то уровень готовности средний.</a:t>
            </a:r>
          </a:p>
          <a:p>
            <a:pPr algn="ctr"/>
            <a:r>
              <a:rPr lang="ru-RU" sz="3600" i="1">
                <a:latin typeface="Cambria" pitchFamily="18" charset="0"/>
              </a:rPr>
              <a:t> Вам необходимо предложить ребёнку подобные задания для закрепления материала.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3799" y="428604"/>
            <a:ext cx="652345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Низкий уровень развития.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" y="1714500"/>
            <a:ext cx="87153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latin typeface="Cambria" pitchFamily="18" charset="0"/>
              </a:rPr>
              <a:t>Если по определённой теме у ребёнка преобладают  </a:t>
            </a:r>
            <a:r>
              <a:rPr lang="ru-RU" sz="3600" i="1">
                <a:solidFill>
                  <a:srgbClr val="0070C0"/>
                </a:solidFill>
                <a:latin typeface="Cambria" pitchFamily="18" charset="0"/>
              </a:rPr>
              <a:t>синие </a:t>
            </a:r>
            <a:r>
              <a:rPr lang="ru-RU" sz="3600" i="1">
                <a:latin typeface="Cambria" pitchFamily="18" charset="0"/>
              </a:rPr>
              <a:t> флажки,</a:t>
            </a:r>
          </a:p>
          <a:p>
            <a:pPr algn="ctr"/>
            <a:r>
              <a:rPr lang="ru-RU" sz="3600" i="1">
                <a:latin typeface="Cambria" pitchFamily="18" charset="0"/>
              </a:rPr>
              <a:t> один-два </a:t>
            </a:r>
            <a:r>
              <a:rPr lang="ru-RU" sz="3600" i="1">
                <a:solidFill>
                  <a:srgbClr val="00B050"/>
                </a:solidFill>
                <a:latin typeface="Cambria" pitchFamily="18" charset="0"/>
              </a:rPr>
              <a:t>зелёных</a:t>
            </a:r>
            <a:r>
              <a:rPr lang="ru-RU" sz="3600" i="1">
                <a:latin typeface="Cambria" pitchFamily="18" charset="0"/>
              </a:rPr>
              <a:t> и совсем нет </a:t>
            </a:r>
            <a:r>
              <a:rPr lang="ru-RU" sz="3600" i="1">
                <a:solidFill>
                  <a:srgbClr val="FF0000"/>
                </a:solidFill>
                <a:latin typeface="Cambria" pitchFamily="18" charset="0"/>
              </a:rPr>
              <a:t>красных</a:t>
            </a:r>
            <a:r>
              <a:rPr lang="ru-RU" sz="3600" i="1">
                <a:latin typeface="Cambria" pitchFamily="18" charset="0"/>
              </a:rPr>
              <a:t>, уровень готовности недостаточный.</a:t>
            </a:r>
          </a:p>
          <a:p>
            <a:pPr algn="ctr"/>
            <a:r>
              <a:rPr lang="ru-RU" sz="3600" i="1">
                <a:latin typeface="Cambria" pitchFamily="18" charset="0"/>
              </a:rPr>
              <a:t> Вам необходимо позаниматься с ребёнком дополнительно, возможно потребуется помощь специалиста.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6544581_1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5450"/>
            <a:ext cx="9144000" cy="60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Методика « Джин 5+» шкала оценки социальных навыков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(навыки общения со сверстниками)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324527" cy="332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845"/>
                <a:gridCol w="6799182"/>
                <a:gridCol w="1505500"/>
              </a:tblGrid>
              <a:tr h="36576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Навыки общения со сверстниками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64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Проявляет активность при знакомстве со сверстниками.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55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Если хочет присоединиться к играющим детям, может включиться в игру без жалоб и конфликтов.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55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Включаясь в новую игру, интересуется её правилами и соблюдает их.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9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отношениях со сверстниками отличает ситуацию, где он имеет право требовать, от той, где может только просить о чём-то.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55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Замечает, когда другому ребёнку трудно, и предлагает помощь.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55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Выражает симпатию тем или иным способом по отношению к сверстнику, который ему (ей) симпатичен.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55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Когда слышит от кого-то хорошие слова в свой адрес, вежливо благодарит его.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55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Берёт на себя инициативу, предлагает сверстникам что-то вместе сделать, например, поиграть.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69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Делится с другими (например, игрушками).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64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Когда понимает, что неправ, просит прощения.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1   2   3   4  5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8367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Диагностика готовности к школе.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653136"/>
            <a:ext cx="2262188" cy="2020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7931224" cy="5734237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Методы тестирования, как основной, и методы эксперимента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Тест: "Переплетенные линии"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Оценка устойчивости внимания.</a:t>
            </a:r>
          </a:p>
          <a:p>
            <a:r>
              <a:rPr lang="ru-RU" dirty="0" smtClean="0"/>
              <a:t>Предложите ребенку рисунок, на котором изобра­жены,10 переплетенных линий (рис. 1). Каждая линия имеет свой номер у начала (слева) и у конца (справа). Однако эти номера не совпадают.</a:t>
            </a:r>
          </a:p>
          <a:p>
            <a:r>
              <a:rPr lang="ru-RU" dirty="0" smtClean="0"/>
              <a:t>Попросите ребенка внимательно проследить за каждой линией от ее начала до конца. При этом нельзя пользоваться ручкой, карандашом или пальцем. Ребенок вслух называет номер линии слева и затем номер этой линии справа.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99762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-.</a:t>
            </a:r>
            <a:endParaRPr lang="ru-RU" dirty="0"/>
          </a:p>
        </p:txBody>
      </p:sp>
      <p:pic>
        <p:nvPicPr>
          <p:cNvPr id="5" name="Picture 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101">
            <a:off x="6766146" y="1321019"/>
            <a:ext cx="18288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981600201939643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981618986678977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60222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Предметом исследования является психологическая готовность ребенка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 школьному обучению.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76672"/>
            <a:ext cx="4330824" cy="63813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Объектом исследования стали дошкольники в  возрасте  6-7 летнего  возраста подготовительной группы -детского сада№370  МБДОУ г. Екатеринбурга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8" descr="C:\Users\6703~1\AppData\Local\Temp\Rar$DI24.745\cat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05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0"/>
            <a:ext cx="9073008" cy="8397552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Результат исследования</a:t>
            </a:r>
            <a:r>
              <a:rPr lang="en-US" sz="1400" b="1" i="1" dirty="0" smtClean="0">
                <a:solidFill>
                  <a:srgbClr val="FF0000"/>
                </a:solidFill>
              </a:rPr>
              <a:t>: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 Уровень устойчивости внимания у опрошенных достаточно средний.</a:t>
            </a:r>
          </a:p>
          <a:p>
            <a:endParaRPr lang="ru-RU" sz="1600" dirty="0" smtClean="0"/>
          </a:p>
          <a:p>
            <a:endParaRPr lang="ru-RU" sz="1800" dirty="0" smtClean="0"/>
          </a:p>
          <a:p>
            <a:r>
              <a:rPr lang="ru-RU" sz="1600" dirty="0" smtClean="0"/>
              <a:t>ФИО </a:t>
            </a:r>
            <a:r>
              <a:rPr lang="en-US" sz="1600" dirty="0" smtClean="0"/>
              <a:t>/ </a:t>
            </a:r>
            <a:r>
              <a:rPr lang="ru-RU" sz="1600" dirty="0" smtClean="0"/>
              <a:t>ВОЗРАСТ</a:t>
            </a:r>
          </a:p>
          <a:p>
            <a:r>
              <a:rPr lang="ru-RU" sz="1600" dirty="0" smtClean="0"/>
              <a:t>ВРЕМЯ</a:t>
            </a:r>
          </a:p>
          <a:p>
            <a:r>
              <a:rPr lang="ru-RU" sz="1600" dirty="0" smtClean="0"/>
              <a:t>ОШИБКИ</a:t>
            </a:r>
          </a:p>
          <a:p>
            <a:r>
              <a:rPr lang="en-US" sz="1600" dirty="0" err="1" smtClean="0"/>
              <a:t>Маша</a:t>
            </a:r>
            <a:endParaRPr lang="ru-RU" sz="1600" dirty="0" smtClean="0"/>
          </a:p>
          <a:p>
            <a:r>
              <a:rPr lang="ru-RU" sz="1600" dirty="0" smtClean="0"/>
              <a:t>6 лет</a:t>
            </a:r>
          </a:p>
          <a:p>
            <a:r>
              <a:rPr lang="ru-RU" sz="1600" dirty="0" smtClean="0"/>
              <a:t>1мин. 45 сек</a:t>
            </a:r>
          </a:p>
          <a:p>
            <a:r>
              <a:rPr lang="ru-RU" sz="1600" dirty="0" smtClean="0"/>
              <a:t>На 6 цифре остановка</a:t>
            </a:r>
          </a:p>
          <a:p>
            <a:r>
              <a:rPr lang="ru-RU" sz="1600" dirty="0" smtClean="0"/>
              <a:t>2 </a:t>
            </a:r>
          </a:p>
          <a:p>
            <a:r>
              <a:rPr lang="ru-RU" sz="1600" dirty="0" smtClean="0"/>
              <a:t>Рома</a:t>
            </a:r>
          </a:p>
          <a:p>
            <a:r>
              <a:rPr lang="ru-RU" sz="1600" dirty="0" smtClean="0"/>
              <a:t>6 лет</a:t>
            </a:r>
          </a:p>
          <a:p>
            <a:r>
              <a:rPr lang="ru-RU" sz="1600" dirty="0" smtClean="0"/>
              <a:t>2 мин. 10 сек.</a:t>
            </a:r>
          </a:p>
          <a:p>
            <a:r>
              <a:rPr lang="ru-RU" sz="1600" dirty="0" smtClean="0"/>
              <a:t>На 9 цифре заминка</a:t>
            </a:r>
          </a:p>
          <a:p>
            <a:r>
              <a:rPr lang="ru-RU" sz="1600" dirty="0" smtClean="0"/>
              <a:t>1</a:t>
            </a:r>
          </a:p>
          <a:p>
            <a:r>
              <a:rPr lang="ru-RU" sz="1600" dirty="0" smtClean="0"/>
              <a:t>Вова</a:t>
            </a:r>
          </a:p>
          <a:p>
            <a:r>
              <a:rPr lang="ru-RU" sz="1600" dirty="0" smtClean="0"/>
              <a:t>6 лет</a:t>
            </a:r>
          </a:p>
          <a:p>
            <a:r>
              <a:rPr lang="ru-RU" sz="1600" dirty="0" smtClean="0"/>
              <a:t>1 мин. 35 сек.</a:t>
            </a:r>
          </a:p>
          <a:p>
            <a:r>
              <a:rPr lang="ru-RU" sz="1600" dirty="0" smtClean="0"/>
              <a:t>На 8 цифре остановка</a:t>
            </a:r>
          </a:p>
          <a:p>
            <a:r>
              <a:rPr lang="ru-RU" sz="1600" dirty="0" smtClean="0"/>
              <a:t>2</a:t>
            </a:r>
          </a:p>
          <a:p>
            <a:r>
              <a:rPr lang="ru-RU" sz="1600" dirty="0" smtClean="0"/>
              <a:t>Кирилл</a:t>
            </a:r>
          </a:p>
          <a:p>
            <a:r>
              <a:rPr lang="ru-RU" sz="1600" dirty="0" smtClean="0"/>
              <a:t>6 лет</a:t>
            </a:r>
          </a:p>
          <a:p>
            <a:r>
              <a:rPr lang="ru-RU" sz="1600" dirty="0" smtClean="0"/>
              <a:t>1 мин. 13 сек.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3</a:t>
            </a:r>
          </a:p>
          <a:p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836712"/>
            <a:ext cx="20177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2887">
            <a:off x="4171441" y="3496572"/>
            <a:ext cx="22034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0" y="404813"/>
            <a:ext cx="4932363" cy="576103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Тест для оценки словесно-логического мышления</a:t>
            </a:r>
          </a:p>
          <a:p>
            <a:r>
              <a:rPr lang="ru-RU" sz="1800" dirty="0" smtClean="0"/>
              <a:t>Ребенок отвечает на вопросы:</a:t>
            </a:r>
          </a:p>
          <a:p>
            <a:r>
              <a:rPr lang="ru-RU" sz="1800" dirty="0" smtClean="0"/>
              <a:t>1.	Какое из животных больше — лошадь или собака?</a:t>
            </a:r>
          </a:p>
          <a:p>
            <a:r>
              <a:rPr lang="ru-RU" sz="1800" dirty="0" smtClean="0"/>
              <a:t>2.	Утром люди завтракают. А вечером? </a:t>
            </a:r>
          </a:p>
          <a:p>
            <a:r>
              <a:rPr lang="ru-RU" sz="1800" dirty="0" smtClean="0"/>
              <a:t>3.	Днем на улице светло, а ночью?</a:t>
            </a:r>
          </a:p>
          <a:p>
            <a:r>
              <a:rPr lang="ru-RU" sz="1800" dirty="0" smtClean="0"/>
              <a:t>4.	Небо голубое, а трава?</a:t>
            </a:r>
          </a:p>
          <a:p>
            <a:r>
              <a:rPr lang="ru-RU" sz="1800" dirty="0" smtClean="0"/>
              <a:t>5.	Черешня, груши, сливы, яблоки... — это что?</a:t>
            </a:r>
          </a:p>
          <a:p>
            <a:r>
              <a:rPr lang="ru-RU" sz="1800" dirty="0" smtClean="0"/>
              <a:t>6.	Почему, когда идет поезд, опускают шлагбаум?</a:t>
            </a:r>
          </a:p>
          <a:p>
            <a:r>
              <a:rPr lang="ru-RU" sz="1800" dirty="0" smtClean="0"/>
              <a:t>7.	Что такое Москва, Санкт-Петербург, Хабаровск?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094277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solidFill>
                  <a:srgbClr val="FF0000"/>
                </a:solidFill>
              </a:rPr>
              <a:t>Оценка словесно-логического мышления</a:t>
            </a:r>
            <a:r>
              <a:rPr lang="en-US" sz="3300" dirty="0" smtClean="0">
                <a:solidFill>
                  <a:srgbClr val="FF0000"/>
                </a:solidFill>
              </a:rPr>
              <a:t>:</a:t>
            </a:r>
            <a:endParaRPr lang="ru-RU" sz="3300" dirty="0" smtClean="0">
              <a:solidFill>
                <a:srgbClr val="FF0000"/>
              </a:solidFill>
            </a:endParaRPr>
          </a:p>
          <a:p>
            <a:r>
              <a:rPr lang="ru-RU" sz="29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2900" dirty="0" smtClean="0"/>
              <a:t>ФИО </a:t>
            </a:r>
            <a:r>
              <a:rPr lang="en-US" sz="2900" dirty="0" smtClean="0"/>
              <a:t>/ </a:t>
            </a:r>
            <a:r>
              <a:rPr lang="ru-RU" sz="2900" dirty="0" smtClean="0"/>
              <a:t>ВОЗРАСТ</a:t>
            </a:r>
          </a:p>
          <a:p>
            <a:r>
              <a:rPr lang="ru-RU" sz="2900" dirty="0" smtClean="0"/>
              <a:t>ПРАВИЛЬНЫЕ ОТВЕТЫ</a:t>
            </a:r>
          </a:p>
          <a:p>
            <a:r>
              <a:rPr lang="ru-RU" sz="2900" dirty="0" smtClean="0"/>
              <a:t>Маша</a:t>
            </a:r>
          </a:p>
          <a:p>
            <a:r>
              <a:rPr lang="ru-RU" sz="2900" dirty="0" smtClean="0"/>
              <a:t>6 лет</a:t>
            </a:r>
          </a:p>
          <a:p>
            <a:r>
              <a:rPr lang="ru-RU" sz="2900" dirty="0" smtClean="0"/>
              <a:t>18</a:t>
            </a:r>
          </a:p>
          <a:p>
            <a:r>
              <a:rPr lang="ru-RU" sz="2900" dirty="0" smtClean="0"/>
              <a:t> </a:t>
            </a:r>
          </a:p>
          <a:p>
            <a:r>
              <a:rPr lang="ru-RU" sz="2900" dirty="0" smtClean="0"/>
              <a:t>Рома</a:t>
            </a:r>
          </a:p>
          <a:p>
            <a:r>
              <a:rPr lang="ru-RU" sz="2900" dirty="0" smtClean="0"/>
              <a:t>6 лет</a:t>
            </a:r>
          </a:p>
          <a:p>
            <a:r>
              <a:rPr lang="ru-RU" sz="2900" dirty="0" smtClean="0"/>
              <a:t>12</a:t>
            </a:r>
          </a:p>
          <a:p>
            <a:r>
              <a:rPr lang="ru-RU" sz="2900" dirty="0" smtClean="0"/>
              <a:t>Вова</a:t>
            </a:r>
          </a:p>
          <a:p>
            <a:r>
              <a:rPr lang="ru-RU" sz="2900" dirty="0" smtClean="0"/>
              <a:t>6 лет</a:t>
            </a:r>
          </a:p>
          <a:p>
            <a:r>
              <a:rPr lang="ru-RU" sz="2900" dirty="0" smtClean="0"/>
              <a:t>16</a:t>
            </a:r>
          </a:p>
          <a:p>
            <a:r>
              <a:rPr lang="ru-RU" sz="2900" dirty="0" smtClean="0"/>
              <a:t>Никита</a:t>
            </a:r>
          </a:p>
          <a:p>
            <a:r>
              <a:rPr lang="ru-RU" sz="2900" dirty="0" smtClean="0"/>
              <a:t>6 лет</a:t>
            </a:r>
          </a:p>
          <a:p>
            <a:r>
              <a:rPr lang="ru-RU" sz="2900" dirty="0" smtClean="0"/>
              <a:t>14</a:t>
            </a:r>
          </a:p>
          <a:p>
            <a:r>
              <a:rPr lang="ru-RU" sz="2900" dirty="0" smtClean="0"/>
              <a:t> </a:t>
            </a:r>
          </a:p>
          <a:p>
            <a:r>
              <a:rPr lang="ru-RU" sz="2900" dirty="0" smtClean="0"/>
              <a:t>Средний уровень словесно-логического мышления нормальный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20713"/>
            <a:ext cx="7793037" cy="10556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Критерии готовности ребенка к обучению в школе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44675"/>
            <a:ext cx="8343900" cy="5013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МАТЕМАТИКА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знать прямой и обратный счет до 10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ru-RU" sz="2400" smtClean="0">
                <a:latin typeface="Times New Roman" pitchFamily="18" charset="0"/>
              </a:rPr>
              <a:t> предыдущие и последующие числа в пределах 10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ru-RU" sz="2400" smtClean="0">
                <a:latin typeface="Times New Roman" pitchFamily="18" charset="0"/>
              </a:rPr>
              <a:t> геометрические фигуры (треугольник, круг, квадрат, прямоугольник) – называть, изображать, отличать от других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ru-RU" sz="2400" smtClean="0">
                <a:latin typeface="Times New Roman" pitchFamily="18" charset="0"/>
              </a:rPr>
              <a:t>названия 14 цветов и оттенков;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ru-RU" sz="2400" smtClean="0">
                <a:latin typeface="Times New Roman" pitchFamily="18" charset="0"/>
              </a:rPr>
              <a:t>уметь по части узнавать целое, находить недостающие элементы, видеть предмет через зашумленное восприятие;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ru-RU" sz="2400" smtClean="0">
                <a:latin typeface="Times New Roman" pitchFamily="18" charset="0"/>
              </a:rPr>
              <a:t>уметь сравнивать числа (понимать какое больше, какое меньше)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ru-RU" sz="2400" smtClean="0">
                <a:latin typeface="Times New Roman" pitchFamily="18" charset="0"/>
              </a:rPr>
              <a:t>уметь хорошо ориентировался в пространстве: вверху, внизу, слева, справа, между, впереди, сзади и т. д. </a:t>
            </a:r>
          </a:p>
        </p:txBody>
      </p:sp>
      <p:pic>
        <p:nvPicPr>
          <p:cNvPr id="22532" name="Picture 14" descr="Анимашки Цветы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49275"/>
            <a:ext cx="16637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9814521349304156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1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6354763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rgbClr val="FF0000"/>
                </a:solidFill>
              </a:rPr>
              <a:t>Оценка слуховой памяти – кратковременной.</a:t>
            </a:r>
          </a:p>
          <a:p>
            <a:r>
              <a:rPr lang="ru-RU" sz="5100" dirty="0" smtClean="0"/>
              <a:t>Прочитайте ребенку следующие 10 слов: стол, тет­радь, часы, конь, брат, яблоко, собака, окно, лампа, огонь.</a:t>
            </a:r>
            <a:endParaRPr lang="ru-RU" sz="5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094277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 smtClean="0"/>
              <a:t>Результат</a:t>
            </a:r>
            <a:r>
              <a:rPr lang="en-US" sz="4600" dirty="0" smtClean="0"/>
              <a:t>:</a:t>
            </a:r>
            <a:endParaRPr lang="ru-RU" sz="4600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ФИО </a:t>
            </a:r>
            <a:r>
              <a:rPr lang="en-US" dirty="0" smtClean="0"/>
              <a:t>/ </a:t>
            </a:r>
            <a:r>
              <a:rPr lang="ru-RU" dirty="0" smtClean="0"/>
              <a:t>ВОЗРАСТ</a:t>
            </a:r>
          </a:p>
          <a:p>
            <a:r>
              <a:rPr lang="ru-RU" dirty="0" smtClean="0"/>
              <a:t>РЕЗУЛЬТАТ</a:t>
            </a:r>
          </a:p>
          <a:p>
            <a:r>
              <a:rPr lang="ru-RU" dirty="0" smtClean="0"/>
              <a:t>Маша</a:t>
            </a:r>
          </a:p>
          <a:p>
            <a:r>
              <a:rPr lang="ru-RU" dirty="0" smtClean="0"/>
              <a:t>6 лет</a:t>
            </a:r>
          </a:p>
          <a:p>
            <a:r>
              <a:rPr lang="ru-RU" dirty="0" smtClean="0"/>
              <a:t>7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Рома</a:t>
            </a:r>
          </a:p>
          <a:p>
            <a:r>
              <a:rPr lang="ru-RU" dirty="0" smtClean="0"/>
              <a:t>6 лет</a:t>
            </a:r>
          </a:p>
          <a:p>
            <a:r>
              <a:rPr lang="ru-RU" dirty="0" smtClean="0"/>
              <a:t>7</a:t>
            </a:r>
          </a:p>
          <a:p>
            <a:r>
              <a:rPr lang="ru-RU" dirty="0" smtClean="0"/>
              <a:t>Вова</a:t>
            </a:r>
          </a:p>
          <a:p>
            <a:r>
              <a:rPr lang="ru-RU" dirty="0" smtClean="0"/>
              <a:t>6 лет</a:t>
            </a:r>
          </a:p>
          <a:p>
            <a:r>
              <a:rPr lang="ru-RU" dirty="0" smtClean="0"/>
              <a:t>6</a:t>
            </a:r>
          </a:p>
          <a:p>
            <a:r>
              <a:rPr lang="ru-RU" dirty="0" smtClean="0"/>
              <a:t>Никита</a:t>
            </a:r>
          </a:p>
          <a:p>
            <a:r>
              <a:rPr lang="ru-RU" dirty="0" smtClean="0"/>
              <a:t>6 лет</a:t>
            </a:r>
          </a:p>
          <a:p>
            <a:r>
              <a:rPr lang="ru-RU" dirty="0" smtClean="0"/>
              <a:t>6</a:t>
            </a:r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Очень хороший уровень слуховой кратковременной памяти.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Picture 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101">
            <a:off x="1653578" y="4705395"/>
            <a:ext cx="18288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rxivari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 anchor="ctr"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Результаты проведенной работы 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3018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Чтобы ребёнок из дошкольника превратился в школьника, он должен качественно измениться. У него должны развиться новые психические функции. Их невозможно развить заранее, потому что в дошкольном возрасте они отсутствуют. «Тренировка» - вообще слово некорректное по отношению к маленькому ребёнку. Моторика, мышление, память – это всё прекрасно.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60932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Компонент готовности к школе возникают естественным путём при нормальном развитии ребёнка, когда малыш много играет сам, со сверстниками, со взрослыми, как в сюжетные игры, так и в игры с правилами, в настольные игры (мозаика, лото, конструктор, кубики).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Тест: "Пиши кружочками " и "Чтение схем-слов"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Оценка фонематического слуха.</a:t>
            </a:r>
          </a:p>
          <a:p>
            <a:r>
              <a:rPr lang="ru-RU" dirty="0" smtClean="0"/>
              <a:t>Предложите ребенку записать несколько слов, но не буквами, а кружочками. Сколько звуков в слове, столько и кружочков.</a:t>
            </a:r>
          </a:p>
          <a:p>
            <a:r>
              <a:rPr lang="ru-RU" dirty="0" smtClean="0"/>
              <a:t>Например, слово "суп" надо изобразить тремя кру­жочками: </a:t>
            </a:r>
            <a:r>
              <a:rPr lang="ru-RU" dirty="0" err="1" smtClean="0"/>
              <a:t>ооо</a:t>
            </a:r>
            <a:r>
              <a:rPr lang="ru-RU" dirty="0" smtClean="0"/>
              <a:t>. Проверьте, правильно ли ребенок понял задание. После этого можно приступать к исследова­нию.</a:t>
            </a:r>
          </a:p>
          <a:p>
            <a:endParaRPr lang="ru-RU" dirty="0"/>
          </a:p>
        </p:txBody>
      </p:sp>
      <p:pic>
        <p:nvPicPr>
          <p:cNvPr id="3" name="Picture 15" descr="arxivariu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4038600" cy="587851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Тест; "Кольца"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Оценка устойчивости, распределения и переключения внимания</a:t>
            </a:r>
          </a:p>
          <a:p>
            <a:r>
              <a:rPr lang="ru-RU" sz="2000" dirty="0" smtClean="0"/>
              <a:t>Для проведения теста необходима таблица с изоб­ражением колец, имеющих разрывы в разных частях (желательно, чтобы кольца были примерно равны строчным буквам и букваре).</a:t>
            </a:r>
          </a:p>
          <a:p>
            <a:r>
              <a:rPr lang="ru-RU" sz="2000" dirty="0" smtClean="0"/>
              <a:t>Уровень распределения и переключения внимания у шестилеток  очень низкий. Необходимы коррекционные  и развивающие упражнения. 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09427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Результат 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ФИО </a:t>
            </a:r>
            <a:r>
              <a:rPr lang="en-US" dirty="0" smtClean="0"/>
              <a:t>/ </a:t>
            </a:r>
            <a:r>
              <a:rPr lang="ru-RU" dirty="0" smtClean="0"/>
              <a:t>ВОЗРАСТ</a:t>
            </a:r>
          </a:p>
          <a:p>
            <a:r>
              <a:rPr lang="ru-RU" dirty="0" smtClean="0"/>
              <a:t>СТРОЧКИ</a:t>
            </a:r>
          </a:p>
          <a:p>
            <a:r>
              <a:rPr lang="ru-RU" dirty="0" smtClean="0"/>
              <a:t>ОШИБКИ</a:t>
            </a:r>
          </a:p>
          <a:p>
            <a:r>
              <a:rPr lang="ru-RU" dirty="0" smtClean="0"/>
              <a:t>Маша</a:t>
            </a:r>
          </a:p>
          <a:p>
            <a:r>
              <a:rPr lang="ru-RU" dirty="0" smtClean="0"/>
              <a:t>6 лет</a:t>
            </a:r>
          </a:p>
          <a:p>
            <a:r>
              <a:rPr lang="ru-RU" dirty="0" smtClean="0"/>
              <a:t>3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</a:t>
            </a:r>
          </a:p>
          <a:p>
            <a:r>
              <a:rPr lang="ru-RU" dirty="0" smtClean="0"/>
              <a:t>Рома</a:t>
            </a:r>
          </a:p>
          <a:p>
            <a:r>
              <a:rPr lang="ru-RU" dirty="0" smtClean="0"/>
              <a:t>6 лет</a:t>
            </a:r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Не справился</a:t>
            </a:r>
          </a:p>
          <a:p>
            <a:r>
              <a:rPr lang="ru-RU" dirty="0" smtClean="0"/>
              <a:t>Вова</a:t>
            </a:r>
          </a:p>
          <a:p>
            <a:r>
              <a:rPr lang="ru-RU" dirty="0" smtClean="0"/>
              <a:t>6 лет</a:t>
            </a:r>
          </a:p>
          <a:p>
            <a:r>
              <a:rPr lang="ru-RU" dirty="0" smtClean="0"/>
              <a:t>4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Никита</a:t>
            </a:r>
          </a:p>
          <a:p>
            <a:r>
              <a:rPr lang="ru-RU" dirty="0" smtClean="0"/>
              <a:t>6лет</a:t>
            </a:r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Не справилась</a:t>
            </a:r>
          </a:p>
          <a:p>
            <a:endParaRPr lang="ru-RU" dirty="0"/>
          </a:p>
        </p:txBody>
      </p:sp>
      <p:pic>
        <p:nvPicPr>
          <p:cNvPr id="5" name="Picture 15" descr="arxivariu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996952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4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644214"/>
          </a:xfrm>
        </p:spPr>
        <p:txBody>
          <a:bodyPr anchor="t">
            <a:normAutofit fontScale="90000"/>
          </a:bodyPr>
          <a:lstStyle/>
          <a:p>
            <a:r>
              <a:rPr lang="ru-RU" sz="2700" b="1" dirty="0" smtClean="0"/>
              <a:t>Готовность к школе психологическая</a:t>
            </a:r>
            <a:r>
              <a:rPr lang="ru-RU" sz="2700" dirty="0" smtClean="0"/>
              <a:t> (синоним: школьная зрелость) — комплекс психических качеств, необходимых ребенку для успешного начала обучения в школе.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281518" cy="507209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Психологическая готовность к школе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включает следующие составляющие: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интеллектуальная готовность (способность к концентрации внимания, умение строить логические связи, развитие памяти, мелкая моторика);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эмоциональная готовность (мотивация к обучению, умение сосредоточиться, управление эмоциями);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социальная готовность (потребность в общении, коррекция поведения в коллективе, способность обучаться).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16" descr="http://im2-tub.yandex.net/i?id=351591213-13-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1700808"/>
            <a:ext cx="2952328" cy="2503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15" descr="arxivari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81128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635476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Тестирование ребенка нужно, как минимум, для следующих целей: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</a:rPr>
              <a:t>во-первых, чтобы определить, на сколько соответствует уровень его развития тем нормам, которые характерны для детей данного возраста.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</a:rPr>
              <a:t>во-вторых, диагностика нужна для того, чтобы узнать индивидуальные особенности развития способностей. Какие-то из них могут быть развиты хорошо, а какие-то – не очень. Наличие у ребенка отдельных недостаточно развитых интеллектуальных способностей может стать причиной серьезных затруднений в процессе последующего обучения в школе. С помощью тестов эти «слабые места» можно выявить заранее, и внести соответствующие коррективы в интеллектуальный тренинг.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734237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Знание этих тестов позволит им уравнять шансы с теми, кто по тем или иным причинам уже имеет опыт тестовой проверки.</a:t>
            </a:r>
          </a:p>
          <a:p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09120"/>
            <a:ext cx="2262188" cy="2020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 же.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Чем больше ребёнок будет причастен к подготовке к школе, обсуждению будущего, чем больше он будет знать о школе, о новой жизни, тем легче ему будет личностно в неё включиться.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Психологическая готовность ребёнка к школе</a:t>
            </a:r>
            <a:r>
              <a:rPr lang="ru-RU" dirty="0" smtClean="0">
                <a:solidFill>
                  <a:srgbClr val="FF0000"/>
                </a:solidFill>
              </a:rPr>
              <a:t> - это своеобразие интеллектуального развития ребёнка и некоторые особенности его личности, без которых невозможно успешное обучение в школе.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забывайте, что-.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Психика ребёнка развивается в игре. Постепенно исчерпав свои возможности, игра, как ведущий вид деятельности, уступает место обучению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Важен не объём знаний ребёнка, а их качество. Важно не учить читать, а развивать речь. Не учить писать, а создавать условия для развития мелкой моторики руки.</a:t>
            </a:r>
          </a:p>
          <a:p>
            <a:endParaRPr lang="ru-RU" dirty="0"/>
          </a:p>
        </p:txBody>
      </p:sp>
      <p:pic>
        <p:nvPicPr>
          <p:cNvPr id="5" name="Picture 15" descr="arxivariu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23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97887" cy="19431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smtClean="0"/>
              <a:t>В школу ребёнок идёт не только продемонстрировать свои знания, </a:t>
            </a:r>
            <a:br>
              <a:rPr lang="ru-RU" sz="3200" smtClean="0"/>
            </a:br>
            <a:r>
              <a:rPr lang="ru-RU" sz="3200" b="1" u="sng" smtClean="0"/>
              <a:t>но и учиться</a:t>
            </a:r>
            <a:r>
              <a:rPr lang="ru-RU" sz="3200" b="1" smtClean="0"/>
              <a:t>.</a:t>
            </a:r>
            <a:r>
              <a:rPr lang="ru-RU" sz="3200" smtClean="0"/>
              <a:t> 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24579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787900" y="2017713"/>
            <a:ext cx="41671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</a:t>
            </a:r>
          </a:p>
        </p:txBody>
      </p:sp>
      <p:pic>
        <p:nvPicPr>
          <p:cNvPr id="24580" name="Picture 8" descr="ag00293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060575"/>
            <a:ext cx="1968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5" descr="arxivari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05038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6263" cy="5762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3" name="Picture 8" descr="ab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789363"/>
            <a:ext cx="2592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435280" cy="6166285"/>
          </a:xfrm>
        </p:spPr>
        <p:txBody>
          <a:bodyPr/>
          <a:lstStyle/>
          <a:p>
            <a:r>
              <a:rPr lang="ru-RU" b="1" dirty="0" smtClean="0"/>
              <a:t>ПСИХОЛОГО-МЕТОДИЧЕСКИЕ РЕКОМЕНДАЦИИ ПО ОРГАНИЗАЦИИ УЧЕБНОГО ПРОЦЕССА.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Психологическая готовность к школьному обучению предполагает многокомпонентное образование.</a:t>
            </a:r>
          </a:p>
          <a:p>
            <a:r>
              <a:rPr lang="ru-RU" dirty="0" smtClean="0"/>
              <a:t>Многое могут сделать для ребенка в этом отношении родители первые и самые важные его воспитатели.</a:t>
            </a:r>
          </a:p>
          <a:p>
            <a:r>
              <a:rPr lang="ru-RU" dirty="0" smtClean="0"/>
              <a:t>Ребенок дошкольного возраста обладает поистине огромными возможностями развития и способностями познавать. В нем заложен инстинкт познания и исследования мира. Помогите ребенку развить и реализовать свои возможности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87" y="0"/>
            <a:ext cx="20177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404664"/>
            <a:ext cx="8686800" cy="595026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Путь развития каждого ребенка очень индивидуален, то к школьному возрасту, дети приходят с совершенно разным багажом опыта - знаниями, умениями, навыками, привычками .</a:t>
            </a:r>
          </a:p>
          <a:p>
            <a:r>
              <a:rPr lang="ru-RU" dirty="0" smtClean="0"/>
              <a:t>Современная школа - продукт длительного исторического развития, в результате которого закрепились следующие характеристики.</a:t>
            </a:r>
            <a:r>
              <a:rPr lang="ru-RU" b="1" dirty="0" smtClean="0"/>
              <a:t> 1. Общедоступность 2. Коллективность обучения 3. Объективность оценивания 4. Вербальное обучение</a:t>
            </a:r>
            <a:r>
              <a:rPr lang="en-US" b="1" dirty="0" smtClean="0"/>
              <a:t>.</a:t>
            </a:r>
            <a:endParaRPr lang="ru-RU" dirty="0" smtClean="0"/>
          </a:p>
          <a:p>
            <a:endParaRPr lang="ru-RU" b="1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Для родителей достаточно лишь быть готовым и к новым требованиям и к тому, что в некоторый момент времени ребенок встречается с внешней оценкой в образе начальной школы, которая рассматривает все его жизненные достижения очень узко и строго, а именно: может ли он учиться в тех условиях, которые приняты сегодняшней системой образования, психологическая готовность к школьному обучению предполагает многокомпонентное образование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354763"/>
          </a:xfrm>
        </p:spPr>
        <p:txBody>
          <a:bodyPr/>
          <a:lstStyle/>
          <a:p>
            <a:r>
              <a:rPr lang="ru-RU" dirty="0" smtClean="0"/>
              <a:t>А самое главное, постарайтесь не воспринимать занятия с ребенком</a:t>
            </a:r>
            <a:r>
              <a:rPr lang="en-US" dirty="0" smtClean="0"/>
              <a:t>,</a:t>
            </a:r>
            <a:r>
              <a:rPr lang="ru-RU" dirty="0" smtClean="0"/>
              <a:t> как тяжелый труд, радуйтесь и получайте удовольствие от процесса общения, никогда не теряйте чувство юмора. Помните, что у вас появилась прекрасная возможность подружиться с ребенком.</a:t>
            </a:r>
          </a:p>
          <a:p>
            <a:r>
              <a:rPr lang="ru-RU" dirty="0" smtClean="0"/>
              <a:t>Итак, успехов вам и больше веры в себя и возможности своего ребенка</a:t>
            </a:r>
            <a:endParaRPr lang="ru-RU" dirty="0"/>
          </a:p>
        </p:txBody>
      </p:sp>
      <p:pic>
        <p:nvPicPr>
          <p:cNvPr id="6" name="Picture 4" descr="C:\Users\6703~1\AppData\Local\Temp\Rar$DI58.419\cat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140968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6703~1\AppData\Local\Temp\Rar$DI21.871\cat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17032"/>
            <a:ext cx="20177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2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33400"/>
            <a:ext cx="7439025" cy="752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Готовы ли родители к школе?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00438" y="1571625"/>
            <a:ext cx="5010150" cy="47148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smtClean="0"/>
              <a:t> 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Жертвовать своим личным временем  и некоторыми привычками.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Сдерживать свои эмоции.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кричать, не унижать и не обижать.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сравнивать своего ребенка с другими детьми.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наказывать ребенка без причины.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Всегда встречать ребенка из школы с улыбкой.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Быть щедрым на похвалу за достигнутые результаты.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smtClean="0"/>
          </a:p>
        </p:txBody>
      </p:sp>
      <p:pic>
        <p:nvPicPr>
          <p:cNvPr id="28676" name="Содержимое 8" descr="5972282e64cb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714500"/>
            <a:ext cx="2714625" cy="407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772400" cy="1571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C00000"/>
                </a:solidFill>
              </a:rPr>
              <a:t>Психологическая готовность ребёнка к школе.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1643063"/>
            <a:ext cx="8643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buFont typeface="Franklin Gothic Book"/>
              <a:buAutoNum type="romanUcPeriod"/>
            </a:pPr>
            <a:r>
              <a:rPr lang="ru-RU" sz="3200" i="1" dirty="0">
                <a:latin typeface="Cambria" pitchFamily="18" charset="0"/>
              </a:rPr>
              <a:t>Хочет ли Ваш ребёнок идти в школу.</a:t>
            </a:r>
          </a:p>
          <a:p>
            <a:pPr marL="400050" indent="-400050">
              <a:buFont typeface="Franklin Gothic Book"/>
              <a:buAutoNum type="romanUcPeriod"/>
            </a:pPr>
            <a:r>
              <a:rPr lang="ru-RU" sz="3200" i="1" dirty="0">
                <a:latin typeface="Cambria" pitchFamily="18" charset="0"/>
              </a:rPr>
              <a:t>Достаточно ли хорошо развиты у ребёнка познавательные процессы.</a:t>
            </a:r>
          </a:p>
          <a:p>
            <a:pPr marL="400050" indent="-400050">
              <a:buFont typeface="Franklin Gothic Book"/>
              <a:buAutoNum type="romanUcPeriod"/>
            </a:pPr>
            <a:r>
              <a:rPr lang="ru-RU" sz="3200" i="1" dirty="0">
                <a:latin typeface="Cambria" pitchFamily="18" charset="0"/>
              </a:rPr>
              <a:t>Может ли ребёнок контролировать своё поведение (произвольное поведение)</a:t>
            </a:r>
          </a:p>
          <a:p>
            <a:pPr marL="400050" indent="-400050">
              <a:buFont typeface="Franklin Gothic Book"/>
              <a:buAutoNum type="romanUcPeriod"/>
            </a:pPr>
            <a:r>
              <a:rPr lang="ru-RU" sz="3200" i="1" dirty="0">
                <a:latin typeface="Cambria" pitchFamily="18" charset="0"/>
              </a:rPr>
              <a:t>Хорошо ли развита тонкая моторика пальцев рук.</a:t>
            </a:r>
          </a:p>
          <a:p>
            <a:pPr marL="400050" indent="-400050">
              <a:buFont typeface="Franklin Gothic Book"/>
              <a:buAutoNum type="romanUcPeriod"/>
            </a:pPr>
            <a:r>
              <a:rPr lang="ru-RU" sz="3200" i="1" dirty="0">
                <a:latin typeface="Cambria" pitchFamily="18" charset="0"/>
              </a:rPr>
              <a:t>Достаточно ли хорошо развиты у ребёнка речь, навык общения и интеллект.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88913"/>
            <a:ext cx="8820150" cy="66690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Своевременная диагностика показала  в проекте </a:t>
            </a:r>
            <a:r>
              <a:rPr lang="en-US" dirty="0" smtClean="0"/>
              <a:t>, </a:t>
            </a:r>
            <a:r>
              <a:rPr lang="ru-RU" dirty="0" smtClean="0"/>
              <a:t>что психологическая готовность ребенка к обучению в школе позволит  создать условия, благодаря</a:t>
            </a:r>
            <a:r>
              <a:rPr lang="en-US" dirty="0" smtClean="0"/>
              <a:t> , </a:t>
            </a:r>
            <a:r>
              <a:rPr lang="ru-RU" dirty="0" smtClean="0"/>
              <a:t>которым успешно будут  развиваются  </a:t>
            </a:r>
            <a:r>
              <a:rPr lang="en-US" dirty="0" smtClean="0"/>
              <a:t>, </a:t>
            </a:r>
            <a:r>
              <a:rPr lang="ru-RU" dirty="0" smtClean="0"/>
              <a:t>те показатели психологической готовности, которые оказались недостаточно развитыми.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ЦЕЛЬ  ПРОЕКТА БЫЛА  ДОСТИГНУТА - МЕТОДАМИ И МЕТОДИКАМИ</a:t>
            </a:r>
            <a:r>
              <a:rPr lang="en-US" dirty="0" smtClean="0"/>
              <a:t> ,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>
                <a:solidFill>
                  <a:srgbClr val="FF0000"/>
                </a:solidFill>
              </a:rPr>
              <a:t>что бы </a:t>
            </a:r>
            <a:r>
              <a:rPr lang="en-US" b="1" dirty="0" smtClean="0">
                <a:solidFill>
                  <a:srgbClr val="FF0000"/>
                </a:solidFill>
              </a:rPr>
              <a:t>a)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узнать  психологическую    готовность к школе детей 6 летнего возраста </a:t>
            </a:r>
            <a:r>
              <a:rPr lang="en-US" dirty="0" smtClean="0"/>
              <a:t>,</a:t>
            </a:r>
            <a:r>
              <a:rPr lang="ru-RU" dirty="0" smtClean="0">
                <a:solidFill>
                  <a:srgbClr val="FF0000"/>
                </a:solidFill>
              </a:rPr>
              <a:t>б)</a:t>
            </a:r>
            <a:r>
              <a:rPr lang="ru-RU" dirty="0" smtClean="0"/>
              <a:t> изучить особенности психологической готовности ребенка к школе </a:t>
            </a:r>
            <a:r>
              <a:rPr lang="ru-RU" dirty="0" smtClean="0">
                <a:solidFill>
                  <a:srgbClr val="FF0000"/>
                </a:solidFill>
              </a:rPr>
              <a:t>в)</a:t>
            </a:r>
            <a:r>
              <a:rPr lang="ru-RU" dirty="0" smtClean="0"/>
              <a:t> выявить условия формирования психологической готовности ребенка к школе.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Задачи и цель  проекта  -выполнены.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101">
            <a:off x="6622129" y="4967865"/>
            <a:ext cx="18288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.nashekino.ru-747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49300"/>
            <a:ext cx="9144000" cy="5357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2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848037"/>
            <a:ext cx="9144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8220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ЛИТЕРАТУРА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Венгр Л.А., Пилюгина Э.Г.,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Венгер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Н.Б. «Воспитание сенсорной культуры ребенка.» 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Просвещение, 1998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Дьяченко О.М.,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Веракса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Н.Е. «Что на свете не бывает?» 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Знание, 1994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Житникова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Л. «Учите детей запоминать.» 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Просвещение, 1985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Заика Е.В., «Упражнение для формирования навыков чтения у младших школьников» // Вопросы психологии. 1995. № 6 – С. 43-54.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Истомина З.М., «Развитие памяти.» 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Просвещение, 1978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Лук А.Н., «Мышление и творчество.» 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Политиздат, 1976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Михайлова З.А., «Игровые, занимательные задачи для дошкольников.» 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Просвещение, 1985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Никитин Б.П. «Развивающие игры.» 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Педагогика, 1981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Фисюкова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Л.Б. «От трех до семи: Книга для пап, мам, дедушек и бабушек.» Харьков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Фолио, 1996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Барташникова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И.А.,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Барташников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А.А. «Учись играя.» Харьков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Фолио, 1997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Ильина М.Н., Парамонова Л.Г., Головнева Л.Я. «Тесты для детей» Дельта, 1997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Нартова-Бочавер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С.К., Мухортова Е.А. «Скоро в школу!» 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1998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101">
            <a:off x="7414217" y="24874"/>
            <a:ext cx="18288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99986" y="1196752"/>
            <a:ext cx="105439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БЛАГОДАРЮ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ВНИМАНИЕ.!!!!</a:t>
            </a: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2887">
            <a:off x="6693036" y="4360669"/>
            <a:ext cx="22034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2887">
            <a:off x="247513" y="4000629"/>
            <a:ext cx="22034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2887">
            <a:off x="3451361" y="4216653"/>
            <a:ext cx="22034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2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im2-tub.yandex.net/i?id=351591213-13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382264" cy="2991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18" descr="http://im5-tub.yandex.net/i?id=101513015-2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2951"/>
            <a:ext cx="5196079" cy="399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14" descr="Анимашки Цветы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4929188"/>
            <a:ext cx="166211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6703~1\AppData\Local\Temp\Rar$DI24.745\cat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17032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arxivariu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437112"/>
            <a:ext cx="23749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 процессы: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1643063"/>
            <a:ext cx="82867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5400">
                <a:latin typeface="Cambria" pitchFamily="18" charset="0"/>
              </a:rPr>
              <a:t>Внимание</a:t>
            </a:r>
          </a:p>
          <a:p>
            <a:pPr>
              <a:buFont typeface="Wingdings" pitchFamily="2" charset="2"/>
              <a:buChar char="Ø"/>
            </a:pPr>
            <a:r>
              <a:rPr lang="ru-RU" sz="5400">
                <a:latin typeface="Cambria" pitchFamily="18" charset="0"/>
              </a:rPr>
              <a:t>Память</a:t>
            </a:r>
          </a:p>
          <a:p>
            <a:pPr>
              <a:buFont typeface="Wingdings" pitchFamily="2" charset="2"/>
              <a:buChar char="Ø"/>
            </a:pPr>
            <a:r>
              <a:rPr lang="ru-RU" sz="5400">
                <a:latin typeface="Cambria" pitchFamily="18" charset="0"/>
              </a:rPr>
              <a:t>Мышление</a:t>
            </a:r>
          </a:p>
          <a:p>
            <a:pPr>
              <a:buFont typeface="Wingdings" pitchFamily="2" charset="2"/>
              <a:buChar char="Ø"/>
            </a:pPr>
            <a:r>
              <a:rPr lang="ru-RU" sz="5400">
                <a:latin typeface="Cambria" pitchFamily="18" charset="0"/>
              </a:rPr>
              <a:t>Восприятие</a:t>
            </a:r>
          </a:p>
          <a:p>
            <a:pPr>
              <a:buFont typeface="Wingdings" pitchFamily="2" charset="2"/>
              <a:buChar char="Ø"/>
            </a:pPr>
            <a:r>
              <a:rPr lang="ru-RU" sz="5400">
                <a:latin typeface="Cambria" pitchFamily="18" charset="0"/>
              </a:rPr>
              <a:t>Воображение</a:t>
            </a:r>
          </a:p>
        </p:txBody>
      </p:sp>
      <p:pic>
        <p:nvPicPr>
          <p:cNvPr id="4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2887">
            <a:off x="6043649" y="3064525"/>
            <a:ext cx="22034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2852</Words>
  <Application>Microsoft Office PowerPoint</Application>
  <PresentationFormat>Экран (4:3)</PresentationFormat>
  <Paragraphs>380</Paragraphs>
  <Slides>64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6" baseType="lpstr">
      <vt:lpstr>Поток</vt:lpstr>
      <vt:lpstr>Picture</vt:lpstr>
      <vt:lpstr>Проект « Психологическая готовность ребенка к школе- (подготовительная  группа)»</vt:lpstr>
      <vt:lpstr>Слайд 2</vt:lpstr>
      <vt:lpstr>Цель проекта: </vt:lpstr>
      <vt:lpstr>Слайд 4</vt:lpstr>
      <vt:lpstr>Готовность к школе психологическая (синоним: школьная зрелость) — комплекс психических качеств, необходимых ребенку для успешного начала обучения в школе. </vt:lpstr>
      <vt:lpstr>Психологическая готовность ребёнка к школе.</vt:lpstr>
      <vt:lpstr>Слайд 7</vt:lpstr>
      <vt:lpstr>Слайд 8</vt:lpstr>
      <vt:lpstr>Познавательные процессы:</vt:lpstr>
      <vt:lpstr>Внимание</vt:lpstr>
      <vt:lpstr>Слайд 11</vt:lpstr>
      <vt:lpstr>Память</vt:lpstr>
      <vt:lpstr>Слайд 13</vt:lpstr>
      <vt:lpstr>Слайд 14</vt:lpstr>
      <vt:lpstr>Слайд 15</vt:lpstr>
      <vt:lpstr>Слайд 16</vt:lpstr>
      <vt:lpstr>Интеллектуальная готовность</vt:lpstr>
      <vt:lpstr>Слайд 18</vt:lpstr>
      <vt:lpstr>Слайд 19</vt:lpstr>
      <vt:lpstr>Слайд 20</vt:lpstr>
      <vt:lpstr>Личностная готовность </vt:lpstr>
      <vt:lpstr>Слайд 22</vt:lpstr>
      <vt:lpstr>Слайд 23</vt:lpstr>
      <vt:lpstr>Слайд 24</vt:lpstr>
      <vt:lpstr>Мотивационная готовность</vt:lpstr>
      <vt:lpstr>Слайд 26</vt:lpstr>
      <vt:lpstr>Слайд 27</vt:lpstr>
      <vt:lpstr>  Схема социально-психологической   адаптации  дошкольника  к школе.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 Методика « Джин 5+» шкала оценки социальных навыков (навыки общения со сверстниками)</vt:lpstr>
      <vt:lpstr>Слайд 37</vt:lpstr>
      <vt:lpstr>Слайд 38</vt:lpstr>
      <vt:lpstr>Слайд 39</vt:lpstr>
      <vt:lpstr>Слайд 40</vt:lpstr>
      <vt:lpstr>Слайд 41</vt:lpstr>
      <vt:lpstr> Критерии готовности ребенка к обучению в школе </vt:lpstr>
      <vt:lpstr>Слайд 43</vt:lpstr>
      <vt:lpstr>Слайд 44</vt:lpstr>
      <vt:lpstr>Слайд 45</vt:lpstr>
      <vt:lpstr>Результаты проведенной работы :</vt:lpstr>
      <vt:lpstr>Слайд 47</vt:lpstr>
      <vt:lpstr>Слайд 48</vt:lpstr>
      <vt:lpstr>Слайд 49</vt:lpstr>
      <vt:lpstr>Слайд 50</vt:lpstr>
      <vt:lpstr>А так же.</vt:lpstr>
      <vt:lpstr>Не забывайте, что-.</vt:lpstr>
      <vt:lpstr>Слайд 53</vt:lpstr>
      <vt:lpstr>В школу ребёнок идёт не только продемонстрировать свои знания,  но и учиться.  </vt:lpstr>
      <vt:lpstr>Слайд 55</vt:lpstr>
      <vt:lpstr>Слайд 56</vt:lpstr>
      <vt:lpstr>Слайд 57</vt:lpstr>
      <vt:lpstr>Слайд 58</vt:lpstr>
      <vt:lpstr> Готовы ли родители к школе?</vt:lpstr>
      <vt:lpstr>Слайд 60</vt:lpstr>
      <vt:lpstr>Слайд 61</vt:lpstr>
      <vt:lpstr>Слайд 62</vt:lpstr>
      <vt:lpstr>Слайд 63</vt:lpstr>
      <vt:lpstr>Слайд 64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Психологическая готовность к школе.»</dc:title>
  <dc:creator>KDV</dc:creator>
  <cp:lastModifiedBy>Матвеева</cp:lastModifiedBy>
  <cp:revision>154</cp:revision>
  <dcterms:created xsi:type="dcterms:W3CDTF">2012-04-11T19:19:51Z</dcterms:created>
  <dcterms:modified xsi:type="dcterms:W3CDTF">2015-02-12T13:46:16Z</dcterms:modified>
</cp:coreProperties>
</file>