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7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AFBFF566-D82F-474D-A0BE-943293EC1821}">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8"/>
            <p14:sldId id="279"/>
            <p14:sldId id="277"/>
          </p14:sldIdLst>
        </p14:section>
        <p14:section name="Раздел без заголовка" id="{B2DE2049-3B32-403F-88AA-525E765F774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000B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256A0-73F6-43B7-84E1-31079ADB38C7}" type="datetimeFigureOut">
              <a:rPr lang="ru-RU" smtClean="0"/>
              <a:t>14.03.2018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70E9F-F0DD-40F6-80D4-713EC10EEE3B}" type="slidenum">
              <a:rPr lang="ru-RU" smtClean="0"/>
              <a:t>‹#›</a:t>
            </a:fld>
            <a:endParaRPr lang="ru-RU"/>
          </a:p>
        </p:txBody>
      </p:sp>
    </p:spTree>
    <p:extLst>
      <p:ext uri="{BB962C8B-B14F-4D97-AF65-F5344CB8AC3E}">
        <p14:creationId xmlns:p14="http://schemas.microsoft.com/office/powerpoint/2010/main" val="47892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1470E9F-F0DD-40F6-80D4-713EC10EEE3B}" type="slidenum">
              <a:rPr lang="ru-RU" smtClean="0"/>
              <a:t>2</a:t>
            </a:fld>
            <a:endParaRPr lang="ru-RU"/>
          </a:p>
        </p:txBody>
      </p:sp>
    </p:spTree>
    <p:extLst>
      <p:ext uri="{BB962C8B-B14F-4D97-AF65-F5344CB8AC3E}">
        <p14:creationId xmlns:p14="http://schemas.microsoft.com/office/powerpoint/2010/main" val="205912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8FD0422-0BD9-44E6-9BE8-9706320B3944}" type="datetimeFigureOut">
              <a:rPr lang="ru-RU" smtClean="0"/>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418078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FD0422-0BD9-44E6-9BE8-9706320B3944}" type="datetimeFigureOut">
              <a:rPr lang="ru-RU" smtClean="0"/>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1141856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FD0422-0BD9-44E6-9BE8-9706320B3944}" type="datetimeFigureOut">
              <a:rPr lang="ru-RU" smtClean="0"/>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123007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FD0422-0BD9-44E6-9BE8-9706320B3944}" type="datetimeFigureOut">
              <a:rPr lang="ru-RU" smtClean="0"/>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1911044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FD0422-0BD9-44E6-9BE8-9706320B3944}" type="datetimeFigureOut">
              <a:rPr lang="ru-RU" smtClean="0"/>
              <a:t>14.03.2018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2633805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FD0422-0BD9-44E6-9BE8-9706320B3944}" type="datetimeFigureOut">
              <a:rPr lang="ru-RU" smtClean="0"/>
              <a:t>14.03.2018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225695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FD0422-0BD9-44E6-9BE8-9706320B3944}" type="datetimeFigureOut">
              <a:rPr lang="ru-RU" smtClean="0"/>
              <a:t>14.03.2018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169986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FD0422-0BD9-44E6-9BE8-9706320B3944}" type="datetimeFigureOut">
              <a:rPr lang="ru-RU" smtClean="0"/>
              <a:t>14.03.2018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14767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FD0422-0BD9-44E6-9BE8-9706320B3944}" type="datetimeFigureOut">
              <a:rPr lang="ru-RU" smtClean="0"/>
              <a:t>14.03.2018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284220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FD0422-0BD9-44E6-9BE8-9706320B3944}" type="datetimeFigureOut">
              <a:rPr lang="ru-RU" smtClean="0"/>
              <a:t>14.03.2018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131884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FD0422-0BD9-44E6-9BE8-9706320B3944}" type="datetimeFigureOut">
              <a:rPr lang="ru-RU" smtClean="0"/>
              <a:t>14.03.2018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C1EB26A-C00B-4118-BA89-2C251DC71CC6}" type="slidenum">
              <a:rPr lang="ru-RU" smtClean="0"/>
              <a:t>‹#›</a:t>
            </a:fld>
            <a:endParaRPr lang="ru-RU"/>
          </a:p>
        </p:txBody>
      </p:sp>
    </p:spTree>
    <p:extLst>
      <p:ext uri="{BB962C8B-B14F-4D97-AF65-F5344CB8AC3E}">
        <p14:creationId xmlns:p14="http://schemas.microsoft.com/office/powerpoint/2010/main" val="80407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D0422-0BD9-44E6-9BE8-9706320B3944}" type="datetimeFigureOut">
              <a:rPr lang="ru-RU" smtClean="0"/>
              <a:t>14.03.2018</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EB26A-C00B-4118-BA89-2C251DC71CC6}" type="slidenum">
              <a:rPr lang="ru-RU" smtClean="0"/>
              <a:t>‹#›</a:t>
            </a:fld>
            <a:endParaRPr lang="ru-RU"/>
          </a:p>
        </p:txBody>
      </p:sp>
    </p:spTree>
    <p:extLst>
      <p:ext uri="{BB962C8B-B14F-4D97-AF65-F5344CB8AC3E}">
        <p14:creationId xmlns:p14="http://schemas.microsoft.com/office/powerpoint/2010/main" val="19492773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BE64B59-1C1D-4EE9-B3BA-B39665181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53943"/>
          </a:xfrm>
          <a:prstGeom prst="rect">
            <a:avLst/>
          </a:prstGeom>
        </p:spPr>
      </p:pic>
      <p:sp>
        <p:nvSpPr>
          <p:cNvPr id="2" name="Заголовок 1">
            <a:extLst>
              <a:ext uri="{FF2B5EF4-FFF2-40B4-BE49-F238E27FC236}">
                <a16:creationId xmlns:a16="http://schemas.microsoft.com/office/drawing/2014/main" id="{93E04644-558C-44ED-B1B6-7292E5740176}"/>
              </a:ext>
            </a:extLst>
          </p:cNvPr>
          <p:cNvSpPr>
            <a:spLocks noGrp="1"/>
          </p:cNvSpPr>
          <p:nvPr>
            <p:ph type="title"/>
          </p:nvPr>
        </p:nvSpPr>
        <p:spPr/>
        <p:txBody>
          <a:bodyPr>
            <a:normAutofit fontScale="90000"/>
          </a:bodyPr>
          <a:lstStyle/>
          <a:p>
            <a:pPr algn="ct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r>
              <a:rPr lang="ru-RU" sz="2800" b="1" dirty="0">
                <a:solidFill>
                  <a:srgbClr val="0070C0"/>
                </a:solidFill>
                <a:latin typeface="Times New Roman" panose="02020603050405020304" pitchFamily="18" charset="0"/>
                <a:cs typeface="Times New Roman" panose="02020603050405020304" pitchFamily="18" charset="0"/>
              </a:rPr>
              <a:t>ПЕДАГОГИЧЕСКИЙ ПРОЕКТ </a:t>
            </a:r>
            <a:br>
              <a:rPr lang="ru-RU" sz="2800" b="1" dirty="0">
                <a:solidFill>
                  <a:srgbClr val="0070C0"/>
                </a:solidFill>
                <a:latin typeface="Times New Roman" panose="02020603050405020304" pitchFamily="18" charset="0"/>
                <a:cs typeface="Times New Roman" panose="02020603050405020304" pitchFamily="18" charset="0"/>
              </a:rPr>
            </a:br>
            <a:br>
              <a:rPr lang="ru-RU" sz="2800" b="1" dirty="0">
                <a:solidFill>
                  <a:srgbClr val="0070C0"/>
                </a:solidFill>
                <a:latin typeface="Monotype Corsiva" panose="03010101010201010101" pitchFamily="66" charset="0"/>
              </a:rPr>
            </a:br>
            <a:r>
              <a:rPr lang="ru-RU" sz="2800" b="1" dirty="0">
                <a:solidFill>
                  <a:srgbClr val="0070C0"/>
                </a:solidFill>
                <a:latin typeface="Monotype Corsiva" panose="03010101010201010101" pitchFamily="66" charset="0"/>
              </a:rPr>
              <a:t>во второй младшей группе №2</a:t>
            </a:r>
            <a:br>
              <a:rPr lang="ru-RU" sz="2800" b="1" dirty="0">
                <a:solidFill>
                  <a:srgbClr val="0070C0"/>
                </a:solidFill>
                <a:latin typeface="Monotype Corsiva" panose="03010101010201010101" pitchFamily="66" charset="0"/>
              </a:rPr>
            </a:br>
            <a:br>
              <a:rPr lang="ru-RU" sz="2800" b="1" dirty="0">
                <a:solidFill>
                  <a:srgbClr val="0070C0"/>
                </a:solidFill>
                <a:latin typeface="Monotype Corsiva" panose="03010101010201010101" pitchFamily="66" charset="0"/>
              </a:rPr>
            </a:br>
            <a:r>
              <a:rPr lang="ru-RU" sz="2800" b="1" dirty="0">
                <a:solidFill>
                  <a:srgbClr val="0070C0"/>
                </a:solidFill>
                <a:latin typeface="Monotype Corsiva" panose="03010101010201010101" pitchFamily="66" charset="0"/>
              </a:rPr>
              <a:t>«В ГОСТЯХ У СКАЗКИ»</a:t>
            </a:r>
          </a:p>
        </p:txBody>
      </p:sp>
    </p:spTree>
    <p:extLst>
      <p:ext uri="{BB962C8B-B14F-4D97-AF65-F5344CB8AC3E}">
        <p14:creationId xmlns:p14="http://schemas.microsoft.com/office/powerpoint/2010/main" val="4158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C78918-BA22-41C5-862A-2B9C56B7D2CC}"/>
              </a:ext>
            </a:extLst>
          </p:cNvPr>
          <p:cNvSpPr>
            <a:spLocks noGrp="1"/>
          </p:cNvSpPr>
          <p:nvPr>
            <p:ph type="title"/>
          </p:nvPr>
        </p:nvSpPr>
        <p:spPr>
          <a:xfrm>
            <a:off x="809498" y="709127"/>
            <a:ext cx="11308522" cy="5762694"/>
          </a:xfrm>
        </p:spPr>
        <p:txBody>
          <a:bodyPr>
            <a:normAutofit fontScale="90000"/>
          </a:bodyPr>
          <a:lstStyle/>
          <a:p>
            <a:br>
              <a:rPr lang="ru-RU" sz="2000" b="1" dirty="0"/>
            </a:br>
            <a:br>
              <a:rPr lang="ru-RU" sz="2000" b="1" dirty="0"/>
            </a:br>
            <a:br>
              <a:rPr lang="ru-RU" sz="2000" b="1" dirty="0"/>
            </a:br>
            <a:br>
              <a:rPr lang="ru-RU" sz="2000" b="1" dirty="0"/>
            </a:br>
            <a:br>
              <a:rPr lang="ru-RU" sz="2000" b="1" dirty="0"/>
            </a:br>
            <a:br>
              <a:rPr lang="ru-RU" sz="2000" b="1" dirty="0"/>
            </a:br>
            <a:br>
              <a:rPr lang="ru-RU" sz="2000" b="1" dirty="0"/>
            </a:br>
            <a:br>
              <a:rPr lang="ru-RU" sz="2000" b="1" dirty="0"/>
            </a:br>
            <a:r>
              <a:rPr lang="ru-RU" sz="2000" b="1" dirty="0"/>
              <a:t>                                                                                                   </a:t>
            </a:r>
            <a:br>
              <a:rPr lang="ru-RU" sz="2000" b="1" dirty="0"/>
            </a:br>
            <a:br>
              <a:rPr lang="ru-RU" sz="2000" b="1" dirty="0"/>
            </a:br>
            <a:r>
              <a:rPr lang="ru-RU" sz="2000" b="1" dirty="0"/>
              <a:t>                                                                            </a:t>
            </a:r>
            <a:br>
              <a:rPr lang="ru-RU" sz="2000" b="1" dirty="0"/>
            </a:br>
            <a:br>
              <a:rPr lang="ru-RU" sz="2000" b="1" dirty="0"/>
            </a:br>
            <a:br>
              <a:rPr lang="ru-RU" sz="2000" b="1" dirty="0"/>
            </a:br>
            <a:br>
              <a:rPr lang="ru-RU" sz="2000" b="1" dirty="0"/>
            </a:br>
            <a:br>
              <a:rPr lang="ru-RU" sz="2000" b="1" dirty="0"/>
            </a:br>
            <a:br>
              <a:rPr lang="ru-RU" sz="2000" b="1" dirty="0"/>
            </a:br>
            <a:br>
              <a:rPr lang="ru-RU" sz="2000" b="1" dirty="0"/>
            </a:br>
            <a:br>
              <a:rPr lang="ru-RU" sz="2000" b="1" dirty="0"/>
            </a:br>
            <a:br>
              <a:rPr lang="ru-RU" sz="2000" b="1" dirty="0"/>
            </a:br>
            <a:r>
              <a:rPr lang="ru-RU" sz="2000" b="1" dirty="0"/>
              <a:t>                                                     </a:t>
            </a:r>
            <a:br>
              <a:rPr lang="ru-RU" sz="2000" b="1" dirty="0"/>
            </a:br>
            <a:br>
              <a:rPr lang="ru-RU" sz="2000" b="1" dirty="0"/>
            </a:br>
            <a:r>
              <a:rPr lang="ru-RU" sz="2000" b="1" dirty="0"/>
              <a:t>                                                            </a:t>
            </a:r>
            <a:r>
              <a:rPr lang="ru-RU" sz="3100" b="1" dirty="0">
                <a:latin typeface="Monotype Corsiva" panose="03010101010201010101" pitchFamily="66" charset="0"/>
              </a:rPr>
              <a:t>Анализ результатов проекта</a:t>
            </a:r>
            <a:br>
              <a:rPr lang="ru-RU" sz="2700" dirty="0"/>
            </a:br>
            <a:r>
              <a:rPr lang="ru-RU" sz="2700" dirty="0"/>
              <a:t> </a:t>
            </a:r>
            <a:r>
              <a:rPr lang="ru-RU" sz="2700" dirty="0">
                <a:latin typeface="Times New Roman" panose="02020603050405020304" pitchFamily="18" charset="0"/>
                <a:cs typeface="Times New Roman" panose="02020603050405020304" pitchFamily="18" charset="0"/>
              </a:rPr>
              <a:t>- приобщение детей к художественной литературе и театральной деятельности </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расширение кругозора детей  о русских народных сказках, персонажах.</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освоение невербальных средств общения (жесты, мимика, движения) </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формирование</a:t>
            </a:r>
            <a:r>
              <a:rPr lang="ru-RU" sz="2700" b="1" dirty="0">
                <a:latin typeface="Times New Roman" panose="02020603050405020304" pitchFamily="18" charset="0"/>
                <a:cs typeface="Times New Roman" panose="02020603050405020304" pitchFamily="18" charset="0"/>
              </a:rPr>
              <a:t> </a:t>
            </a:r>
            <a:r>
              <a:rPr lang="ru-RU" sz="2700" dirty="0">
                <a:latin typeface="Times New Roman" panose="02020603050405020304" pitchFamily="18" charset="0"/>
                <a:cs typeface="Times New Roman" panose="02020603050405020304" pitchFamily="18" charset="0"/>
              </a:rPr>
              <a:t>связной, выразительной речи детей, обогащение словарного запаса, повышение уровня коммуникативных способностей </a:t>
            </a:r>
            <a:br>
              <a:rPr lang="ru-RU" sz="2700" dirty="0">
                <a:latin typeface="Times New Roman" panose="02020603050405020304" pitchFamily="18" charset="0"/>
                <a:cs typeface="Times New Roman" panose="02020603050405020304" pitchFamily="18" charset="0"/>
              </a:rPr>
            </a:br>
            <a:r>
              <a:rPr lang="ru-RU" sz="2700" b="1" i="1" dirty="0">
                <a:latin typeface="Times New Roman" panose="02020603050405020304" pitchFamily="18" charset="0"/>
                <a:cs typeface="Times New Roman" panose="02020603050405020304" pitchFamily="18" charset="0"/>
              </a:rPr>
              <a:t>Оснащение      развивающей      предметно-пространственной среды в группе:</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обновление книжного фонда, пополнение библиотеки книжками-самоделками, книжками – малышками;</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пополнение мнемотаблиц, схем, картотек с речевым материалом;</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a:t>
            </a:r>
            <a:r>
              <a:rPr lang="ru-RU" sz="2700" b="1" i="1" dirty="0">
                <a:latin typeface="Times New Roman" panose="02020603050405020304" pitchFamily="18" charset="0"/>
                <a:cs typeface="Times New Roman" panose="02020603050405020304" pitchFamily="18" charset="0"/>
              </a:rPr>
              <a:t>Создание: </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книжного уголка;</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различных видов театра и  атрибутов;</a:t>
            </a:r>
            <a:br>
              <a:rPr lang="ru-RU" sz="2700" dirty="0">
                <a:latin typeface="Times New Roman" panose="02020603050405020304" pitchFamily="18" charset="0"/>
                <a:cs typeface="Times New Roman" panose="02020603050405020304" pitchFamily="18" charset="0"/>
              </a:rPr>
            </a:br>
            <a:r>
              <a:rPr lang="ru-RU" sz="2700" b="1" i="1" dirty="0">
                <a:latin typeface="Times New Roman" panose="02020603050405020304" pitchFamily="18" charset="0"/>
                <a:cs typeface="Times New Roman" panose="02020603050405020304" pitchFamily="18" charset="0"/>
              </a:rPr>
              <a:t>Организация: </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выставки рисунков (родителей и детей) «Мои любимые сказки»;</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выставки макетов по мотивам русских народных сказок.</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 - книжной выставки «По тропинкам сказок»</a:t>
            </a:r>
            <a:br>
              <a:rPr lang="ru-RU" sz="4900" dirty="0">
                <a:latin typeface="Times New Roman" panose="02020603050405020304" pitchFamily="18" charset="0"/>
                <a:cs typeface="Times New Roman" panose="02020603050405020304" pitchFamily="18" charset="0"/>
              </a:rPr>
            </a:br>
            <a:br>
              <a:rPr lang="ru-RU" sz="3600" b="1" dirty="0">
                <a:latin typeface="Times New Roman" panose="02020603050405020304" pitchFamily="18" charset="0"/>
                <a:cs typeface="Times New Roman" panose="02020603050405020304" pitchFamily="18" charset="0"/>
              </a:rPr>
            </a:br>
            <a:br>
              <a:rPr lang="ru-RU" sz="2000" b="1" dirty="0"/>
            </a:br>
            <a:br>
              <a:rPr lang="ru-RU" sz="2000" dirty="0">
                <a:solidFill>
                  <a:srgbClr val="FF0000"/>
                </a:solidFill>
                <a:latin typeface="Monotype Corsiva" panose="03010101010201010101" pitchFamily="66" charset="0"/>
              </a:rPr>
            </a:br>
            <a:br>
              <a:rPr lang="ru-RU" sz="2000" dirty="0">
                <a:solidFill>
                  <a:srgbClr val="FF0000"/>
                </a:solidFill>
                <a:latin typeface="Monotype Corsiva" panose="03010101010201010101" pitchFamily="66" charset="0"/>
              </a:rPr>
            </a:br>
            <a:br>
              <a:rPr lang="ru-RU" sz="2000" dirty="0">
                <a:solidFill>
                  <a:srgbClr val="FF0000"/>
                </a:solidFill>
                <a:latin typeface="Monotype Corsiva" panose="03010101010201010101" pitchFamily="66" charset="0"/>
              </a:rPr>
            </a:br>
            <a:br>
              <a:rPr lang="ru-RU" sz="2000" dirty="0">
                <a:solidFill>
                  <a:srgbClr val="FF0000"/>
                </a:solidFill>
                <a:latin typeface="Monotype Corsiva" panose="03010101010201010101" pitchFamily="66" charset="0"/>
              </a:rPr>
            </a:br>
            <a:br>
              <a:rPr lang="ru-RU" sz="2000" dirty="0">
                <a:solidFill>
                  <a:srgbClr val="FF0000"/>
                </a:solidFill>
                <a:latin typeface="Monotype Corsiva" panose="03010101010201010101" pitchFamily="66" charset="0"/>
              </a:rPr>
            </a:br>
            <a:br>
              <a:rPr lang="ru-RU" sz="2000" dirty="0">
                <a:solidFill>
                  <a:srgbClr val="FF0000"/>
                </a:solidFill>
                <a:latin typeface="Monotype Corsiva" panose="03010101010201010101" pitchFamily="66" charset="0"/>
              </a:rPr>
            </a:br>
            <a:br>
              <a:rPr lang="ru-RU" sz="2000" b="1" dirty="0"/>
            </a:br>
            <a:r>
              <a:rPr lang="ru-RU" sz="2000" b="1" dirty="0"/>
              <a:t>                                                                                  </a:t>
            </a:r>
            <a:br>
              <a:rPr lang="ru-RU" sz="2000" b="1" dirty="0"/>
            </a:br>
            <a:br>
              <a:rPr lang="ru-RU" sz="2000" b="1" dirty="0"/>
            </a:br>
            <a:br>
              <a:rPr lang="ru-RU" sz="2000" b="1" dirty="0"/>
            </a:br>
            <a:br>
              <a:rPr lang="ru-RU" sz="2000" b="1" dirty="0"/>
            </a:br>
            <a:br>
              <a:rPr lang="ru-RU" sz="2000" b="1" dirty="0"/>
            </a:br>
            <a:br>
              <a:rPr lang="ru-RU" sz="2000" b="1" dirty="0"/>
            </a:br>
            <a:br>
              <a:rPr lang="ru-RU" sz="3600" dirty="0">
                <a:solidFill>
                  <a:srgbClr val="FF0000"/>
                </a:solidFill>
                <a:latin typeface="Monotype Corsiva" panose="03010101010201010101" pitchFamily="66" charset="0"/>
              </a:rPr>
            </a:br>
            <a:br>
              <a:rPr lang="ru-RU" sz="3600" dirty="0">
                <a:solidFill>
                  <a:srgbClr val="FF0000"/>
                </a:solidFill>
                <a:latin typeface="Monotype Corsiva" panose="03010101010201010101" pitchFamily="66" charset="0"/>
              </a:rPr>
            </a:br>
            <a:endParaRPr lang="ru-RU" dirty="0"/>
          </a:p>
        </p:txBody>
      </p:sp>
    </p:spTree>
    <p:extLst>
      <p:ext uri="{BB962C8B-B14F-4D97-AF65-F5344CB8AC3E}">
        <p14:creationId xmlns:p14="http://schemas.microsoft.com/office/powerpoint/2010/main" val="412770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B626E88-FC77-445E-92DE-964E62005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510" y="1664852"/>
            <a:ext cx="5464848" cy="4126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a16="http://schemas.microsoft.com/office/drawing/2014/main" id="{08C5407F-7F26-40CD-832A-C91F21519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67" y="2886361"/>
            <a:ext cx="5221624" cy="3625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Облачко с текстом: овальное 6">
            <a:extLst>
              <a:ext uri="{FF2B5EF4-FFF2-40B4-BE49-F238E27FC236}">
                <a16:creationId xmlns:a16="http://schemas.microsoft.com/office/drawing/2014/main" id="{C08B4979-DFBE-44D4-B5B7-2A69B5AC496F}"/>
              </a:ext>
            </a:extLst>
          </p:cNvPr>
          <p:cNvSpPr/>
          <p:nvPr/>
        </p:nvSpPr>
        <p:spPr>
          <a:xfrm>
            <a:off x="5994400" y="803562"/>
            <a:ext cx="5144655" cy="2112819"/>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800" b="1" dirty="0">
                <a:solidFill>
                  <a:srgbClr val="C00000"/>
                </a:solidFill>
                <a:latin typeface="Monotype Corsiva" panose="03010101010201010101" pitchFamily="66" charset="0"/>
              </a:rPr>
              <a:t>Драматизация русской народной сказки «ТЕРЕМОК»</a:t>
            </a:r>
          </a:p>
        </p:txBody>
      </p:sp>
      <p:sp>
        <p:nvSpPr>
          <p:cNvPr id="8" name="Заголовок 7">
            <a:extLst>
              <a:ext uri="{FF2B5EF4-FFF2-40B4-BE49-F238E27FC236}">
                <a16:creationId xmlns:a16="http://schemas.microsoft.com/office/drawing/2014/main" id="{918BE349-57BD-4736-AE51-1EE59552A776}"/>
              </a:ext>
            </a:extLst>
          </p:cNvPr>
          <p:cNvSpPr>
            <a:spLocks noGrp="1"/>
          </p:cNvSpPr>
          <p:nvPr>
            <p:ph type="ctrTitle"/>
          </p:nvPr>
        </p:nvSpPr>
        <p:spPr>
          <a:xfrm>
            <a:off x="1524000" y="258619"/>
            <a:ext cx="9144000" cy="655782"/>
          </a:xfrm>
        </p:spPr>
        <p:txBody>
          <a:bodyPr>
            <a:noAutofit/>
          </a:bodyPr>
          <a:lstStyle/>
          <a:p>
            <a:r>
              <a:rPr lang="ru-RU" dirty="0">
                <a:solidFill>
                  <a:srgbClr val="C00000"/>
                </a:solidFill>
                <a:latin typeface="Monotype Corsiva" panose="03010101010201010101" pitchFamily="66" charset="0"/>
              </a:rPr>
              <a:t>Работа с детьми:</a:t>
            </a:r>
          </a:p>
        </p:txBody>
      </p:sp>
    </p:spTree>
    <p:extLst>
      <p:ext uri="{BB962C8B-B14F-4D97-AF65-F5344CB8AC3E}">
        <p14:creationId xmlns:p14="http://schemas.microsoft.com/office/powerpoint/2010/main" val="33119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4EF9E24-1851-49A6-A03C-90B6B6462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74" y="507999"/>
            <a:ext cx="5310908" cy="4230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id="{A4D216DA-8C08-4B47-A6FB-5D2111DDD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036" y="2262911"/>
            <a:ext cx="5966690" cy="4486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Лента: наклоненная вниз 1">
            <a:extLst>
              <a:ext uri="{FF2B5EF4-FFF2-40B4-BE49-F238E27FC236}">
                <a16:creationId xmlns:a16="http://schemas.microsoft.com/office/drawing/2014/main" id="{21798D54-963C-4495-A58A-02CC09E86668}"/>
              </a:ext>
            </a:extLst>
          </p:cNvPr>
          <p:cNvSpPr/>
          <p:nvPr/>
        </p:nvSpPr>
        <p:spPr>
          <a:xfrm>
            <a:off x="6096000" y="221673"/>
            <a:ext cx="5514109" cy="1819563"/>
          </a:xfrm>
          <a:prstGeom prst="ribbon">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2000" b="1" dirty="0">
                <a:solidFill>
                  <a:srgbClr val="FF0000"/>
                </a:solidFill>
                <a:latin typeface="Monotype Corsiva" panose="03010101010201010101" pitchFamily="66" charset="0"/>
              </a:rPr>
              <a:t>Импровизация детьми с персонажами кукольного театра, настольного театра.</a:t>
            </a:r>
          </a:p>
        </p:txBody>
      </p:sp>
    </p:spTree>
    <p:extLst>
      <p:ext uri="{BB962C8B-B14F-4D97-AF65-F5344CB8AC3E}">
        <p14:creationId xmlns:p14="http://schemas.microsoft.com/office/powerpoint/2010/main" val="19727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7696440C-CE21-444B-BD90-8092C973C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7" y="350982"/>
            <a:ext cx="5024585" cy="3916218"/>
          </a:xfrm>
          <a:prstGeom prst="rect">
            <a:avLst/>
          </a:prstGeom>
          <a:ln>
            <a:noFill/>
          </a:ln>
          <a:effectLst>
            <a:softEdge rad="112500"/>
          </a:effectLst>
        </p:spPr>
      </p:pic>
      <p:pic>
        <p:nvPicPr>
          <p:cNvPr id="8" name="Рисунок 7">
            <a:extLst>
              <a:ext uri="{FF2B5EF4-FFF2-40B4-BE49-F238E27FC236}">
                <a16:creationId xmlns:a16="http://schemas.microsoft.com/office/drawing/2014/main" id="{09E4F1A4-6581-48B6-9B2A-65C17ED52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364" y="217055"/>
            <a:ext cx="5283198" cy="4184072"/>
          </a:xfrm>
          <a:prstGeom prst="rect">
            <a:avLst/>
          </a:prstGeom>
          <a:ln>
            <a:noFill/>
          </a:ln>
          <a:effectLst>
            <a:softEdge rad="112500"/>
          </a:effectLst>
        </p:spPr>
      </p:pic>
      <p:sp>
        <p:nvSpPr>
          <p:cNvPr id="2" name="Взрыв: 14 точек 1">
            <a:extLst>
              <a:ext uri="{FF2B5EF4-FFF2-40B4-BE49-F238E27FC236}">
                <a16:creationId xmlns:a16="http://schemas.microsoft.com/office/drawing/2014/main" id="{43269173-8A91-40E5-B474-6E9EBD0BE3A3}"/>
              </a:ext>
            </a:extLst>
          </p:cNvPr>
          <p:cNvSpPr/>
          <p:nvPr/>
        </p:nvSpPr>
        <p:spPr>
          <a:xfrm>
            <a:off x="2807852" y="3052617"/>
            <a:ext cx="5569530" cy="3805383"/>
          </a:xfrm>
          <a:prstGeom prst="irregularSeal2">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2800" b="1" dirty="0">
                <a:solidFill>
                  <a:srgbClr val="C00000"/>
                </a:solidFill>
                <a:latin typeface="Monotype Corsiva" panose="03010101010201010101" pitchFamily="66" charset="0"/>
              </a:rPr>
              <a:t>Совместный пересказ сказок, составление сказок  по </a:t>
            </a:r>
            <a:r>
              <a:rPr lang="ru-RU" sz="2800" b="1" dirty="0" err="1">
                <a:solidFill>
                  <a:srgbClr val="C00000"/>
                </a:solidFill>
                <a:latin typeface="Monotype Corsiva" panose="03010101010201010101" pitchFamily="66" charset="0"/>
              </a:rPr>
              <a:t>мнемотаблице</a:t>
            </a:r>
            <a:endParaRPr lang="ru-RU" sz="2800" b="1" dirty="0">
              <a:solidFill>
                <a:srgbClr val="C00000"/>
              </a:solidFill>
              <a:latin typeface="Monotype Corsiva" panose="03010101010201010101" pitchFamily="66" charset="0"/>
            </a:endParaRPr>
          </a:p>
        </p:txBody>
      </p:sp>
    </p:spTree>
    <p:extLst>
      <p:ext uri="{BB962C8B-B14F-4D97-AF65-F5344CB8AC3E}">
        <p14:creationId xmlns:p14="http://schemas.microsoft.com/office/powerpoint/2010/main" val="40273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8A90B84-A019-437B-BB1B-46BBEA205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744" y="512618"/>
            <a:ext cx="5874327" cy="4465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a16="http://schemas.microsoft.com/office/drawing/2014/main" id="{63AF3779-DCCF-4420-A0BF-B15A9B182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510" y="2165927"/>
            <a:ext cx="5421746" cy="4465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Волна 1">
            <a:extLst>
              <a:ext uri="{FF2B5EF4-FFF2-40B4-BE49-F238E27FC236}">
                <a16:creationId xmlns:a16="http://schemas.microsoft.com/office/drawing/2014/main" id="{7A918234-CDDC-4BA7-9BAB-FDEF21651890}"/>
              </a:ext>
            </a:extLst>
          </p:cNvPr>
          <p:cNvSpPr/>
          <p:nvPr/>
        </p:nvSpPr>
        <p:spPr>
          <a:xfrm>
            <a:off x="6604000" y="304800"/>
            <a:ext cx="4775200" cy="1487055"/>
          </a:xfrm>
          <a:prstGeom prst="wav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800" b="1" dirty="0">
                <a:solidFill>
                  <a:srgbClr val="C00000"/>
                </a:solidFill>
                <a:latin typeface="Monotype Corsiva" panose="03010101010201010101" pitchFamily="66" charset="0"/>
              </a:rPr>
              <a:t>Аппликация по мотивам русской народной сказки  «Теремок»</a:t>
            </a:r>
          </a:p>
        </p:txBody>
      </p:sp>
    </p:spTree>
    <p:extLst>
      <p:ext uri="{BB962C8B-B14F-4D97-AF65-F5344CB8AC3E}">
        <p14:creationId xmlns:p14="http://schemas.microsoft.com/office/powerpoint/2010/main" val="175178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A9C2907B-20E4-4083-B781-A5ACA134A1CD}"/>
              </a:ext>
            </a:extLst>
          </p:cNvPr>
          <p:cNvSpPr>
            <a:spLocks noGrp="1"/>
          </p:cNvSpPr>
          <p:nvPr>
            <p:ph type="title"/>
          </p:nvPr>
        </p:nvSpPr>
        <p:spPr>
          <a:xfrm>
            <a:off x="838200" y="365126"/>
            <a:ext cx="10515600" cy="715530"/>
          </a:xfrm>
        </p:spPr>
        <p:txBody>
          <a:bodyPr/>
          <a:lstStyle/>
          <a:p>
            <a:pPr algn="ctr"/>
            <a:r>
              <a:rPr lang="ru-RU" b="1" i="1" dirty="0">
                <a:solidFill>
                  <a:srgbClr val="C00000"/>
                </a:solidFill>
                <a:latin typeface="Monotype Corsiva" panose="03010101010201010101" pitchFamily="66" charset="0"/>
              </a:rPr>
              <a:t>Работа с родителями:</a:t>
            </a:r>
          </a:p>
        </p:txBody>
      </p:sp>
      <p:pic>
        <p:nvPicPr>
          <p:cNvPr id="6" name="Объект 5">
            <a:extLst>
              <a:ext uri="{FF2B5EF4-FFF2-40B4-BE49-F238E27FC236}">
                <a16:creationId xmlns:a16="http://schemas.microsoft.com/office/drawing/2014/main" id="{67C44E27-4447-46B8-9A31-8477561D84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108" y="1080656"/>
            <a:ext cx="5801784" cy="4434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a:extLst>
              <a:ext uri="{FF2B5EF4-FFF2-40B4-BE49-F238E27FC236}">
                <a16:creationId xmlns:a16="http://schemas.microsoft.com/office/drawing/2014/main" id="{4C837CDE-E7E5-4118-8CAC-E921B36C1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80656"/>
            <a:ext cx="6096000"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Свиток: горизонтальный 1">
            <a:extLst>
              <a:ext uri="{FF2B5EF4-FFF2-40B4-BE49-F238E27FC236}">
                <a16:creationId xmlns:a16="http://schemas.microsoft.com/office/drawing/2014/main" id="{6FCE3463-DC3E-479B-888D-823ADB6F008C}"/>
              </a:ext>
            </a:extLst>
          </p:cNvPr>
          <p:cNvSpPr/>
          <p:nvPr/>
        </p:nvSpPr>
        <p:spPr>
          <a:xfrm>
            <a:off x="3162782" y="5357091"/>
            <a:ext cx="6160656" cy="1339273"/>
          </a:xfrm>
          <a:prstGeom prst="horizontalScroll">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ru-RU" dirty="0"/>
          </a:p>
          <a:p>
            <a:pPr algn="ctr"/>
            <a:r>
              <a:rPr lang="ru-RU" dirty="0"/>
              <a:t> </a:t>
            </a:r>
            <a:r>
              <a:rPr lang="ru-RU" b="1" dirty="0">
                <a:solidFill>
                  <a:schemeClr val="tx1">
                    <a:lumMod val="75000"/>
                    <a:lumOff val="25000"/>
                  </a:schemeClr>
                </a:solidFill>
                <a:latin typeface="Monotype Corsiva" panose="03010101010201010101" pitchFamily="66" charset="0"/>
              </a:rPr>
              <a:t>- Книжки – «малышки»;</a:t>
            </a:r>
          </a:p>
          <a:p>
            <a:pPr algn="ctr"/>
            <a:r>
              <a:rPr lang="ru-RU" b="1" dirty="0">
                <a:solidFill>
                  <a:schemeClr val="tx1">
                    <a:lumMod val="75000"/>
                    <a:lumOff val="25000"/>
                  </a:schemeClr>
                </a:solidFill>
                <a:latin typeface="Monotype Corsiva" panose="03010101010201010101" pitchFamily="66" charset="0"/>
              </a:rPr>
              <a:t> - Книжки – самоделки;</a:t>
            </a:r>
          </a:p>
          <a:p>
            <a:pPr algn="ctr"/>
            <a:r>
              <a:rPr lang="ru-RU" b="1" dirty="0">
                <a:solidFill>
                  <a:schemeClr val="tx1">
                    <a:lumMod val="75000"/>
                    <a:lumOff val="25000"/>
                  </a:schemeClr>
                </a:solidFill>
                <a:latin typeface="Monotype Corsiva" panose="03010101010201010101" pitchFamily="66" charset="0"/>
              </a:rPr>
              <a:t> - Маски для драматизации сказок</a:t>
            </a:r>
            <a:r>
              <a:rPr lang="ru-RU" dirty="0"/>
              <a:t>.</a:t>
            </a:r>
          </a:p>
          <a:p>
            <a:pPr algn="ctr"/>
            <a:endParaRPr lang="ru-RU" dirty="0"/>
          </a:p>
        </p:txBody>
      </p:sp>
    </p:spTree>
    <p:extLst>
      <p:ext uri="{BB962C8B-B14F-4D97-AF65-F5344CB8AC3E}">
        <p14:creationId xmlns:p14="http://schemas.microsoft.com/office/powerpoint/2010/main" val="40864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ppt_w</p:attrName>
                                        </p:attrNameLst>
                                      </p:cBhvr>
                                      <p:tavLst>
                                        <p:tav tm="0" fmla="#ppt_w*sin(2.5*pi*$)">
                                          <p:val>
                                            <p:fltVal val="0"/>
                                          </p:val>
                                        </p:tav>
                                        <p:tav tm="100000">
                                          <p:val>
                                            <p:fltVal val="1"/>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B7D2F95E-5A20-4817-87D5-F9EEF302C9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78885" y="363249"/>
            <a:ext cx="4168774" cy="3934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id="{D909AEC6-44D0-4E63-9273-54B07EF01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6473" y="2004072"/>
            <a:ext cx="5569527" cy="3990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Волна 1">
            <a:extLst>
              <a:ext uri="{FF2B5EF4-FFF2-40B4-BE49-F238E27FC236}">
                <a16:creationId xmlns:a16="http://schemas.microsoft.com/office/drawing/2014/main" id="{E718DF5C-88C5-4378-AEDA-A479AC10C2C0}"/>
              </a:ext>
            </a:extLst>
          </p:cNvPr>
          <p:cNvSpPr/>
          <p:nvPr/>
        </p:nvSpPr>
        <p:spPr>
          <a:xfrm>
            <a:off x="5606473" y="163081"/>
            <a:ext cx="5421745" cy="1554883"/>
          </a:xfrm>
          <a:prstGeom prst="wav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3200" b="1" dirty="0">
                <a:solidFill>
                  <a:srgbClr val="C00000"/>
                </a:solidFill>
                <a:latin typeface="Monotype Corsiva" panose="03010101010201010101" pitchFamily="66" charset="0"/>
              </a:rPr>
              <a:t>Макет русской народной  сказки «Колобок»</a:t>
            </a:r>
          </a:p>
        </p:txBody>
      </p:sp>
    </p:spTree>
    <p:extLst>
      <p:ext uri="{BB962C8B-B14F-4D97-AF65-F5344CB8AC3E}">
        <p14:creationId xmlns:p14="http://schemas.microsoft.com/office/powerpoint/2010/main" val="305342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A7E471C8-D03D-4373-82EC-80E8CE274D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5709" y="498764"/>
            <a:ext cx="7278253" cy="5089236"/>
          </a:xfrm>
          <a:prstGeom prst="rect">
            <a:avLst/>
          </a:prstGeom>
          <a:ln>
            <a:noFill/>
          </a:ln>
          <a:effectLst>
            <a:softEdge rad="112500"/>
          </a:effectLst>
        </p:spPr>
      </p:pic>
      <p:sp>
        <p:nvSpPr>
          <p:cNvPr id="2" name="Свиток: вертикальный 1">
            <a:extLst>
              <a:ext uri="{FF2B5EF4-FFF2-40B4-BE49-F238E27FC236}">
                <a16:creationId xmlns:a16="http://schemas.microsoft.com/office/drawing/2014/main" id="{531590E0-1401-4AEB-A181-C4D928E8E295}"/>
              </a:ext>
            </a:extLst>
          </p:cNvPr>
          <p:cNvSpPr/>
          <p:nvPr/>
        </p:nvSpPr>
        <p:spPr>
          <a:xfrm>
            <a:off x="8432800" y="955964"/>
            <a:ext cx="3029527" cy="4174836"/>
          </a:xfrm>
          <a:prstGeom prst="verticalScroll">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3600" b="1" dirty="0">
                <a:solidFill>
                  <a:srgbClr val="C00000"/>
                </a:solidFill>
                <a:latin typeface="Monotype Corsiva" panose="03010101010201010101" pitchFamily="66" charset="0"/>
              </a:rPr>
              <a:t>Макет  русской народной сказки «РЕПКА»</a:t>
            </a:r>
          </a:p>
        </p:txBody>
      </p:sp>
    </p:spTree>
    <p:extLst>
      <p:ext uri="{BB962C8B-B14F-4D97-AF65-F5344CB8AC3E}">
        <p14:creationId xmlns:p14="http://schemas.microsoft.com/office/powerpoint/2010/main" val="2164706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6934FFFB-F83A-463A-B327-014A7C8C44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216" y="239640"/>
            <a:ext cx="5801784"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id="{CF322EFD-FF5D-4F7B-951E-DCB6C70CC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422" y="122382"/>
            <a:ext cx="5143992" cy="6613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Взрыв: 14 точек 1">
            <a:extLst>
              <a:ext uri="{FF2B5EF4-FFF2-40B4-BE49-F238E27FC236}">
                <a16:creationId xmlns:a16="http://schemas.microsoft.com/office/drawing/2014/main" id="{4FB1D107-9FB1-44EF-B1BC-4252221983F2}"/>
              </a:ext>
            </a:extLst>
          </p:cNvPr>
          <p:cNvSpPr/>
          <p:nvPr/>
        </p:nvSpPr>
        <p:spPr>
          <a:xfrm>
            <a:off x="803564" y="4442691"/>
            <a:ext cx="5823858" cy="2844800"/>
          </a:xfrm>
          <a:prstGeom prst="irregularSeal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ru-RU" sz="2400" b="1" dirty="0">
                <a:solidFill>
                  <a:srgbClr val="C00000"/>
                </a:solidFill>
                <a:latin typeface="Monotype Corsiva" panose="03010101010201010101" pitchFamily="66" charset="0"/>
              </a:rPr>
              <a:t>Выставка рисунков детей и родителей </a:t>
            </a:r>
          </a:p>
          <a:p>
            <a:pPr algn="ctr"/>
            <a:r>
              <a:rPr lang="ru-RU" sz="2400" b="1" dirty="0">
                <a:solidFill>
                  <a:srgbClr val="C00000"/>
                </a:solidFill>
                <a:latin typeface="Monotype Corsiva" panose="03010101010201010101" pitchFamily="66" charset="0"/>
              </a:rPr>
              <a:t>«Мои любимые сказки»</a:t>
            </a:r>
          </a:p>
        </p:txBody>
      </p:sp>
    </p:spTree>
    <p:extLst>
      <p:ext uri="{BB962C8B-B14F-4D97-AF65-F5344CB8AC3E}">
        <p14:creationId xmlns:p14="http://schemas.microsoft.com/office/powerpoint/2010/main" val="41065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1600D662-F9CC-4E2A-AE4E-1EA8DF523E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436" y="1960417"/>
            <a:ext cx="5154565" cy="4643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id="{AAABF97B-6D96-4F78-8EF7-0262A5DCE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145" y="1960417"/>
            <a:ext cx="5763492" cy="4643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Свиток: горизонтальный 2">
            <a:extLst>
              <a:ext uri="{FF2B5EF4-FFF2-40B4-BE49-F238E27FC236}">
                <a16:creationId xmlns:a16="http://schemas.microsoft.com/office/drawing/2014/main" id="{E656B054-F6F3-4A38-8439-C18C37314A87}"/>
              </a:ext>
            </a:extLst>
          </p:cNvPr>
          <p:cNvSpPr/>
          <p:nvPr/>
        </p:nvSpPr>
        <p:spPr>
          <a:xfrm>
            <a:off x="3597562" y="115455"/>
            <a:ext cx="5763491" cy="1731963"/>
          </a:xfrm>
          <a:prstGeom prst="horizontalScroll">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b="1" dirty="0">
                <a:solidFill>
                  <a:srgbClr val="C00000"/>
                </a:solidFill>
                <a:latin typeface="Monotype Corsiva" panose="03010101010201010101" pitchFamily="66" charset="0"/>
              </a:rPr>
              <a:t>Пополнение театрального уголка группы: </a:t>
            </a:r>
          </a:p>
          <a:p>
            <a:pPr algn="ctr"/>
            <a:r>
              <a:rPr lang="ru-RU" sz="2800" b="1" dirty="0">
                <a:solidFill>
                  <a:srgbClr val="C00000"/>
                </a:solidFill>
                <a:latin typeface="Monotype Corsiva" panose="03010101010201010101" pitchFamily="66" charset="0"/>
              </a:rPr>
              <a:t>- Настольная ширма..</a:t>
            </a:r>
          </a:p>
        </p:txBody>
      </p:sp>
    </p:spTree>
    <p:extLst>
      <p:ext uri="{BB962C8B-B14F-4D97-AF65-F5344CB8AC3E}">
        <p14:creationId xmlns:p14="http://schemas.microsoft.com/office/powerpoint/2010/main" val="27859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99E0F82C-CFD1-4C71-BD58-34D3BD538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37" y="428"/>
            <a:ext cx="12294637" cy="6857143"/>
          </a:xfrm>
          <a:prstGeom prst="rect">
            <a:avLst/>
          </a:prstGeom>
        </p:spPr>
      </p:pic>
      <p:sp>
        <p:nvSpPr>
          <p:cNvPr id="2" name="Заголовок 1">
            <a:extLst>
              <a:ext uri="{FF2B5EF4-FFF2-40B4-BE49-F238E27FC236}">
                <a16:creationId xmlns:a16="http://schemas.microsoft.com/office/drawing/2014/main" id="{B499A3CF-5440-466E-ACED-5C21C0F4FFFA}"/>
              </a:ext>
            </a:extLst>
          </p:cNvPr>
          <p:cNvSpPr>
            <a:spLocks noGrp="1"/>
          </p:cNvSpPr>
          <p:nvPr>
            <p:ph type="title"/>
          </p:nvPr>
        </p:nvSpPr>
        <p:spPr/>
        <p:txBody>
          <a:bodyPr>
            <a:normAutofit fontScale="90000"/>
          </a:bodyPr>
          <a:lstStyle/>
          <a:p>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br>
              <a:rPr lang="ru-RU" sz="2200" dirty="0">
                <a:latin typeface="Times New Roman" panose="02020603050405020304" pitchFamily="18" charset="0"/>
                <a:cs typeface="Times New Roman" panose="02020603050405020304" pitchFamily="18" charset="0"/>
              </a:rPr>
            </a:br>
            <a:r>
              <a:rPr lang="ru-RU" sz="2200" dirty="0">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АКТУАЛЬНОСТЬ ПРОЕКТА</a:t>
            </a:r>
            <a:br>
              <a:rPr lang="ru-RU" sz="2200" dirty="0">
                <a:solidFill>
                  <a:srgbClr val="002060"/>
                </a:solidFill>
                <a:latin typeface="Times New Roman" panose="02020603050405020304" pitchFamily="18" charset="0"/>
                <a:cs typeface="Times New Roman" panose="02020603050405020304" pitchFamily="18" charset="0"/>
              </a:rPr>
            </a:br>
            <a:r>
              <a:rPr lang="ru-RU" sz="2200" dirty="0">
                <a:solidFill>
                  <a:srgbClr val="002060"/>
                </a:solidFill>
                <a:latin typeface="Times New Roman" panose="02020603050405020304" pitchFamily="18" charset="0"/>
                <a:cs typeface="Times New Roman" panose="02020603050405020304" pitchFamily="18" charset="0"/>
              </a:rPr>
              <a:t>	</a:t>
            </a:r>
            <a:r>
              <a:rPr lang="ru-RU" sz="2700" dirty="0">
                <a:solidFill>
                  <a:srgbClr val="002060"/>
                </a:solidFill>
                <a:latin typeface="Times New Roman" panose="02020603050405020304" pitchFamily="18" charset="0"/>
                <a:cs typeface="Times New Roman" panose="02020603050405020304" pitchFamily="18" charset="0"/>
              </a:rPr>
              <a:t>Дошкольный возраст — возраст сказки. Именно в этом возрасте дети проявляют сильную тягу ко всему сказочному, необычному, чудесному. Если сказка удачно выбрана, если она естественно и вместе с тем выразительно рассказана, можно быть уверенным, что она найдёт в детях чутких, внимательных слушателей. И это будет способствовать развитию маленького человека.</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Детские сказки расширяют словарный запас малыша, помогают правильно строить диалог, развивать связную логическую речь, развитие связной речи является центральной задачей речевого воспитания детей. Театрализованная деятельность вносит разнообразие в жизнь ребенка в детском саду, дарит ему радость и является одним из самых эффективных способов воздействия на ребенка, в котором наиболее ярко проявляется принцип обучения: учить играя.</a:t>
            </a:r>
            <a:br>
              <a:rPr lang="ru-RU" sz="2700" dirty="0">
                <a:solidFill>
                  <a:srgbClr val="002060"/>
                </a:solidFill>
                <a:latin typeface="Times New Roman" panose="02020603050405020304" pitchFamily="18" charset="0"/>
                <a:cs typeface="Times New Roman" panose="02020603050405020304" pitchFamily="18" charset="0"/>
              </a:rPr>
            </a:br>
            <a:r>
              <a:rPr lang="ru-RU" sz="2700" dirty="0">
                <a:solidFill>
                  <a:srgbClr val="002060"/>
                </a:solidFill>
                <a:latin typeface="Times New Roman" panose="02020603050405020304" pitchFamily="18" charset="0"/>
                <a:cs typeface="Times New Roman" panose="02020603050405020304" pitchFamily="18" charset="0"/>
              </a:rPr>
              <a:t>	Актуальность проекта состоит в том, что он сочетает в себе средства и способы развития творческих и речевых способностей детей.</a:t>
            </a:r>
            <a:br>
              <a:rPr lang="ru-RU" sz="2200" dirty="0">
                <a:solidFill>
                  <a:srgbClr val="002060"/>
                </a:solidFill>
              </a:rPr>
            </a:br>
            <a:r>
              <a:rPr lang="ru-RU" sz="2200" dirty="0">
                <a:solidFill>
                  <a:srgbClr val="002060"/>
                </a:solidFill>
              </a:rPr>
              <a:t> </a:t>
            </a:r>
            <a:br>
              <a:rPr lang="ru-RU" sz="2200" dirty="0">
                <a:solidFill>
                  <a:srgbClr val="002060"/>
                </a:solidFill>
              </a:rPr>
            </a:br>
            <a:endParaRPr lang="ru-RU" sz="2200" dirty="0">
              <a:solidFill>
                <a:srgbClr val="002060"/>
              </a:solidFill>
            </a:endParaRPr>
          </a:p>
        </p:txBody>
      </p:sp>
    </p:spTree>
    <p:extLst>
      <p:ext uri="{BB962C8B-B14F-4D97-AF65-F5344CB8AC3E}">
        <p14:creationId xmlns:p14="http://schemas.microsoft.com/office/powerpoint/2010/main" val="181951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EBA461-F44B-48C1-8FD9-6546D9D0558C}"/>
              </a:ext>
            </a:extLst>
          </p:cNvPr>
          <p:cNvSpPr>
            <a:spLocks noGrp="1"/>
          </p:cNvSpPr>
          <p:nvPr>
            <p:ph type="title"/>
          </p:nvPr>
        </p:nvSpPr>
        <p:spPr/>
        <p:txBody>
          <a:bodyPr>
            <a:normAutofit/>
          </a:bodyPr>
          <a:lstStyle/>
          <a:p>
            <a:br>
              <a:rPr lang="ru-RU" sz="2800" dirty="0"/>
            </a:br>
            <a:endParaRPr lang="ru-RU" sz="2800" dirty="0"/>
          </a:p>
        </p:txBody>
      </p:sp>
      <p:pic>
        <p:nvPicPr>
          <p:cNvPr id="5" name="Объект 4">
            <a:extLst>
              <a:ext uri="{FF2B5EF4-FFF2-40B4-BE49-F238E27FC236}">
                <a16:creationId xmlns:a16="http://schemas.microsoft.com/office/drawing/2014/main" id="{5BA1A84C-08B0-453D-AFB9-447FCA7A6D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1690688"/>
            <a:ext cx="4989945"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id="{10A7A9DB-D78C-4AFA-846A-0D1B3F358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90688"/>
            <a:ext cx="5384800"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Взрыв: 14 точек 3">
            <a:extLst>
              <a:ext uri="{FF2B5EF4-FFF2-40B4-BE49-F238E27FC236}">
                <a16:creationId xmlns:a16="http://schemas.microsoft.com/office/drawing/2014/main" id="{5FAED5EA-35EA-467D-9A72-F558CBED9F7E}"/>
              </a:ext>
            </a:extLst>
          </p:cNvPr>
          <p:cNvSpPr/>
          <p:nvPr/>
        </p:nvSpPr>
        <p:spPr>
          <a:xfrm>
            <a:off x="2216727" y="-101600"/>
            <a:ext cx="6640946" cy="2059709"/>
          </a:xfrm>
          <a:prstGeom prst="irregularSeal2">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lgn="ctr">
              <a:buFontTx/>
              <a:buChar char="-"/>
            </a:pPr>
            <a:r>
              <a:rPr lang="ru-RU" sz="2400" b="1" dirty="0">
                <a:solidFill>
                  <a:srgbClr val="C00000"/>
                </a:solidFill>
                <a:latin typeface="Monotype Corsiva" panose="03010101010201010101" pitchFamily="66" charset="0"/>
              </a:rPr>
              <a:t>Настольный театр;</a:t>
            </a:r>
          </a:p>
          <a:p>
            <a:pPr marL="285750" indent="-285750" algn="ctr">
              <a:buFontTx/>
              <a:buChar char="-"/>
            </a:pPr>
            <a:r>
              <a:rPr lang="ru-RU" sz="2400" b="1" dirty="0">
                <a:solidFill>
                  <a:srgbClr val="C00000"/>
                </a:solidFill>
                <a:latin typeface="Monotype Corsiva" panose="03010101010201010101" pitchFamily="66" charset="0"/>
              </a:rPr>
              <a:t>Театр на ложках;</a:t>
            </a:r>
          </a:p>
          <a:p>
            <a:pPr algn="ctr"/>
            <a:r>
              <a:rPr lang="ru-RU" sz="2400" b="1" dirty="0">
                <a:solidFill>
                  <a:srgbClr val="C00000"/>
                </a:solidFill>
                <a:latin typeface="Monotype Corsiva" panose="03010101010201010101" pitchFamily="66" charset="0"/>
              </a:rPr>
              <a:t>- Теневой театр.</a:t>
            </a:r>
          </a:p>
        </p:txBody>
      </p:sp>
    </p:spTree>
    <p:extLst>
      <p:ext uri="{BB962C8B-B14F-4D97-AF65-F5344CB8AC3E}">
        <p14:creationId xmlns:p14="http://schemas.microsoft.com/office/powerpoint/2010/main" val="154478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126DE121-3F93-4AE8-BD6B-254A1D6D64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2334" y="2278226"/>
            <a:ext cx="4700298" cy="35252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id="{6CE0CD0C-2F94-4F08-996D-9B6E67755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471" y="1784855"/>
            <a:ext cx="6015952" cy="4511964"/>
          </a:xfrm>
          <a:prstGeom prst="rect">
            <a:avLst/>
          </a:prstGeom>
          <a:ln>
            <a:noFill/>
          </a:ln>
          <a:effectLst>
            <a:softEdge rad="112500"/>
          </a:effectLst>
        </p:spPr>
      </p:pic>
      <p:sp>
        <p:nvSpPr>
          <p:cNvPr id="3" name="Звезда: 7 точек 2">
            <a:extLst>
              <a:ext uri="{FF2B5EF4-FFF2-40B4-BE49-F238E27FC236}">
                <a16:creationId xmlns:a16="http://schemas.microsoft.com/office/drawing/2014/main" id="{50A7213D-9254-48FE-91DA-5DA0F7A75401}"/>
              </a:ext>
            </a:extLst>
          </p:cNvPr>
          <p:cNvSpPr/>
          <p:nvPr/>
        </p:nvSpPr>
        <p:spPr>
          <a:xfrm>
            <a:off x="1828800" y="-129309"/>
            <a:ext cx="7222836" cy="2161309"/>
          </a:xfrm>
          <a:prstGeom prst="star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sz="2400" b="1" dirty="0">
                <a:solidFill>
                  <a:srgbClr val="C00000"/>
                </a:solidFill>
                <a:latin typeface="Monotype Corsiva" panose="03010101010201010101" pitchFamily="66" charset="0"/>
              </a:rPr>
              <a:t>Книжный уголок группы.</a:t>
            </a:r>
          </a:p>
          <a:p>
            <a:pPr algn="ctr"/>
            <a:r>
              <a:rPr lang="ru-RU" sz="2400" b="1" dirty="0">
                <a:solidFill>
                  <a:srgbClr val="C00000"/>
                </a:solidFill>
                <a:latin typeface="Monotype Corsiva" panose="03010101010201010101" pitchFamily="66" charset="0"/>
              </a:rPr>
              <a:t>Книжная выставка </a:t>
            </a:r>
          </a:p>
          <a:p>
            <a:pPr algn="ctr"/>
            <a:r>
              <a:rPr lang="ru-RU" sz="2400" b="1" dirty="0">
                <a:solidFill>
                  <a:srgbClr val="C00000"/>
                </a:solidFill>
                <a:latin typeface="Monotype Corsiva" panose="03010101010201010101" pitchFamily="66" charset="0"/>
              </a:rPr>
              <a:t>«По тропинкам сказок»</a:t>
            </a:r>
          </a:p>
        </p:txBody>
      </p:sp>
    </p:spTree>
    <p:extLst>
      <p:ext uri="{BB962C8B-B14F-4D97-AF65-F5344CB8AC3E}">
        <p14:creationId xmlns:p14="http://schemas.microsoft.com/office/powerpoint/2010/main" val="86755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mph" presetSubtype="0" fill="hold" nodeType="clickEffect">
                                  <p:stCondLst>
                                    <p:cond delay="0"/>
                                  </p:stCondLst>
                                  <p:childTnLst>
                                    <p:animClr clrSpc="rgb" dir="cw">
                                      <p:cBhvr override="childStyle">
                                        <p:cTn id="12" dur="500" fill="hold"/>
                                        <p:tgtEl>
                                          <p:spTgt spid="7"/>
                                        </p:tgtEl>
                                        <p:attrNameLst>
                                          <p:attrName>style.color</p:attrName>
                                        </p:attrNameLst>
                                      </p:cBhvr>
                                      <p:to>
                                        <a:schemeClr val="accent2"/>
                                      </p:to>
                                    </p:animClr>
                                    <p:animClr clrSpc="rgb" dir="cw">
                                      <p:cBhvr>
                                        <p:cTn id="13" dur="500" fill="hold"/>
                                        <p:tgtEl>
                                          <p:spTgt spid="7"/>
                                        </p:tgtEl>
                                        <p:attrNameLst>
                                          <p:attrName>fillcolor</p:attrName>
                                        </p:attrNameLst>
                                      </p:cBhvr>
                                      <p:to>
                                        <a:schemeClr val="accent2"/>
                                      </p:to>
                                    </p:animClr>
                                    <p:set>
                                      <p:cBhvr>
                                        <p:cTn id="14" dur="500" fill="hold"/>
                                        <p:tgtEl>
                                          <p:spTgt spid="7"/>
                                        </p:tgtEl>
                                        <p:attrNameLst>
                                          <p:attrName>fill.type</p:attrName>
                                        </p:attrNameLst>
                                      </p:cBhvr>
                                      <p:to>
                                        <p:strVal val="solid"/>
                                      </p:to>
                                    </p:set>
                                    <p:set>
                                      <p:cBhvr>
                                        <p:cTn id="15" dur="5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C80194-4E00-40E1-9982-0F9FAE532006}"/>
              </a:ext>
            </a:extLst>
          </p:cNvPr>
          <p:cNvSpPr>
            <a:spLocks noGrp="1"/>
          </p:cNvSpPr>
          <p:nvPr>
            <p:ph type="title"/>
          </p:nvPr>
        </p:nvSpPr>
        <p:spPr>
          <a:xfrm>
            <a:off x="542636" y="0"/>
            <a:ext cx="10515600" cy="683491"/>
          </a:xfrm>
        </p:spPr>
        <p:txBody>
          <a:bodyPr>
            <a:normAutofit fontScale="90000"/>
          </a:bodyPr>
          <a:lstStyle/>
          <a:p>
            <a:r>
              <a:rPr lang="ru-RU" b="1" i="1" dirty="0">
                <a:solidFill>
                  <a:srgbClr val="C00000"/>
                </a:solidFill>
                <a:latin typeface="Monotype Corsiva" panose="03010101010201010101" pitchFamily="66" charset="0"/>
              </a:rPr>
              <a:t>Пополнение картотек с речевым материалом:</a:t>
            </a:r>
          </a:p>
        </p:txBody>
      </p:sp>
      <p:pic>
        <p:nvPicPr>
          <p:cNvPr id="5" name="Объект 4">
            <a:extLst>
              <a:ext uri="{FF2B5EF4-FFF2-40B4-BE49-F238E27FC236}">
                <a16:creationId xmlns:a16="http://schemas.microsoft.com/office/drawing/2014/main" id="{2273BBD1-C362-4782-A904-F9F605F3F1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635" y="779470"/>
            <a:ext cx="6207510" cy="4351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a:extLst>
              <a:ext uri="{FF2B5EF4-FFF2-40B4-BE49-F238E27FC236}">
                <a16:creationId xmlns:a16="http://schemas.microsoft.com/office/drawing/2014/main" id="{D7AEDC2E-59B7-4A6B-9659-4A76BC9F1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63533" y="968014"/>
            <a:ext cx="4351336" cy="3842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Свиток: горизонтальный 11">
            <a:extLst>
              <a:ext uri="{FF2B5EF4-FFF2-40B4-BE49-F238E27FC236}">
                <a16:creationId xmlns:a16="http://schemas.microsoft.com/office/drawing/2014/main" id="{8BFD41C0-2DBF-4E1F-80D4-11BB1ED3764E}"/>
              </a:ext>
            </a:extLst>
          </p:cNvPr>
          <p:cNvSpPr/>
          <p:nvPr/>
        </p:nvSpPr>
        <p:spPr>
          <a:xfrm>
            <a:off x="3833092" y="5160825"/>
            <a:ext cx="4719782" cy="1697175"/>
          </a:xfrm>
          <a:prstGeom prst="horizontalScroll">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gn="ctr">
              <a:buFontTx/>
              <a:buChar char="-"/>
            </a:pPr>
            <a:r>
              <a:rPr lang="ru-RU" sz="2400" b="1" dirty="0">
                <a:solidFill>
                  <a:srgbClr val="C00000"/>
                </a:solidFill>
                <a:latin typeface="Monotype Corsiva" panose="03010101010201010101" pitchFamily="66" charset="0"/>
              </a:rPr>
              <a:t>Картотека дидактических игр;</a:t>
            </a:r>
          </a:p>
          <a:p>
            <a:pPr marL="285750" indent="-285750" algn="ctr">
              <a:buFontTx/>
              <a:buChar char="-"/>
            </a:pPr>
            <a:r>
              <a:rPr lang="ru-RU" sz="2400" b="1" dirty="0">
                <a:solidFill>
                  <a:srgbClr val="C00000"/>
                </a:solidFill>
                <a:latin typeface="Monotype Corsiva" panose="03010101010201010101" pitchFamily="66" charset="0"/>
              </a:rPr>
              <a:t>Пальчиковые игры;</a:t>
            </a:r>
          </a:p>
          <a:p>
            <a:pPr marL="285750" indent="-285750" algn="ctr">
              <a:buFontTx/>
              <a:buChar char="-"/>
            </a:pPr>
            <a:r>
              <a:rPr lang="ru-RU" sz="2400" b="1" dirty="0">
                <a:solidFill>
                  <a:srgbClr val="C00000"/>
                </a:solidFill>
                <a:latin typeface="Monotype Corsiva" panose="03010101010201010101" pitchFamily="66" charset="0"/>
              </a:rPr>
              <a:t>Загадки, потешки по сказкам</a:t>
            </a:r>
            <a:r>
              <a:rPr lang="ru-RU" dirty="0"/>
              <a:t>.</a:t>
            </a:r>
          </a:p>
        </p:txBody>
      </p:sp>
    </p:spTree>
    <p:extLst>
      <p:ext uri="{BB962C8B-B14F-4D97-AF65-F5344CB8AC3E}">
        <p14:creationId xmlns:p14="http://schemas.microsoft.com/office/powerpoint/2010/main" val="349487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99D0C25-77D5-4242-85CD-2EE183920B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6074" y="646545"/>
            <a:ext cx="6483926" cy="5003945"/>
          </a:xfrm>
        </p:spPr>
      </p:pic>
      <p:sp>
        <p:nvSpPr>
          <p:cNvPr id="7" name="Взрыв: 8 точек 6">
            <a:extLst>
              <a:ext uri="{FF2B5EF4-FFF2-40B4-BE49-F238E27FC236}">
                <a16:creationId xmlns:a16="http://schemas.microsoft.com/office/drawing/2014/main" id="{96DBF6E9-CED5-4B2A-B88F-4507631BF82C}"/>
              </a:ext>
            </a:extLst>
          </p:cNvPr>
          <p:cNvSpPr/>
          <p:nvPr/>
        </p:nvSpPr>
        <p:spPr>
          <a:xfrm>
            <a:off x="7823200" y="508000"/>
            <a:ext cx="4368800" cy="5624945"/>
          </a:xfrm>
          <a:prstGeom prst="irregularSeal1">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ru-RU" sz="3200" b="1" dirty="0">
                <a:latin typeface="Monotype Corsiva" panose="03010101010201010101" pitchFamily="66" charset="0"/>
              </a:rPr>
              <a:t>Пополнение схем, мнемотаблиц по сказкам</a:t>
            </a:r>
          </a:p>
        </p:txBody>
      </p:sp>
    </p:spTree>
    <p:extLst>
      <p:ext uri="{BB962C8B-B14F-4D97-AF65-F5344CB8AC3E}">
        <p14:creationId xmlns:p14="http://schemas.microsoft.com/office/powerpoint/2010/main" val="369818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люсины картинки\рамки\20ff713f375ft.jpg">
            <a:extLst>
              <a:ext uri="{FF2B5EF4-FFF2-40B4-BE49-F238E27FC236}">
                <a16:creationId xmlns:a16="http://schemas.microsoft.com/office/drawing/2014/main" id="{D7573F50-7BE3-4194-BB75-0985A4CB6392}"/>
              </a:ext>
            </a:extLst>
          </p:cNvPr>
          <p:cNvPicPr>
            <a:picLocks noChangeAspect="1" noChangeArrowheads="1"/>
          </p:cNvPicPr>
          <p:nvPr/>
        </p:nvPicPr>
        <p:blipFill>
          <a:blip r:embed="rId2" cstate="print"/>
          <a:srcRect/>
          <a:stretch>
            <a:fillRect/>
          </a:stretch>
        </p:blipFill>
        <p:spPr bwMode="auto">
          <a:xfrm>
            <a:off x="0" y="-1758"/>
            <a:ext cx="12192000" cy="6861516"/>
          </a:xfrm>
          <a:prstGeom prst="rect">
            <a:avLst/>
          </a:prstGeom>
          <a:noFill/>
        </p:spPr>
      </p:pic>
      <p:sp>
        <p:nvSpPr>
          <p:cNvPr id="3" name="Объект 2">
            <a:extLst>
              <a:ext uri="{FF2B5EF4-FFF2-40B4-BE49-F238E27FC236}">
                <a16:creationId xmlns:a16="http://schemas.microsoft.com/office/drawing/2014/main" id="{E856C54D-95D3-40B2-9205-8C7B43EBE09A}"/>
              </a:ext>
            </a:extLst>
          </p:cNvPr>
          <p:cNvSpPr>
            <a:spLocks noGrp="1"/>
          </p:cNvSpPr>
          <p:nvPr>
            <p:ph idx="1"/>
          </p:nvPr>
        </p:nvSpPr>
        <p:spPr/>
        <p:txBody>
          <a:bodyPr/>
          <a:lstStyle/>
          <a:p>
            <a:pPr algn="ctr"/>
            <a:endParaRPr lang="ru-RU" sz="4800" dirty="0">
              <a:solidFill>
                <a:srgbClr val="C00000"/>
              </a:solidFill>
              <a:latin typeface="Monotype Corsiva" panose="03010101010201010101" pitchFamily="66" charset="0"/>
            </a:endParaRPr>
          </a:p>
          <a:p>
            <a:pPr algn="ctr"/>
            <a:r>
              <a:rPr lang="ru-RU" sz="6000" b="1" dirty="0">
                <a:solidFill>
                  <a:srgbClr val="C00000"/>
                </a:solidFill>
                <a:latin typeface="Monotype Corsiva" panose="03010101010201010101" pitchFamily="66" charset="0"/>
              </a:rPr>
              <a:t>СПАСИБО ЗА ВНИМАНИЕ!</a:t>
            </a:r>
          </a:p>
          <a:p>
            <a:endParaRPr lang="ru-RU" dirty="0"/>
          </a:p>
        </p:txBody>
      </p:sp>
    </p:spTree>
    <p:extLst>
      <p:ext uri="{BB962C8B-B14F-4D97-AF65-F5344CB8AC3E}">
        <p14:creationId xmlns:p14="http://schemas.microsoft.com/office/powerpoint/2010/main" val="152872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70D2BFC-CFBF-425B-8018-48E1C1963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a:extLst>
              <a:ext uri="{FF2B5EF4-FFF2-40B4-BE49-F238E27FC236}">
                <a16:creationId xmlns:a16="http://schemas.microsoft.com/office/drawing/2014/main" id="{63BCCFB3-AF42-4C61-891F-5DA8CCCC8709}"/>
              </a:ext>
            </a:extLst>
          </p:cNvPr>
          <p:cNvSpPr>
            <a:spLocks noGrp="1"/>
          </p:cNvSpPr>
          <p:nvPr>
            <p:ph type="title"/>
          </p:nvPr>
        </p:nvSpPr>
        <p:spPr/>
        <p:txBody>
          <a:bodyPr>
            <a:normAutofit fontScale="90000"/>
          </a:bodyPr>
          <a:lstStyle/>
          <a:p>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r>
              <a:rPr lang="ru-RU" sz="2400" b="1" i="1" dirty="0">
                <a:solidFill>
                  <a:srgbClr val="C00000"/>
                </a:solidFill>
                <a:latin typeface="Times New Roman" panose="02020603050405020304" pitchFamily="18" charset="0"/>
                <a:cs typeface="Times New Roman" panose="02020603050405020304" pitchFamily="18" charset="0"/>
              </a:rPr>
              <a:t>                                             </a:t>
            </a: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br>
              <a:rPr lang="ru-RU" sz="2400" b="1" i="1" dirty="0">
                <a:solidFill>
                  <a:srgbClr val="C00000"/>
                </a:solidFill>
                <a:latin typeface="Times New Roman" panose="02020603050405020304" pitchFamily="18" charset="0"/>
                <a:cs typeface="Times New Roman" panose="02020603050405020304" pitchFamily="18" charset="0"/>
              </a:rPr>
            </a:br>
            <a:r>
              <a:rPr lang="ru-RU" sz="2400" b="1" i="1" dirty="0">
                <a:solidFill>
                  <a:srgbClr val="C00000"/>
                </a:solidFill>
                <a:latin typeface="Monotype Corsiva" panose="03010101010201010101" pitchFamily="66" charset="0"/>
                <a:cs typeface="Times New Roman" panose="02020603050405020304" pitchFamily="18" charset="0"/>
              </a:rPr>
              <a:t>                                             ПОСТАНОВКА ПРОБЛЕМЫ </a:t>
            </a:r>
            <a:br>
              <a:rPr lang="ru-RU" sz="2400" b="1" i="1" dirty="0">
                <a:solidFill>
                  <a:srgbClr val="C00000"/>
                </a:solidFill>
                <a:latin typeface="Times New Roman" panose="02020603050405020304" pitchFamily="18" charset="0"/>
                <a:cs typeface="Times New Roman" panose="02020603050405020304" pitchFamily="18" charset="0"/>
              </a:rPr>
            </a:br>
            <a:r>
              <a:rPr lang="ru-RU" sz="2400" b="1" i="1" dirty="0">
                <a:solidFill>
                  <a:srgbClr val="C00000"/>
                </a:solidFill>
                <a:latin typeface="Times New Roman" panose="02020603050405020304" pitchFamily="18" charset="0"/>
                <a:cs typeface="Times New Roman" panose="02020603050405020304" pitchFamily="18" charset="0"/>
              </a:rPr>
              <a:t>	</a:t>
            </a:r>
            <a:r>
              <a:rPr lang="ru-RU" sz="2700" dirty="0">
                <a:solidFill>
                  <a:srgbClr val="990099"/>
                </a:solidFill>
                <a:latin typeface="Times New Roman" panose="02020603050405020304" pitchFamily="18" charset="0"/>
                <a:cs typeface="Times New Roman" panose="02020603050405020304" pitchFamily="18" charset="0"/>
              </a:rPr>
              <a:t>В настоящее время большинство детей воспитываются не на сказках, а на современных мультфильмах. У большинства родителей нет времени сесть с ребенком и почитать книгу. Детские психологи считают это большим упущением взрослых в воспитании своих детей.</a:t>
            </a:r>
            <a:br>
              <a:rPr lang="ru-RU" sz="2700" dirty="0">
                <a:solidFill>
                  <a:srgbClr val="990099"/>
                </a:solidFill>
                <a:latin typeface="Times New Roman" panose="02020603050405020304" pitchFamily="18" charset="0"/>
                <a:cs typeface="Times New Roman" panose="02020603050405020304" pitchFamily="18" charset="0"/>
              </a:rPr>
            </a:br>
            <a:r>
              <a:rPr lang="ru-RU" sz="2700" dirty="0">
                <a:solidFill>
                  <a:srgbClr val="990099"/>
                </a:solidFill>
                <a:latin typeface="Times New Roman" panose="02020603050405020304" pitchFamily="18" charset="0"/>
                <a:cs typeface="Times New Roman" panose="02020603050405020304" pitchFamily="18" charset="0"/>
              </a:rPr>
              <a:t>	Анализ практики приобщения детей к чтению сказок показал, что знакомство детей со сказками используется в недостаточном объеме, теряется традиция семейного чтения, а ведь в процессе чтения взрослый легко устанавливает эмоциональный контакт с ребенком. Исходя из этого у дошкольников недостаточные знания о сказках.</a:t>
            </a:r>
            <a:br>
              <a:rPr lang="ru-RU" sz="2700" dirty="0">
                <a:solidFill>
                  <a:srgbClr val="990099"/>
                </a:solidFill>
                <a:latin typeface="Times New Roman" panose="02020603050405020304" pitchFamily="18" charset="0"/>
                <a:cs typeface="Times New Roman" panose="02020603050405020304" pitchFamily="18" charset="0"/>
              </a:rPr>
            </a:br>
            <a:r>
              <a:rPr lang="ru-RU" sz="2700" dirty="0">
                <a:solidFill>
                  <a:srgbClr val="990099"/>
                </a:solidFill>
                <a:latin typeface="Times New Roman" panose="02020603050405020304" pitchFamily="18" charset="0"/>
                <a:cs typeface="Times New Roman" panose="02020603050405020304" pitchFamily="18" charset="0"/>
              </a:rPr>
              <a:t>	С помощью реализации данного проекта мы хотим систематизировать знания детей о сказках, развить связную речь детей, обогатить словарный запас воспитанников, привлечь родителей к совместному с детьми чтению, изготовлению поделок, книжек- малышек, рисованию по сказкам тем самым, увеличить общение родителей и детей дома.</a:t>
            </a:r>
            <a:br>
              <a:rPr lang="ru-RU" dirty="0">
                <a:solidFill>
                  <a:srgbClr val="990099"/>
                </a:solidFill>
                <a:latin typeface="Times New Roman" panose="02020603050405020304" pitchFamily="18" charset="0"/>
                <a:cs typeface="Times New Roman" panose="02020603050405020304" pitchFamily="18" charset="0"/>
              </a:rPr>
            </a:br>
            <a:endParaRPr lang="ru-RU" sz="2400" b="1" i="1" dirty="0">
              <a:solidFill>
                <a:srgbClr val="99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15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1F6F8D9C-67FA-4DCE-80F1-FA6800BDE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06" y="0"/>
            <a:ext cx="12098693" cy="6858000"/>
          </a:xfrm>
          <a:prstGeom prst="rect">
            <a:avLst/>
          </a:prstGeom>
        </p:spPr>
      </p:pic>
      <p:sp>
        <p:nvSpPr>
          <p:cNvPr id="2" name="Заголовок 1">
            <a:extLst>
              <a:ext uri="{FF2B5EF4-FFF2-40B4-BE49-F238E27FC236}">
                <a16:creationId xmlns:a16="http://schemas.microsoft.com/office/drawing/2014/main" id="{250101B4-25FA-48CE-AF3A-DEE020E617C0}"/>
              </a:ext>
            </a:extLst>
          </p:cNvPr>
          <p:cNvSpPr>
            <a:spLocks noGrp="1"/>
          </p:cNvSpPr>
          <p:nvPr>
            <p:ph type="title"/>
          </p:nvPr>
        </p:nvSpPr>
        <p:spPr/>
        <p:txBody>
          <a:bodyPr>
            <a:noAutofit/>
          </a:bodyPr>
          <a:lstStyle/>
          <a:p>
            <a:r>
              <a:rPr lang="ru-RU" sz="3600" b="1" u="sng" dirty="0"/>
              <a:t> </a:t>
            </a:r>
            <a:br>
              <a:rPr lang="ru-RU" sz="3600" b="1" u="sng" dirty="0"/>
            </a:br>
            <a:br>
              <a:rPr lang="ru-RU" sz="3600" b="1" u="sng" dirty="0"/>
            </a:br>
            <a:br>
              <a:rPr lang="ru-RU" sz="3600" b="1" u="sng" dirty="0"/>
            </a:br>
            <a:br>
              <a:rPr lang="ru-RU" sz="3600" b="1" u="sng" dirty="0"/>
            </a:br>
            <a:br>
              <a:rPr lang="ru-RU" sz="3600" b="1" u="sng" dirty="0"/>
            </a:br>
            <a:br>
              <a:rPr lang="ru-RU" sz="3600" b="1" u="sng" dirty="0"/>
            </a:br>
            <a:r>
              <a:rPr lang="ru-RU" sz="3600" b="1" dirty="0"/>
              <a:t>     </a:t>
            </a:r>
            <a:br>
              <a:rPr lang="ru-RU" sz="3600" b="1" dirty="0"/>
            </a:br>
            <a:br>
              <a:rPr lang="ru-RU" sz="3600" b="1" dirty="0"/>
            </a:br>
            <a:br>
              <a:rPr lang="ru-RU" sz="3600" b="1" dirty="0"/>
            </a:br>
            <a:r>
              <a:rPr lang="ru-RU" sz="6000" b="1" dirty="0"/>
              <a:t>  </a:t>
            </a:r>
            <a:r>
              <a:rPr lang="ru-RU" sz="6000" b="1" dirty="0">
                <a:solidFill>
                  <a:srgbClr val="C00000"/>
                </a:solidFill>
                <a:latin typeface="Monotype Corsiva" panose="03010101010201010101" pitchFamily="66" charset="0"/>
              </a:rPr>
              <a:t>Цель проекта:</a:t>
            </a:r>
            <a:r>
              <a:rPr lang="ru-RU" sz="6000" dirty="0">
                <a:solidFill>
                  <a:srgbClr val="C00000"/>
                </a:solidFill>
                <a:latin typeface="Monotype Corsiva" panose="03010101010201010101" pitchFamily="66" charset="0"/>
              </a:rPr>
              <a:t> </a:t>
            </a:r>
            <a:br>
              <a:rPr lang="ru-RU" sz="3600" dirty="0"/>
            </a:br>
            <a:r>
              <a:rPr lang="ru-RU" sz="4000" dirty="0">
                <a:solidFill>
                  <a:schemeClr val="accent3">
                    <a:lumMod val="50000"/>
                  </a:schemeClr>
                </a:solidFill>
                <a:latin typeface="Times New Roman" panose="02020603050405020304" pitchFamily="18" charset="0"/>
                <a:cs typeface="Times New Roman" panose="02020603050405020304" pitchFamily="18" charset="0"/>
              </a:rPr>
              <a:t>Приобщение детей к художественной литературе и театральной деятельности;</a:t>
            </a:r>
            <a:br>
              <a:rPr lang="ru-RU" sz="4000" dirty="0">
                <a:solidFill>
                  <a:schemeClr val="accent3">
                    <a:lumMod val="50000"/>
                  </a:schemeClr>
                </a:solidFill>
                <a:latin typeface="Times New Roman" panose="02020603050405020304" pitchFamily="18" charset="0"/>
                <a:cs typeface="Times New Roman" panose="02020603050405020304" pitchFamily="18" charset="0"/>
              </a:rPr>
            </a:br>
            <a:r>
              <a:rPr lang="ru-RU" sz="4000" dirty="0">
                <a:solidFill>
                  <a:schemeClr val="accent3">
                    <a:lumMod val="50000"/>
                  </a:schemeClr>
                </a:solidFill>
                <a:latin typeface="Times New Roman" panose="02020603050405020304" pitchFamily="18" charset="0"/>
                <a:cs typeface="Times New Roman" panose="02020603050405020304" pitchFamily="18" charset="0"/>
              </a:rPr>
              <a:t>Развитие речи детей посредством сказки, создание условий для активного использования сказок в различных видах деятельности детей.</a:t>
            </a:r>
            <a:br>
              <a:rPr lang="ru-RU" sz="2800" dirty="0">
                <a:solidFill>
                  <a:schemeClr val="accent3">
                    <a:lumMod val="50000"/>
                  </a:schemeClr>
                </a:solidFill>
                <a:latin typeface="Times New Roman" panose="02020603050405020304" pitchFamily="18" charset="0"/>
                <a:cs typeface="Times New Roman" panose="02020603050405020304" pitchFamily="18" charset="0"/>
              </a:rPr>
            </a:br>
            <a:endParaRPr lang="ru-RU" sz="3600"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98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793FB83-A8C1-407B-9F44-B0D9A67F0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Заголовок 1">
            <a:extLst>
              <a:ext uri="{FF2B5EF4-FFF2-40B4-BE49-F238E27FC236}">
                <a16:creationId xmlns:a16="http://schemas.microsoft.com/office/drawing/2014/main" id="{9BAE38D8-C2C6-4E01-A348-D992E4476F8B}"/>
              </a:ext>
            </a:extLst>
          </p:cNvPr>
          <p:cNvSpPr>
            <a:spLocks noGrp="1"/>
          </p:cNvSpPr>
          <p:nvPr>
            <p:ph type="title"/>
          </p:nvPr>
        </p:nvSpPr>
        <p:spPr>
          <a:xfrm>
            <a:off x="838200" y="365125"/>
            <a:ext cx="10515600" cy="761711"/>
          </a:xfrm>
        </p:spPr>
        <p:txBody>
          <a:bodyPr>
            <a:noAutofit/>
          </a:bodyPr>
          <a:lstStyle/>
          <a:p>
            <a:pPr>
              <a:lnSpc>
                <a:spcPct val="100000"/>
              </a:lnSpc>
            </a:pPr>
            <a:br>
              <a:rPr lang="ru-RU" sz="2400" b="1" u="sng" dirty="0"/>
            </a:br>
            <a:br>
              <a:rPr lang="ru-RU" sz="2400" b="1" u="sng" dirty="0"/>
            </a:br>
            <a:br>
              <a:rPr lang="ru-RU" sz="2400" b="1" u="sng" dirty="0"/>
            </a:br>
            <a:br>
              <a:rPr lang="ru-RU" sz="2400" b="1" u="sng" dirty="0"/>
            </a:br>
            <a:br>
              <a:rPr lang="ru-RU" sz="2400" b="1" u="sng" dirty="0"/>
            </a:br>
            <a:br>
              <a:rPr lang="ru-RU" sz="2400" b="1" u="sng" dirty="0"/>
            </a:br>
            <a:br>
              <a:rPr lang="ru-RU" sz="2400" b="1" u="sng" dirty="0"/>
            </a:br>
            <a:br>
              <a:rPr lang="ru-RU" sz="2400" b="1" u="sng" dirty="0"/>
            </a:br>
            <a:br>
              <a:rPr lang="ru-RU" sz="2400" b="1" u="sng" dirty="0"/>
            </a:br>
            <a:br>
              <a:rPr lang="ru-RU" sz="2400" b="1" u="sng" dirty="0"/>
            </a:br>
            <a:br>
              <a:rPr lang="ru-RU" sz="2400" b="1" u="sng" dirty="0"/>
            </a:br>
            <a:br>
              <a:rPr lang="ru-RU" sz="2400" b="1" u="sng" dirty="0"/>
            </a:br>
            <a:br>
              <a:rPr lang="ru-RU" sz="2400" b="1" u="sng" dirty="0"/>
            </a:br>
            <a:br>
              <a:rPr lang="ru-RU" sz="2400" b="1" u="sng" dirty="0"/>
            </a:br>
            <a:r>
              <a:rPr lang="ru-RU" sz="2400" b="1" dirty="0"/>
              <a:t>                                            </a:t>
            </a:r>
            <a:r>
              <a:rPr lang="ru-RU" sz="4000" b="1" dirty="0">
                <a:solidFill>
                  <a:srgbClr val="C00000"/>
                </a:solidFill>
                <a:latin typeface="Monotype Corsiva" panose="03010101010201010101" pitchFamily="66" charset="0"/>
                <a:cs typeface="Times New Roman" panose="02020603050405020304" pitchFamily="18" charset="0"/>
              </a:rPr>
              <a:t>Задачи проекта:</a:t>
            </a:r>
            <a:br>
              <a:rPr lang="ru-RU" sz="4000" b="1" dirty="0">
                <a:solidFill>
                  <a:srgbClr val="C00000"/>
                </a:solidFill>
              </a:rPr>
            </a:br>
            <a:r>
              <a:rPr lang="ru-RU" sz="4000" b="1" dirty="0">
                <a:solidFill>
                  <a:srgbClr val="FF0000"/>
                </a:solidFill>
                <a:latin typeface="Times New Roman" panose="02020603050405020304" pitchFamily="18" charset="0"/>
                <a:cs typeface="Times New Roman" panose="02020603050405020304" pitchFamily="18" charset="0"/>
              </a:rPr>
              <a:t>- </a:t>
            </a:r>
            <a:r>
              <a:rPr lang="ru-RU" sz="2400" b="1" dirty="0">
                <a:solidFill>
                  <a:srgbClr val="000B22"/>
                </a:solidFill>
                <a:latin typeface="Times New Roman" panose="02020603050405020304" pitchFamily="18" charset="0"/>
                <a:cs typeface="Times New Roman" panose="02020603050405020304" pitchFamily="18" charset="0"/>
              </a:rPr>
              <a:t>Создать условия для ознакомления детей со сказками;</a:t>
            </a:r>
            <a:r>
              <a:rPr lang="ru-RU" sz="2400" b="1" dirty="0">
                <a:solidFill>
                  <a:srgbClr val="FF0000"/>
                </a:solidFill>
                <a:latin typeface="Times New Roman" panose="02020603050405020304" pitchFamily="18" charset="0"/>
                <a:cs typeface="Times New Roman" panose="02020603050405020304" pitchFamily="18" charset="0"/>
              </a:rPr>
              <a:t> </a:t>
            </a:r>
            <a:br>
              <a:rPr lang="ru-RU" sz="2400" b="1" dirty="0">
                <a:solidFill>
                  <a:srgbClr val="FF0000"/>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a:t>
            </a:r>
            <a:r>
              <a:rPr lang="ru-RU" sz="2400" b="1" dirty="0">
                <a:solidFill>
                  <a:srgbClr val="000B22"/>
                </a:solidFill>
                <a:latin typeface="Times New Roman" panose="02020603050405020304" pitchFamily="18" charset="0"/>
                <a:cs typeface="Times New Roman" panose="02020603050405020304" pitchFamily="18" charset="0"/>
              </a:rPr>
              <a:t> Сформировать умение внимательно слушать сказки, пересказывать их;</a:t>
            </a:r>
            <a:br>
              <a:rPr lang="ru-RU" sz="2400" b="1" dirty="0">
                <a:solidFill>
                  <a:srgbClr val="000B22"/>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a:solidFill>
                  <a:srgbClr val="000B22"/>
                </a:solidFill>
                <a:latin typeface="Times New Roman" panose="02020603050405020304" pitchFamily="18" charset="0"/>
                <a:cs typeface="Times New Roman" panose="02020603050405020304" pitchFamily="18" charset="0"/>
              </a:rPr>
              <a:t>Способствовать формированию интереса к книгам, сказкам; </a:t>
            </a:r>
            <a:br>
              <a:rPr lang="ru-RU" sz="2400" b="1" dirty="0">
                <a:solidFill>
                  <a:srgbClr val="000B22"/>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a:t>
            </a:r>
            <a:r>
              <a:rPr lang="ru-RU" sz="2400" b="1" dirty="0">
                <a:solidFill>
                  <a:srgbClr val="000B22"/>
                </a:solidFill>
                <a:latin typeface="Times New Roman" panose="02020603050405020304" pitchFamily="18" charset="0"/>
                <a:cs typeface="Times New Roman" panose="02020603050405020304" pitchFamily="18" charset="0"/>
              </a:rPr>
              <a:t> Поддерживать  интерес к кукольным и драматическим спектаклям.</a:t>
            </a:r>
            <a:br>
              <a:rPr lang="ru-RU" sz="2400" b="1" dirty="0">
                <a:solidFill>
                  <a:srgbClr val="000B22"/>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a:t>
            </a:r>
            <a:r>
              <a:rPr lang="ru-RU" sz="2400" b="1" dirty="0">
                <a:solidFill>
                  <a:srgbClr val="000B22"/>
                </a:solidFill>
                <a:latin typeface="Times New Roman" panose="02020603050405020304" pitchFamily="18" charset="0"/>
                <a:cs typeface="Times New Roman" panose="02020603050405020304" pitchFamily="18" charset="0"/>
              </a:rPr>
              <a:t> Развивать речь детей средствами кукольного театра;</a:t>
            </a:r>
            <a:br>
              <a:rPr lang="ru-RU" sz="2400" b="1" dirty="0">
                <a:solidFill>
                  <a:srgbClr val="000B22"/>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a:t>
            </a:r>
            <a:r>
              <a:rPr lang="ru-RU" sz="2400" b="1" dirty="0">
                <a:solidFill>
                  <a:srgbClr val="000B22"/>
                </a:solidFill>
                <a:latin typeface="Times New Roman" panose="02020603050405020304" pitchFamily="18" charset="0"/>
                <a:cs typeface="Times New Roman" panose="02020603050405020304" pitchFamily="18" charset="0"/>
              </a:rPr>
              <a:t> Развивать элементы детского творчества в продуктивной деятельности.</a:t>
            </a:r>
            <a:br>
              <a:rPr lang="ru-RU" sz="2400" b="1" dirty="0">
                <a:solidFill>
                  <a:srgbClr val="000B22"/>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a:t>
            </a:r>
            <a:r>
              <a:rPr lang="ru-RU" sz="2400" b="1" dirty="0">
                <a:solidFill>
                  <a:srgbClr val="000B22"/>
                </a:solidFill>
                <a:latin typeface="Times New Roman" panose="02020603050405020304" pitchFamily="18" charset="0"/>
                <a:cs typeface="Times New Roman" panose="02020603050405020304" pitchFamily="18" charset="0"/>
              </a:rPr>
              <a:t> Развивать познавательные способности детей, творческое воображение.</a:t>
            </a:r>
            <a:br>
              <a:rPr lang="ru-RU" sz="2400" b="1" dirty="0">
                <a:solidFill>
                  <a:srgbClr val="000B22"/>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 </a:t>
            </a:r>
            <a:r>
              <a:rPr lang="ru-RU" sz="2400" b="1" dirty="0">
                <a:solidFill>
                  <a:srgbClr val="000B22"/>
                </a:solidFill>
                <a:latin typeface="Times New Roman" panose="02020603050405020304" pitchFamily="18" charset="0"/>
                <a:cs typeface="Times New Roman" panose="02020603050405020304" pitchFamily="18" charset="0"/>
              </a:rPr>
              <a:t>Развивать эмоциональную сферу детей, умение выражать свое отношение к героям, характеризовать их;</a:t>
            </a:r>
            <a:br>
              <a:rPr lang="ru-RU" sz="2400" b="1" dirty="0">
                <a:solidFill>
                  <a:srgbClr val="000B22"/>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a:t>
            </a:r>
            <a:r>
              <a:rPr lang="ru-RU" sz="2400" b="1" dirty="0">
                <a:solidFill>
                  <a:srgbClr val="000B22"/>
                </a:solidFill>
                <a:latin typeface="Times New Roman" panose="02020603050405020304" pitchFamily="18" charset="0"/>
                <a:cs typeface="Times New Roman" panose="02020603050405020304" pitchFamily="18" charset="0"/>
              </a:rPr>
              <a:t> Пополнить развивающую предметно-пространственную среду;</a:t>
            </a:r>
            <a:br>
              <a:rPr lang="ru-RU" sz="2400" b="1" dirty="0">
                <a:solidFill>
                  <a:srgbClr val="000B22"/>
                </a:solidFill>
                <a:latin typeface="Times New Roman" panose="02020603050405020304" pitchFamily="18" charset="0"/>
                <a:cs typeface="Times New Roman" panose="02020603050405020304" pitchFamily="18" charset="0"/>
              </a:rPr>
            </a:br>
            <a:r>
              <a:rPr lang="ru-RU" sz="2400" b="1" dirty="0">
                <a:solidFill>
                  <a:srgbClr val="FF0000"/>
                </a:solidFill>
                <a:latin typeface="Times New Roman" panose="02020603050405020304" pitchFamily="18" charset="0"/>
                <a:cs typeface="Times New Roman" panose="02020603050405020304" pitchFamily="18" charset="0"/>
              </a:rPr>
              <a:t>-</a:t>
            </a:r>
            <a:r>
              <a:rPr lang="ru-RU" sz="2400" b="1" dirty="0">
                <a:solidFill>
                  <a:srgbClr val="000B22"/>
                </a:solidFill>
                <a:latin typeface="Times New Roman" panose="02020603050405020304" pitchFamily="18" charset="0"/>
                <a:cs typeface="Times New Roman" panose="02020603050405020304" pitchFamily="18" charset="0"/>
              </a:rPr>
              <a:t> Привлечь родителей к совместной работе с детьми и воспитателями.</a:t>
            </a:r>
            <a:br>
              <a:rPr lang="ru-RU" sz="2400" b="1" dirty="0">
                <a:solidFill>
                  <a:srgbClr val="000B22"/>
                </a:solidFill>
              </a:rPr>
            </a:br>
            <a:endParaRPr lang="ru-RU" sz="2400" b="1" dirty="0">
              <a:solidFill>
                <a:srgbClr val="000B22"/>
              </a:solidFill>
            </a:endParaRPr>
          </a:p>
        </p:txBody>
      </p:sp>
    </p:spTree>
    <p:extLst>
      <p:ext uri="{BB962C8B-B14F-4D97-AF65-F5344CB8AC3E}">
        <p14:creationId xmlns:p14="http://schemas.microsoft.com/office/powerpoint/2010/main" val="163705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2BC92CB-C83B-41E2-AFD3-4EE4BBD6E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20465" cy="6858000"/>
          </a:xfrm>
          <a:prstGeom prst="rect">
            <a:avLst/>
          </a:prstGeom>
        </p:spPr>
      </p:pic>
      <p:sp>
        <p:nvSpPr>
          <p:cNvPr id="2" name="Заголовок 1">
            <a:extLst>
              <a:ext uri="{FF2B5EF4-FFF2-40B4-BE49-F238E27FC236}">
                <a16:creationId xmlns:a16="http://schemas.microsoft.com/office/drawing/2014/main" id="{827857BF-BB66-4371-ABB3-BDEED5DC1873}"/>
              </a:ext>
            </a:extLst>
          </p:cNvPr>
          <p:cNvSpPr>
            <a:spLocks noGrp="1"/>
          </p:cNvSpPr>
          <p:nvPr>
            <p:ph type="title"/>
          </p:nvPr>
        </p:nvSpPr>
        <p:spPr>
          <a:xfrm>
            <a:off x="802432" y="1027599"/>
            <a:ext cx="10515600" cy="1325563"/>
          </a:xfrm>
        </p:spPr>
        <p:txBody>
          <a:bodyPr>
            <a:normAutofit fontScale="90000"/>
          </a:bodyPr>
          <a:lstStyle/>
          <a:p>
            <a:br>
              <a:rPr lang="ru-RU" sz="2000" b="1" dirty="0"/>
            </a:br>
            <a:br>
              <a:rPr lang="ru-RU" sz="2000" b="1" dirty="0"/>
            </a:br>
            <a:br>
              <a:rPr lang="ru-RU" sz="2000" b="1" dirty="0"/>
            </a:br>
            <a:br>
              <a:rPr lang="ru-RU" sz="2000" b="1" dirty="0"/>
            </a:br>
            <a:br>
              <a:rPr lang="ru-RU" sz="2000" b="1" dirty="0"/>
            </a:br>
            <a:br>
              <a:rPr lang="ru-RU" sz="2000" b="1" dirty="0"/>
            </a:br>
            <a:br>
              <a:rPr lang="ru-RU" sz="2000" b="1" dirty="0"/>
            </a:br>
            <a:br>
              <a:rPr lang="ru-RU" sz="2000" b="1" dirty="0"/>
            </a:br>
            <a:br>
              <a:rPr lang="ru-RU" sz="2000" b="1" dirty="0"/>
            </a:br>
            <a:br>
              <a:rPr lang="ru-RU" sz="2000" b="1" dirty="0"/>
            </a:br>
            <a:br>
              <a:rPr lang="ru-RU" sz="2000" b="1" dirty="0"/>
            </a:br>
            <a:r>
              <a:rPr lang="ru-RU" sz="2000" b="1" dirty="0"/>
              <a:t>                          </a:t>
            </a:r>
            <a:br>
              <a:rPr lang="ru-RU" sz="2000" b="1" dirty="0"/>
            </a:br>
            <a:br>
              <a:rPr lang="ru-RU" sz="2000" b="1" dirty="0"/>
            </a:br>
            <a:br>
              <a:rPr lang="ru-RU" sz="2000" b="1" dirty="0"/>
            </a:br>
            <a:br>
              <a:rPr lang="ru-RU" sz="2000" b="1" dirty="0"/>
            </a:br>
            <a:br>
              <a:rPr lang="ru-RU" sz="2000" b="1" dirty="0"/>
            </a:br>
            <a:r>
              <a:rPr lang="ru-RU" sz="2000" b="1" dirty="0"/>
              <a:t>                                                </a:t>
            </a:r>
            <a:r>
              <a:rPr lang="ru-RU" sz="3100" b="1" dirty="0">
                <a:solidFill>
                  <a:srgbClr val="FF0000"/>
                </a:solidFill>
                <a:latin typeface="Monotype Corsiva" panose="03010101010201010101" pitchFamily="66" charset="0"/>
              </a:rPr>
              <a:t>Предполагаемые результаты проекта:</a:t>
            </a:r>
            <a:br>
              <a:rPr lang="ru-RU" sz="3100" dirty="0">
                <a:solidFill>
                  <a:srgbClr val="FF0000"/>
                </a:solidFill>
                <a:latin typeface="Monotype Corsiva" panose="03010101010201010101" pitchFamily="66" charset="0"/>
              </a:rPr>
            </a:br>
            <a:r>
              <a:rPr lang="ru-RU" sz="3100" dirty="0">
                <a:solidFill>
                  <a:srgbClr val="FF0000"/>
                </a:solidFill>
                <a:latin typeface="Monotype Corsiva" panose="03010101010201010101" pitchFamily="66" charset="0"/>
              </a:rPr>
              <a:t> - </a:t>
            </a:r>
            <a:r>
              <a:rPr lang="ru-RU" sz="2200" b="1" dirty="0">
                <a:latin typeface="Times New Roman" panose="02020603050405020304" pitchFamily="18" charset="0"/>
                <a:cs typeface="Times New Roman" panose="02020603050405020304" pitchFamily="18" charset="0"/>
              </a:rPr>
              <a:t>Знакомство детей  с русскими народными сказками;</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 Развитие интереса детей к русским народным сказкам;</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 Развитие у детей связной речи, творческих способностей, коммуникативных навыков, познавательной активности;</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Проведение с детьми кукольных, настольных, пальчиковых театров, игр-драматизаций по сказкам;</a:t>
            </a:r>
            <a:br>
              <a:rPr lang="ru-RU" sz="2200" b="1" dirty="0">
                <a:latin typeface="Times New Roman" panose="02020603050405020304" pitchFamily="18" charset="0"/>
                <a:cs typeface="Times New Roman" panose="02020603050405020304" pitchFamily="18" charset="0"/>
              </a:rPr>
            </a:br>
            <a:r>
              <a:rPr lang="ru-RU" sz="2200" b="1" dirty="0">
                <a:solidFill>
                  <a:srgbClr val="C00000"/>
                </a:solidFill>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 Организация выставки рисунков </a:t>
            </a:r>
            <a:r>
              <a:rPr lang="ru-RU" sz="2200" b="1" i="1" dirty="0">
                <a:latin typeface="Times New Roman" panose="02020603050405020304" pitchFamily="18" charset="0"/>
                <a:cs typeface="Times New Roman" panose="02020603050405020304" pitchFamily="18" charset="0"/>
              </a:rPr>
              <a:t>(дети совместно с родителями)</a:t>
            </a:r>
            <a:r>
              <a:rPr lang="ru-RU" sz="2200" b="1" dirty="0">
                <a:latin typeface="Times New Roman" panose="02020603050405020304" pitchFamily="18" charset="0"/>
                <a:cs typeface="Times New Roman" panose="02020603050405020304" pitchFamily="18" charset="0"/>
              </a:rPr>
              <a:t> «Мои любимые сказки»;</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 Изготовление книжек - малышек </a:t>
            </a:r>
            <a:r>
              <a:rPr lang="ru-RU" sz="2200" b="1" i="1" dirty="0">
                <a:latin typeface="Times New Roman" panose="02020603050405020304" pitchFamily="18" charset="0"/>
                <a:cs typeface="Times New Roman" panose="02020603050405020304" pitchFamily="18" charset="0"/>
              </a:rPr>
              <a:t>(совместно с родителями) </a:t>
            </a:r>
            <a:r>
              <a:rPr lang="ru-RU" sz="2200" b="1" dirty="0">
                <a:latin typeface="Times New Roman" panose="02020603050405020304" pitchFamily="18" charset="0"/>
                <a:cs typeface="Times New Roman" panose="02020603050405020304" pitchFamily="18" charset="0"/>
              </a:rPr>
              <a:t>по мотивам русских народных сказок;</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a:t>
            </a:r>
            <a:r>
              <a:rPr lang="ru-RU" sz="2200" b="1" dirty="0">
                <a:latin typeface="Times New Roman" panose="02020603050405020304" pitchFamily="18" charset="0"/>
                <a:cs typeface="Times New Roman" panose="02020603050405020304" pitchFamily="18" charset="0"/>
              </a:rPr>
              <a:t> Организация выставки макетов, моделей сказок </a:t>
            </a:r>
            <a:r>
              <a:rPr lang="ru-RU" sz="2200" b="1" i="1" dirty="0">
                <a:latin typeface="Times New Roman" panose="02020603050405020304" pitchFamily="18" charset="0"/>
                <a:cs typeface="Times New Roman" panose="02020603050405020304" pitchFamily="18" charset="0"/>
              </a:rPr>
              <a:t>(дети совместно с родителями)</a:t>
            </a:r>
            <a:r>
              <a:rPr lang="ru-RU" sz="2200" b="1" dirty="0">
                <a:latin typeface="Times New Roman" panose="02020603050405020304" pitchFamily="18" charset="0"/>
                <a:cs typeface="Times New Roman" panose="02020603050405020304" pitchFamily="18" charset="0"/>
              </a:rPr>
              <a:t>;</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a:t>
            </a:r>
            <a:r>
              <a:rPr lang="ru-RU" sz="2200" b="1" dirty="0">
                <a:solidFill>
                  <a:srgbClr val="C00000"/>
                </a:solidFill>
                <a:latin typeface="Times New Roman" panose="02020603050405020304" pitchFamily="18" charset="0"/>
                <a:cs typeface="Times New Roman" panose="02020603050405020304" pitchFamily="18" charset="0"/>
              </a:rPr>
              <a:t>- </a:t>
            </a:r>
            <a:r>
              <a:rPr lang="ru-RU" sz="2200" b="1" dirty="0">
                <a:latin typeface="Times New Roman" panose="02020603050405020304" pitchFamily="18" charset="0"/>
                <a:cs typeface="Times New Roman" panose="02020603050405020304" pitchFamily="18" charset="0"/>
              </a:rPr>
              <a:t>Организация книжной выставки «По тропинкам сказок»</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 Пополнение театрального уголка группы и атрибутов;</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 Пополнение мнемотаблиц (схем) по русским народным сказкам;</a:t>
            </a:r>
            <a:br>
              <a:rPr lang="ru-RU" sz="2200" b="1" dirty="0">
                <a:latin typeface="Times New Roman" panose="02020603050405020304" pitchFamily="18" charset="0"/>
                <a:cs typeface="Times New Roman" panose="02020603050405020304" pitchFamily="18" charset="0"/>
              </a:rPr>
            </a:br>
            <a:r>
              <a:rPr lang="ru-RU" sz="2200" b="1" dirty="0">
                <a:latin typeface="Times New Roman" panose="02020603050405020304" pitchFamily="18" charset="0"/>
                <a:cs typeface="Times New Roman" panose="02020603050405020304" pitchFamily="18" charset="0"/>
              </a:rPr>
              <a:t> - Пополнение картотек с речевым материалом (загадки, стихи,  пальчиковые игры по мотивам сказок).</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873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021D9D1-393A-4D7D-B5AE-DD93FE8CB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97" y="428"/>
            <a:ext cx="12313298" cy="6857143"/>
          </a:xfrm>
          <a:prstGeom prst="rect">
            <a:avLst/>
          </a:prstGeom>
        </p:spPr>
      </p:pic>
      <p:sp>
        <p:nvSpPr>
          <p:cNvPr id="2" name="Заголовок 1">
            <a:extLst>
              <a:ext uri="{FF2B5EF4-FFF2-40B4-BE49-F238E27FC236}">
                <a16:creationId xmlns:a16="http://schemas.microsoft.com/office/drawing/2014/main" id="{541FF76B-357D-4CB4-A576-8C0C52B47BE7}"/>
              </a:ext>
            </a:extLst>
          </p:cNvPr>
          <p:cNvSpPr>
            <a:spLocks noGrp="1"/>
          </p:cNvSpPr>
          <p:nvPr>
            <p:ph type="title"/>
          </p:nvPr>
        </p:nvSpPr>
        <p:spPr>
          <a:xfrm>
            <a:off x="909222" y="406497"/>
            <a:ext cx="10515600" cy="6045006"/>
          </a:xfrm>
        </p:spPr>
        <p:txBody>
          <a:bodyPr>
            <a:normAutofit fontScale="90000"/>
          </a:bodyPr>
          <a:lstStyle/>
          <a:p>
            <a:pPr marL="571500" indent="-571500">
              <a:lnSpc>
                <a:spcPct val="100000"/>
              </a:lnSpc>
              <a:buFont typeface="Wingdings" panose="05000000000000000000" pitchFamily="2" charset="2"/>
              <a:buChar char="Ø"/>
            </a:pPr>
            <a:r>
              <a:rPr lang="ru-RU" sz="3600" b="1" dirty="0">
                <a:solidFill>
                  <a:srgbClr val="990099"/>
                </a:solidFill>
                <a:latin typeface="Monotype Corsiva" panose="03010101010201010101" pitchFamily="66" charset="0"/>
              </a:rPr>
              <a:t>                          Этапы реализации проекта</a:t>
            </a:r>
            <a:br>
              <a:rPr lang="ru-RU" sz="3600" dirty="0">
                <a:solidFill>
                  <a:schemeClr val="accent4">
                    <a:lumMod val="75000"/>
                  </a:schemeClr>
                </a:solidFill>
                <a:latin typeface="Monotype Corsiva" panose="03010101010201010101" pitchFamily="66" charset="0"/>
              </a:rPr>
            </a:br>
            <a:r>
              <a:rPr lang="ru-RU" sz="3600" dirty="0">
                <a:solidFill>
                  <a:schemeClr val="accent4">
                    <a:lumMod val="75000"/>
                  </a:schemeClr>
                </a:solidFill>
                <a:latin typeface="Times New Roman" panose="02020603050405020304" pitchFamily="18" charset="0"/>
                <a:cs typeface="Times New Roman" panose="02020603050405020304" pitchFamily="18" charset="0"/>
              </a:rPr>
              <a:t>                      </a:t>
            </a:r>
            <a:r>
              <a:rPr lang="ru-RU" sz="3600" b="1" dirty="0">
                <a:solidFill>
                  <a:srgbClr val="C00000"/>
                </a:solidFill>
                <a:latin typeface="Monotype Corsiva" panose="03010101010201010101" pitchFamily="66" charset="0"/>
                <a:cs typeface="Times New Roman" panose="02020603050405020304" pitchFamily="18" charset="0"/>
              </a:rPr>
              <a:t>1 этап - подготовительный (01.02.-11.02):.</a:t>
            </a:r>
            <a:br>
              <a:rPr lang="ru-RU" sz="2700" b="1" dirty="0">
                <a:solidFill>
                  <a:srgbClr val="C00000"/>
                </a:solidFill>
                <a:latin typeface="Times New Roman" panose="02020603050405020304" pitchFamily="18" charset="0"/>
                <a:cs typeface="Times New Roman" panose="02020603050405020304" pitchFamily="18" charset="0"/>
              </a:rPr>
            </a:br>
            <a:r>
              <a:rPr lang="ru-RU" sz="2700" b="1" dirty="0">
                <a:solidFill>
                  <a:srgbClr val="C00000"/>
                </a:solidFill>
                <a:latin typeface="Times New Roman" panose="02020603050405020304" pitchFamily="18" charset="0"/>
                <a:cs typeface="Times New Roman" panose="02020603050405020304" pitchFamily="18" charset="0"/>
              </a:rPr>
              <a:t> - </a:t>
            </a:r>
            <a:r>
              <a:rPr lang="ru-RU" sz="2700" b="1" dirty="0">
                <a:latin typeface="Times New Roman" panose="02020603050405020304" pitchFamily="18" charset="0"/>
                <a:cs typeface="Times New Roman" panose="02020603050405020304" pitchFamily="18" charset="0"/>
              </a:rPr>
              <a:t>Постановка цели, определение актуальности и значимости проекта.</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 Изучение и анализ научно-исследовательской, методической литературы, интернет – ресурсов по данной проблеме.</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 Подбор программно-методического обеспечения по данной проблеме, наглядно-демонстрационного, раздаточного материала.</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 Подготовка печатной информации; оформление папки-передвижки.</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 Информация для родителей «Участвуем в проекте «В гостях у сказки»».</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 Работа с родителями по взаимодействию в рамках проекта.</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 Определение тематик бесед.</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 Разработка содержания проекта: «В гостях у сказки»</a:t>
            </a:r>
            <a:br>
              <a:rPr lang="ru-RU" sz="27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 - Планирование предстоящей деятельности, направленной на реализацию проекта.</a:t>
            </a:r>
            <a:br>
              <a:rPr lang="ru-RU"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89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A99878C-DB9F-4E97-9FEC-1475157FA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2" name="Заголовок 1">
            <a:extLst>
              <a:ext uri="{FF2B5EF4-FFF2-40B4-BE49-F238E27FC236}">
                <a16:creationId xmlns:a16="http://schemas.microsoft.com/office/drawing/2014/main" id="{E93034E3-20BA-416F-BA45-80D2BCAFF1F2}"/>
              </a:ext>
            </a:extLst>
          </p:cNvPr>
          <p:cNvSpPr>
            <a:spLocks noGrp="1"/>
          </p:cNvSpPr>
          <p:nvPr>
            <p:ph type="title"/>
          </p:nvPr>
        </p:nvSpPr>
        <p:spPr>
          <a:xfrm>
            <a:off x="1239416" y="962284"/>
            <a:ext cx="10515600" cy="1325563"/>
          </a:xfrm>
        </p:spPr>
        <p:txBody>
          <a:bodyPr>
            <a:normAutofit fontScale="90000"/>
          </a:bodyPr>
          <a:lstStyle/>
          <a:p>
            <a:br>
              <a:rPr lang="ru-RU" sz="3100" b="1" dirty="0"/>
            </a:br>
            <a:br>
              <a:rPr lang="ru-RU" sz="3100" b="1" dirty="0"/>
            </a:br>
            <a:br>
              <a:rPr lang="ru-RU" sz="3100" b="1" dirty="0"/>
            </a:br>
            <a:br>
              <a:rPr lang="ru-RU" sz="3100" b="1" dirty="0"/>
            </a:br>
            <a:br>
              <a:rPr lang="ru-RU" sz="3100" b="1" dirty="0"/>
            </a:br>
            <a:br>
              <a:rPr lang="ru-RU" sz="3100" b="1" dirty="0"/>
            </a:br>
            <a:br>
              <a:rPr lang="ru-RU" sz="3100" b="1" dirty="0"/>
            </a:br>
            <a:br>
              <a:rPr lang="ru-RU" sz="3100" b="1" dirty="0"/>
            </a:br>
            <a:br>
              <a:rPr lang="ru-RU" sz="3100" b="1" dirty="0"/>
            </a:br>
            <a:br>
              <a:rPr lang="ru-RU" sz="3100" b="1" dirty="0"/>
            </a:br>
            <a:r>
              <a:rPr lang="ru-RU" sz="4000" b="1" dirty="0"/>
              <a:t>                                      </a:t>
            </a:r>
            <a:r>
              <a:rPr lang="ru-RU" sz="4000" b="1" dirty="0">
                <a:solidFill>
                  <a:srgbClr val="C00000"/>
                </a:solidFill>
                <a:latin typeface="Monotype Corsiva" panose="03010101010201010101" pitchFamily="66" charset="0"/>
              </a:rPr>
              <a:t>2 этап – основной  (12.02-25.02):</a:t>
            </a:r>
            <a:br>
              <a:rPr lang="ru-RU" sz="3100" dirty="0"/>
            </a:br>
            <a:r>
              <a:rPr lang="ru-RU" sz="3100" dirty="0"/>
              <a:t> - </a:t>
            </a:r>
            <a:r>
              <a:rPr lang="ru-RU" sz="3600" b="1" dirty="0">
                <a:latin typeface="Times New Roman" panose="02020603050405020304" pitchFamily="18" charset="0"/>
                <a:cs typeface="Times New Roman" panose="02020603050405020304" pitchFamily="18" charset="0"/>
              </a:rPr>
              <a:t>Внедрение в </a:t>
            </a:r>
            <a:r>
              <a:rPr lang="ru-RU" sz="3600" b="1" dirty="0" err="1">
                <a:latin typeface="Times New Roman" panose="02020603050405020304" pitchFamily="18" charset="0"/>
                <a:cs typeface="Times New Roman" panose="02020603050405020304" pitchFamily="18" charset="0"/>
              </a:rPr>
              <a:t>воспитательно</a:t>
            </a:r>
            <a:r>
              <a:rPr lang="ru-RU" sz="3600" b="1" dirty="0">
                <a:latin typeface="Times New Roman" panose="02020603050405020304" pitchFamily="18" charset="0"/>
                <a:cs typeface="Times New Roman" panose="02020603050405020304" pitchFamily="18" charset="0"/>
              </a:rPr>
              <a:t>-образовательный процесс эффективных методов и приемов по расширению знаний детей о сказках</a:t>
            </a:r>
            <a:br>
              <a:rPr lang="ru-RU" sz="3600" b="1"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 - Работа по плану с детьми, родителями, педагогами.</a:t>
            </a:r>
            <a:br>
              <a:rPr lang="ru-RU" sz="3600" b="1"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 - Реализация проекта</a:t>
            </a:r>
            <a:r>
              <a:rPr lang="ru-RU" sz="3600" b="1" dirty="0"/>
              <a:t>.</a:t>
            </a:r>
            <a:br>
              <a:rPr lang="ru-RU" sz="3600" b="1" dirty="0"/>
            </a:br>
            <a:br>
              <a:rPr lang="ru-RU" sz="3100" dirty="0"/>
            </a:br>
            <a:r>
              <a:rPr lang="ru-RU" sz="4000" dirty="0"/>
              <a:t>                              </a:t>
            </a:r>
            <a:r>
              <a:rPr lang="ru-RU" sz="4000" b="1" i="1" dirty="0">
                <a:solidFill>
                  <a:srgbClr val="C00000"/>
                </a:solidFill>
                <a:latin typeface="Monotype Corsiva" panose="03010101010201010101" pitchFamily="66" charset="0"/>
              </a:rPr>
              <a:t>3 этап - заключительный ( 26.02-01.03):</a:t>
            </a:r>
            <a:br>
              <a:rPr lang="ru-RU" sz="4000" dirty="0"/>
            </a:br>
            <a:r>
              <a:rPr lang="ru-RU" sz="3100" dirty="0"/>
              <a:t> </a:t>
            </a:r>
            <a:r>
              <a:rPr lang="ru-RU" sz="3100" b="1" dirty="0"/>
              <a:t>-</a:t>
            </a:r>
            <a:r>
              <a:rPr lang="ru-RU" sz="3100" dirty="0"/>
              <a:t> </a:t>
            </a:r>
            <a:r>
              <a:rPr lang="ru-RU" sz="3100" b="1" dirty="0">
                <a:latin typeface="Times New Roman" panose="02020603050405020304" pitchFamily="18" charset="0"/>
                <a:cs typeface="Times New Roman" panose="02020603050405020304" pitchFamily="18" charset="0"/>
              </a:rPr>
              <a:t>Выставка рисунков «Мои любимые сказки»</a:t>
            </a:r>
            <a:br>
              <a:rPr lang="ru-RU" sz="3100" b="1" dirty="0">
                <a:latin typeface="Times New Roman" panose="02020603050405020304" pitchFamily="18" charset="0"/>
                <a:cs typeface="Times New Roman" panose="02020603050405020304" pitchFamily="18" charset="0"/>
              </a:rPr>
            </a:br>
            <a:r>
              <a:rPr lang="ru-RU" sz="3100" b="1" dirty="0">
                <a:latin typeface="Times New Roman" panose="02020603050405020304" pitchFamily="18" charset="0"/>
                <a:cs typeface="Times New Roman" panose="02020603050405020304" pitchFamily="18" charset="0"/>
              </a:rPr>
              <a:t>  - Драматизация сказки «Теремок»</a:t>
            </a:r>
            <a:br>
              <a:rPr lang="ru-RU" sz="3100" b="1" dirty="0">
                <a:latin typeface="Times New Roman" panose="02020603050405020304" pitchFamily="18" charset="0"/>
                <a:cs typeface="Times New Roman" panose="02020603050405020304" pitchFamily="18" charset="0"/>
              </a:rPr>
            </a:br>
            <a:r>
              <a:rPr lang="ru-RU" sz="3100" b="1" dirty="0">
                <a:latin typeface="Times New Roman" panose="02020603050405020304" pitchFamily="18" charset="0"/>
                <a:cs typeface="Times New Roman" panose="02020603050405020304" pitchFamily="18" charset="0"/>
              </a:rPr>
              <a:t> - Организация книжной выставки «По тропинкам сказок»</a:t>
            </a:r>
            <a:br>
              <a:rPr lang="ru-RU" sz="3100" b="1" dirty="0">
                <a:latin typeface="Times New Roman" panose="02020603050405020304" pitchFamily="18" charset="0"/>
                <a:cs typeface="Times New Roman" panose="02020603050405020304" pitchFamily="18" charset="0"/>
              </a:rPr>
            </a:br>
            <a:r>
              <a:rPr lang="ru-RU" sz="3100" b="1" dirty="0">
                <a:latin typeface="Times New Roman" panose="02020603050405020304" pitchFamily="18" charset="0"/>
                <a:cs typeface="Times New Roman" panose="02020603050405020304" pitchFamily="18" charset="0"/>
              </a:rPr>
              <a:t> - Презентация проекта</a:t>
            </a:r>
            <a:br>
              <a:rPr lang="ru-RU" sz="3100" b="1" dirty="0">
                <a:latin typeface="Times New Roman" panose="02020603050405020304" pitchFamily="18" charset="0"/>
                <a:cs typeface="Times New Roman" panose="02020603050405020304" pitchFamily="18" charset="0"/>
              </a:rPr>
            </a:br>
            <a:r>
              <a:rPr lang="ru-RU" sz="3100" b="1" dirty="0">
                <a:latin typeface="Times New Roman" panose="02020603050405020304" pitchFamily="18" charset="0"/>
                <a:cs typeface="Times New Roman" panose="02020603050405020304" pitchFamily="18" charset="0"/>
              </a:rPr>
              <a:t> - Анализ результатов проекта.</a:t>
            </a:r>
            <a:br>
              <a:rPr lang="ru-RU" b="1" dirty="0"/>
            </a:br>
            <a:endParaRPr lang="ru-RU" b="1" dirty="0"/>
          </a:p>
        </p:txBody>
      </p:sp>
    </p:spTree>
    <p:extLst>
      <p:ext uri="{BB962C8B-B14F-4D97-AF65-F5344CB8AC3E}">
        <p14:creationId xmlns:p14="http://schemas.microsoft.com/office/powerpoint/2010/main" val="9542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76B064B-C34D-4DA0-834C-00B43308B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DBA42E37-6F03-4968-A5CD-677D9EE5BA84}"/>
              </a:ext>
            </a:extLst>
          </p:cNvPr>
          <p:cNvSpPr>
            <a:spLocks noGrp="1"/>
          </p:cNvSpPr>
          <p:nvPr>
            <p:ph type="title"/>
          </p:nvPr>
        </p:nvSpPr>
        <p:spPr>
          <a:xfrm>
            <a:off x="959498" y="803664"/>
            <a:ext cx="10515600" cy="1325563"/>
          </a:xfrm>
        </p:spPr>
        <p:txBody>
          <a:bodyPr/>
          <a:lstStyle/>
          <a:p>
            <a:pPr algn="ctr"/>
            <a:r>
              <a:rPr lang="ru-RU" dirty="0">
                <a:solidFill>
                  <a:srgbClr val="990099"/>
                </a:solidFill>
                <a:latin typeface="Monotype Corsiva" panose="03010101010201010101" pitchFamily="66" charset="0"/>
              </a:rPr>
              <a:t>Работа с родителями </a:t>
            </a:r>
          </a:p>
        </p:txBody>
      </p:sp>
      <p:sp>
        <p:nvSpPr>
          <p:cNvPr id="3" name="Прямоугольник 2">
            <a:extLst>
              <a:ext uri="{FF2B5EF4-FFF2-40B4-BE49-F238E27FC236}">
                <a16:creationId xmlns:a16="http://schemas.microsoft.com/office/drawing/2014/main" id="{4450B585-9627-4E0E-93F7-DCC977A77264}"/>
              </a:ext>
            </a:extLst>
          </p:cNvPr>
          <p:cNvSpPr/>
          <p:nvPr/>
        </p:nvSpPr>
        <p:spPr>
          <a:xfrm>
            <a:off x="3306618" y="1595943"/>
            <a:ext cx="6954982" cy="4724370"/>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 </a:t>
            </a:r>
            <a:r>
              <a:rPr lang="ru-RU" sz="2000" b="1" dirty="0">
                <a:latin typeface="Times New Roman" panose="02020603050405020304" pitchFamily="18" charset="0"/>
                <a:cs typeface="Times New Roman" panose="02020603050405020304" pitchFamily="18" charset="0"/>
              </a:rPr>
              <a:t>- Познакомить родителей с планом проведения работы по проекту .</a:t>
            </a:r>
          </a:p>
          <a:p>
            <a:r>
              <a:rPr lang="ru-RU" sz="2000" b="1" dirty="0">
                <a:latin typeface="Times New Roman" panose="02020603050405020304" pitchFamily="18" charset="0"/>
                <a:cs typeface="Times New Roman" panose="02020603050405020304" pitchFamily="18" charset="0"/>
              </a:rPr>
              <a:t> - Консультации для родителей, индивидуальные беседы:</a:t>
            </a:r>
          </a:p>
          <a:p>
            <a:r>
              <a:rPr lang="ru-RU" sz="2000" b="1" dirty="0">
                <a:latin typeface="Times New Roman" panose="02020603050405020304" pitchFamily="18" charset="0"/>
                <a:cs typeface="Times New Roman" panose="02020603050405020304" pitchFamily="18" charset="0"/>
              </a:rPr>
              <a:t>«Значение сказок в жизни ребенка»</a:t>
            </a:r>
          </a:p>
          <a:p>
            <a:r>
              <a:rPr lang="ru-RU" sz="2000" b="1" dirty="0">
                <a:latin typeface="Times New Roman" panose="02020603050405020304" pitchFamily="18" charset="0"/>
                <a:cs typeface="Times New Roman" panose="02020603050405020304" pitchFamily="18" charset="0"/>
              </a:rPr>
              <a:t>«Что и как читать ребенку дома»</a:t>
            </a:r>
          </a:p>
          <a:p>
            <a:r>
              <a:rPr lang="ru-RU" sz="2000" b="1" dirty="0">
                <a:latin typeface="Times New Roman" panose="02020603050405020304" pitchFamily="18" charset="0"/>
                <a:cs typeface="Times New Roman" panose="02020603050405020304" pitchFamily="18" charset="0"/>
              </a:rPr>
              <a:t>«Десять “почему” детям необходимо читать книжки»</a:t>
            </a:r>
          </a:p>
          <a:p>
            <a:r>
              <a:rPr lang="ru-RU" sz="2000" b="1" u="sng" dirty="0">
                <a:solidFill>
                  <a:srgbClr val="FF0000"/>
                </a:solidFill>
                <a:latin typeface="Times New Roman" panose="02020603050405020304" pitchFamily="18" charset="0"/>
                <a:cs typeface="Times New Roman" panose="02020603050405020304" pitchFamily="18" charset="0"/>
              </a:rPr>
              <a:t>Привлечь родителей </a:t>
            </a:r>
            <a:r>
              <a:rPr lang="ru-RU" sz="2000" b="1" dirty="0">
                <a:latin typeface="Times New Roman" panose="02020603050405020304" pitchFamily="18" charset="0"/>
                <a:cs typeface="Times New Roman" panose="02020603050405020304" pitchFamily="18" charset="0"/>
              </a:rPr>
              <a:t>к изготовлению ширмы для настольного театра;</a:t>
            </a:r>
          </a:p>
          <a:p>
            <a:r>
              <a:rPr lang="ru-RU" sz="2000" b="1" dirty="0">
                <a:latin typeface="Times New Roman" panose="02020603050405020304" pitchFamily="18" charset="0"/>
                <a:cs typeface="Times New Roman" panose="02020603050405020304" pitchFamily="18" charset="0"/>
              </a:rPr>
              <a:t>Изготовление книжек-малышек, книжек – самоделок по мотивам русских народных сказок;</a:t>
            </a:r>
          </a:p>
          <a:p>
            <a:r>
              <a:rPr lang="ru-RU" sz="2000" b="1" dirty="0">
                <a:latin typeface="Times New Roman" panose="02020603050405020304" pitchFamily="18" charset="0"/>
                <a:cs typeface="Times New Roman" panose="02020603050405020304" pitchFamily="18" charset="0"/>
              </a:rPr>
              <a:t>Изготовление макетов русских народных сказок;</a:t>
            </a:r>
          </a:p>
          <a:p>
            <a:r>
              <a:rPr lang="ru-RU" sz="2000" b="1" dirty="0">
                <a:latin typeface="Times New Roman" panose="02020603050405020304" pitchFamily="18" charset="0"/>
                <a:cs typeface="Times New Roman" panose="02020603050405020304" pitchFamily="18" charset="0"/>
              </a:rPr>
              <a:t>Пополнение  театрального уголка  теневым театром, театром на ложках, настольным театром, атрибутами (масками) для драматизации сказок.</a:t>
            </a:r>
          </a:p>
          <a:p>
            <a:pPr algn="just">
              <a:lnSpc>
                <a:spcPct val="150000"/>
              </a:lnSpc>
              <a:spcAft>
                <a:spcPts val="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415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295</TotalTime>
  <Words>247</Words>
  <Application>Microsoft Office PowerPoint</Application>
  <PresentationFormat>Широкоэкранный</PresentationFormat>
  <Paragraphs>50</Paragraphs>
  <Slides>24</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24</vt:i4>
      </vt:variant>
    </vt:vector>
  </HeadingPairs>
  <TitlesOfParts>
    <vt:vector size="31" baseType="lpstr">
      <vt:lpstr>Arial</vt:lpstr>
      <vt:lpstr>Calibri</vt:lpstr>
      <vt:lpstr>Calibri Light</vt:lpstr>
      <vt:lpstr>Monotype Corsiva</vt:lpstr>
      <vt:lpstr>Times New Roman</vt:lpstr>
      <vt:lpstr>Wingdings</vt:lpstr>
      <vt:lpstr>Office Theme</vt:lpstr>
      <vt:lpstr>          ПЕДАГОГИЧЕСКИЙ ПРОЕКТ   во второй младшей группе №2  «В ГОСТЯХ У СКАЗКИ»</vt:lpstr>
      <vt:lpstr>                                                                 АКТУАЛЬНОСТЬ ПРОЕКТА  Дошкольный возраст — возраст сказки. Именно в этом возрасте дети проявляют сильную тягу ко всему сказочному, необычному, чудесному. Если сказка удачно выбрана, если она естественно и вместе с тем выразительно рассказана, можно быть уверенным, что она найдёт в детях чутких, внимательных слушателей. И это будет способствовать развитию маленького человека.  Детские сказки расширяют словарный запас малыша, помогают правильно строить диалог, развивать связную логическую речь, развитие связной речи является центральной задачей речевого воспитания детей. Театрализованная деятельность вносит разнообразие в жизнь ребенка в детском саду, дарит ему радость и является одним из самых эффективных способов воздействия на ребенка, в котором наиболее ярко проявляется принцип обучения: учить играя.  Актуальность проекта состоит в том, что он сочетает в себе средства и способы развития творческих и речевых способностей детей.   </vt:lpstr>
      <vt:lpstr>                                                                                                       ПОСТАНОВКА ПРОБЛЕМЫ   В настоящее время большинство детей воспитываются не на сказках, а на современных мультфильмах. У большинства родителей нет времени сесть с ребенком и почитать книгу. Детские психологи считают это большим упущением взрослых в воспитании своих детей.  Анализ практики приобщения детей к чтению сказок показал, что знакомство детей со сказками используется в недостаточном объеме, теряется традиция семейного чтения, а ведь в процессе чтения взрослый легко устанавливает эмоциональный контакт с ребенком. Исходя из этого у дошкольников недостаточные знания о сказках.  С помощью реализации данного проекта мы хотим систематизировать знания детей о сказках, развить связную речь детей, обогатить словарный запас воспитанников, привлечь родителей к совместному с детьми чтению, изготовлению поделок, книжек- малышек, рисованию по сказкам тем самым, увеличить общение родителей и детей дома. </vt:lpstr>
      <vt:lpstr>                 Цель проекта:  Приобщение детей к художественной литературе и театральной деятельности; Развитие речи детей посредством сказки, создание условий для активного использования сказок в различных видах деятельности детей. </vt:lpstr>
      <vt:lpstr>                                                          Задачи проекта: - Создать условия для ознакомления детей со сказками;  - Сформировать умение внимательно слушать сказки, пересказывать их; - Способствовать формированию интереса к книгам, сказкам;  - Поддерживать  интерес к кукольным и драматическим спектаклям. - Развивать речь детей средствами кукольного театра; - Развивать элементы детского творчества в продуктивной деятельности. - Развивать познавательные способности детей, творческое воображение. - Развивать эмоциональную сферу детей, умение выражать свое отношение к героям, характеризовать их; - Пополнить развивающую предметно-пространственную среду; - Привлечь родителей к совместной работе с детьми и воспитателями. </vt:lpstr>
      <vt:lpstr>                                                                                          Предполагаемые результаты проекта:  - Знакомство детей  с русскими народными сказками;  - Развитие интереса детей к русским народным сказкам;  - Развитие у детей связной речи, творческих способностей, коммуникативных навыков, познавательной активности;  - Проведение с детьми кукольных, настольных, пальчиковых театров, игр-драматизаций по сказкам;  - Организация выставки рисунков (дети совместно с родителями) «Мои любимые сказки»;   - Изготовление книжек - малышек (совместно с родителями) по мотивам русских народных сказок;  - Организация выставки макетов, моделей сказок (дети совместно с родителями);  - Организация книжной выставки «По тропинкам сказок»  - Пополнение театрального уголка группы и атрибутов;  - Пополнение мнемотаблиц (схем) по русским народным сказкам;  - Пополнение картотек с речевым материалом (загадки, стихи,  пальчиковые игры по мотивам сказок). </vt:lpstr>
      <vt:lpstr>                          Этапы реализации проекта                       1 этап - подготовительный (01.02.-11.02):.  - Постановка цели, определение актуальности и значимости проекта.  - Изучение и анализ научно-исследовательской, методической литературы, интернет – ресурсов по данной проблеме.   - Подбор программно-методического обеспечения по данной проблеме, наглядно-демонстрационного, раздаточного материала.  - Подготовка печатной информации; оформление папки-передвижки.  - Информация для родителей «Участвуем в проекте «В гостях у сказки»».  - Работа с родителями по взаимодействию в рамках проекта.  - Определение тематик бесед.  - Разработка содержания проекта: «В гостях у сказки»  - Планирование предстоящей деятельности, направленной на реализацию проекта. </vt:lpstr>
      <vt:lpstr>                                                2 этап – основной  (12.02-25.02):  - Внедрение в воспитательно-образовательный процесс эффективных методов и приемов по расширению знаний детей о сказках  - Работа по плану с детьми, родителями, педагогами.  - Реализация проекта.                                3 этап - заключительный ( 26.02-01.03):  - Выставка рисунков «Мои любимые сказки»   - Драматизация сказки «Теремок»  - Организация книжной выставки «По тропинкам сказок»  - Презентация проекта  - Анализ результатов проекта. </vt:lpstr>
      <vt:lpstr>Работа с родителями </vt:lpstr>
      <vt:lpstr>                                                                                                                                                                                                                                                                                                                     Анализ результатов проекта  - приобщение детей к художественной литературе и театральной деятельности   - расширение кругозора детей  о русских народных сказках, персонажах.  - освоение невербальных средств общения (жесты, мимика, движения)   - формирование связной, выразительной речи детей, обогащение словарного запаса, повышение уровня коммуникативных способностей  Оснащение      развивающей      предметно-пространственной среды в группе:  - обновление книжного фонда, пополнение библиотеки книжками-самоделками, книжками – малышками;  - пополнение мнемотаблиц, схем, картотек с речевым материалом;          Создание:   - книжного уголка;  - различных видов театра и  атрибутов; Организация:   - выставки рисунков (родителей и детей) «Мои любимые сказки»;  - выставки макетов по мотивам русских народных сказок.  - книжной выставки «По тропинкам сказок»                                                                                                    </vt:lpstr>
      <vt:lpstr>Работа с детьми:</vt:lpstr>
      <vt:lpstr>Презентация PowerPoint</vt:lpstr>
      <vt:lpstr>Презентация PowerPoint</vt:lpstr>
      <vt:lpstr>Презентация PowerPoint</vt:lpstr>
      <vt:lpstr>Работа с родителями:</vt:lpstr>
      <vt:lpstr>Презентация PowerPoint</vt:lpstr>
      <vt:lpstr>Презентация PowerPoint</vt:lpstr>
      <vt:lpstr>Презентация PowerPoint</vt:lpstr>
      <vt:lpstr>Презентация PowerPoint</vt:lpstr>
      <vt:lpstr> </vt:lpstr>
      <vt:lpstr>Презентация PowerPoint</vt:lpstr>
      <vt:lpstr>Пополнение картотек с речевым материалом:</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35</cp:revision>
  <dcterms:created xsi:type="dcterms:W3CDTF">2018-02-24T15:12:54Z</dcterms:created>
  <dcterms:modified xsi:type="dcterms:W3CDTF">2018-03-14T15:53:27Z</dcterms:modified>
</cp:coreProperties>
</file>