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74" r:id="rId4"/>
    <p:sldId id="270" r:id="rId5"/>
    <p:sldId id="258" r:id="rId6"/>
    <p:sldId id="269" r:id="rId7"/>
    <p:sldId id="259" r:id="rId8"/>
    <p:sldId id="268" r:id="rId9"/>
    <p:sldId id="260" r:id="rId10"/>
    <p:sldId id="264" r:id="rId11"/>
    <p:sldId id="265" r:id="rId12"/>
    <p:sldId id="267" r:id="rId13"/>
    <p:sldId id="272" r:id="rId14"/>
    <p:sldId id="273"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8971" autoAdjust="0"/>
    <p:restoredTop sz="86323" autoAdjust="0"/>
  </p:normalViewPr>
  <p:slideViewPr>
    <p:cSldViewPr snapToGrid="0">
      <p:cViewPr>
        <p:scale>
          <a:sx n="81" d="100"/>
          <a:sy n="81" d="100"/>
        </p:scale>
        <p:origin x="-912" y="72"/>
      </p:cViewPr>
      <p:guideLst>
        <p:guide orient="horz" pos="2160"/>
        <p:guide pos="3840"/>
      </p:guideLst>
    </p:cSldViewPr>
  </p:slideViewPr>
  <p:outlineViewPr>
    <p:cViewPr>
      <p:scale>
        <a:sx n="33" d="100"/>
        <a:sy n="33" d="100"/>
      </p:scale>
      <p:origin x="0" y="297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1E5B133E-4B98-4852-838C-BCBA4BE2CE10}" type="datetimeFigureOut">
              <a:rPr lang="ru-RU" smtClean="0"/>
              <a:t>27.02.2020</a:t>
            </a:fld>
            <a:endParaRPr lang="ru-RU"/>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ru-RU"/>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C04E81C-3D8C-469C-AECF-BD4F73525290}" type="slidenum">
              <a:rPr lang="ru-RU" smtClean="0"/>
              <a:t>‹#›</a:t>
            </a:fld>
            <a:endParaRPr lang="ru-RU"/>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0030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E5B133E-4B98-4852-838C-BCBA4BE2CE10}" type="datetimeFigureOut">
              <a:rPr lang="ru-RU" smtClean="0"/>
              <a:t>27.02.2020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C04E81C-3D8C-469C-AECF-BD4F73525290}" type="slidenum">
              <a:rPr lang="ru-RU" smtClean="0"/>
              <a:t>‹#›</a:t>
            </a:fld>
            <a:endParaRPr lang="ru-RU"/>
          </a:p>
        </p:txBody>
      </p:sp>
    </p:spTree>
    <p:extLst>
      <p:ext uri="{BB962C8B-B14F-4D97-AF65-F5344CB8AC3E}">
        <p14:creationId xmlns:p14="http://schemas.microsoft.com/office/powerpoint/2010/main" val="1923608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E5B133E-4B98-4852-838C-BCBA4BE2CE10}" type="datetimeFigureOut">
              <a:rPr lang="ru-RU" smtClean="0"/>
              <a:t>27.02.2020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C04E81C-3D8C-469C-AECF-BD4F73525290}" type="slidenum">
              <a:rPr lang="ru-RU" smtClean="0"/>
              <a:t>‹#›</a:t>
            </a:fld>
            <a:endParaRPr lang="ru-RU"/>
          </a:p>
        </p:txBody>
      </p:sp>
    </p:spTree>
    <p:extLst>
      <p:ext uri="{BB962C8B-B14F-4D97-AF65-F5344CB8AC3E}">
        <p14:creationId xmlns:p14="http://schemas.microsoft.com/office/powerpoint/2010/main" val="535858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E5B133E-4B98-4852-838C-BCBA4BE2CE10}" type="datetimeFigureOut">
              <a:rPr lang="ru-RU" smtClean="0"/>
              <a:t>27.02.2020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C04E81C-3D8C-469C-AECF-BD4F73525290}" type="slidenum">
              <a:rPr lang="ru-RU" smtClean="0"/>
              <a:t>‹#›</a:t>
            </a:fld>
            <a:endParaRPr lang="ru-RU"/>
          </a:p>
        </p:txBody>
      </p:sp>
    </p:spTree>
    <p:extLst>
      <p:ext uri="{BB962C8B-B14F-4D97-AF65-F5344CB8AC3E}">
        <p14:creationId xmlns:p14="http://schemas.microsoft.com/office/powerpoint/2010/main" val="4250943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E5B133E-4B98-4852-838C-BCBA4BE2CE10}" type="datetimeFigureOut">
              <a:rPr lang="ru-RU" smtClean="0"/>
              <a:t>27.02.2020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C04E81C-3D8C-469C-AECF-BD4F73525290}" type="slidenum">
              <a:rPr lang="ru-RU" smtClean="0"/>
              <a:t>‹#›</a:t>
            </a:fld>
            <a:endParaRPr lang="ru-RU"/>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3464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E5B133E-4B98-4852-838C-BCBA4BE2CE10}" type="datetimeFigureOut">
              <a:rPr lang="ru-RU" smtClean="0"/>
              <a:t>27.02.2020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C04E81C-3D8C-469C-AECF-BD4F73525290}" type="slidenum">
              <a:rPr lang="ru-RU" smtClean="0"/>
              <a:t>‹#›</a:t>
            </a:fld>
            <a:endParaRPr lang="ru-RU"/>
          </a:p>
        </p:txBody>
      </p:sp>
    </p:spTree>
    <p:extLst>
      <p:ext uri="{BB962C8B-B14F-4D97-AF65-F5344CB8AC3E}">
        <p14:creationId xmlns:p14="http://schemas.microsoft.com/office/powerpoint/2010/main" val="2055495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E5B133E-4B98-4852-838C-BCBA4BE2CE10}" type="datetimeFigureOut">
              <a:rPr lang="ru-RU" smtClean="0"/>
              <a:t>27.02.2020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C04E81C-3D8C-469C-AECF-BD4F73525290}" type="slidenum">
              <a:rPr lang="ru-RU" smtClean="0"/>
              <a:t>‹#›</a:t>
            </a:fld>
            <a:endParaRPr lang="ru-RU"/>
          </a:p>
        </p:txBody>
      </p:sp>
    </p:spTree>
    <p:extLst>
      <p:ext uri="{BB962C8B-B14F-4D97-AF65-F5344CB8AC3E}">
        <p14:creationId xmlns:p14="http://schemas.microsoft.com/office/powerpoint/2010/main" val="1336479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E5B133E-4B98-4852-838C-BCBA4BE2CE10}" type="datetimeFigureOut">
              <a:rPr lang="ru-RU" smtClean="0"/>
              <a:t>27.02.2020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C04E81C-3D8C-469C-AECF-BD4F73525290}" type="slidenum">
              <a:rPr lang="ru-RU" smtClean="0"/>
              <a:t>‹#›</a:t>
            </a:fld>
            <a:endParaRPr lang="ru-RU"/>
          </a:p>
        </p:txBody>
      </p:sp>
    </p:spTree>
    <p:extLst>
      <p:ext uri="{BB962C8B-B14F-4D97-AF65-F5344CB8AC3E}">
        <p14:creationId xmlns:p14="http://schemas.microsoft.com/office/powerpoint/2010/main" val="2943066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5B133E-4B98-4852-838C-BCBA4BE2CE10}" type="datetimeFigureOut">
              <a:rPr lang="ru-RU" smtClean="0"/>
              <a:t>27.02.2020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C04E81C-3D8C-469C-AECF-BD4F73525290}" type="slidenum">
              <a:rPr lang="ru-RU" smtClean="0"/>
              <a:t>‹#›</a:t>
            </a:fld>
            <a:endParaRPr lang="ru-RU"/>
          </a:p>
        </p:txBody>
      </p:sp>
    </p:spTree>
    <p:extLst>
      <p:ext uri="{BB962C8B-B14F-4D97-AF65-F5344CB8AC3E}">
        <p14:creationId xmlns:p14="http://schemas.microsoft.com/office/powerpoint/2010/main" val="2883592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smtClean="0"/>
              <a:t>Образец заголовка</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E5B133E-4B98-4852-838C-BCBA4BE2CE10}" type="datetimeFigureOut">
              <a:rPr lang="ru-RU" smtClean="0"/>
              <a:t>27.02.2020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C04E81C-3D8C-469C-AECF-BD4F73525290}" type="slidenum">
              <a:rPr lang="ru-RU" smtClean="0"/>
              <a:t>‹#›</a:t>
            </a:fld>
            <a:endParaRPr lang="ru-RU"/>
          </a:p>
        </p:txBody>
      </p:sp>
    </p:spTree>
    <p:extLst>
      <p:ext uri="{BB962C8B-B14F-4D97-AF65-F5344CB8AC3E}">
        <p14:creationId xmlns:p14="http://schemas.microsoft.com/office/powerpoint/2010/main" val="2802471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E5B133E-4B98-4852-838C-BCBA4BE2CE10}" type="datetimeFigureOut">
              <a:rPr lang="ru-RU" smtClean="0"/>
              <a:t>27.02.2020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C04E81C-3D8C-469C-AECF-BD4F73525290}" type="slidenum">
              <a:rPr lang="ru-RU" smtClean="0"/>
              <a:t>‹#›</a:t>
            </a:fld>
            <a:endParaRPr lang="ru-RU"/>
          </a:p>
        </p:txBody>
      </p:sp>
    </p:spTree>
    <p:extLst>
      <p:ext uri="{BB962C8B-B14F-4D97-AF65-F5344CB8AC3E}">
        <p14:creationId xmlns:p14="http://schemas.microsoft.com/office/powerpoint/2010/main" val="4208257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1E5B133E-4B98-4852-838C-BCBA4BE2CE10}" type="datetimeFigureOut">
              <a:rPr lang="ru-RU" smtClean="0"/>
              <a:t>27.02.2020</a:t>
            </a:fld>
            <a:endParaRPr lang="ru-RU"/>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FC04E81C-3D8C-469C-AECF-BD4F73525290}" type="slidenum">
              <a:rPr lang="ru-RU" smtClean="0"/>
              <a:t>‹#›</a:t>
            </a:fld>
            <a:endParaRPr lang="ru-RU"/>
          </a:p>
        </p:txBody>
      </p:sp>
    </p:spTree>
    <p:extLst>
      <p:ext uri="{BB962C8B-B14F-4D97-AF65-F5344CB8AC3E}">
        <p14:creationId xmlns:p14="http://schemas.microsoft.com/office/powerpoint/2010/main" val="22602530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1430581" y="1333325"/>
            <a:ext cx="7561385" cy="255454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3200" b="0" i="0" u="none" strike="noStrike" kern="0" cap="none" spc="0" normalizeH="0" baseline="0" noProof="0" dirty="0" smtClean="0">
                <a:ln>
                  <a:noFill/>
                </a:ln>
                <a:solidFill>
                  <a:srgbClr val="000000"/>
                </a:solidFill>
                <a:effectLst/>
                <a:uLnTx/>
                <a:uFillTx/>
                <a:latin typeface="Arial"/>
                <a:ea typeface="+mj-ea"/>
                <a:cs typeface="Arial"/>
              </a:rPr>
              <a:t>Развитие </a:t>
            </a:r>
            <a:r>
              <a:rPr lang="ru-RU" sz="3200" kern="0" dirty="0" smtClean="0">
                <a:solidFill>
                  <a:srgbClr val="000000"/>
                </a:solidFill>
                <a:latin typeface="Arial"/>
                <a:ea typeface="+mj-ea"/>
                <a:cs typeface="Arial"/>
              </a:rPr>
              <a:t>познавательных </a:t>
            </a:r>
            <a:r>
              <a:rPr kumimoji="0" lang="ru-RU" sz="3200" b="0" i="0" u="none" strike="noStrike" kern="0" cap="none" spc="0" normalizeH="0" baseline="0" noProof="0" dirty="0" smtClean="0">
                <a:ln>
                  <a:noFill/>
                </a:ln>
                <a:solidFill>
                  <a:srgbClr val="000000"/>
                </a:solidFill>
                <a:effectLst/>
                <a:uLnTx/>
                <a:uFillTx/>
                <a:latin typeface="Arial"/>
                <a:ea typeface="+mj-ea"/>
                <a:cs typeface="Arial"/>
              </a:rPr>
              <a:t>и творческих способностей детей в средней группе посредством конструирования</a:t>
            </a:r>
            <a:br>
              <a:rPr kumimoji="0" lang="ru-RU" sz="3200" b="0" i="0" u="none" strike="noStrike" kern="0" cap="none" spc="0" normalizeH="0" baseline="0" noProof="0" dirty="0" smtClean="0">
                <a:ln>
                  <a:noFill/>
                </a:ln>
                <a:solidFill>
                  <a:srgbClr val="000000"/>
                </a:solidFill>
                <a:effectLst/>
                <a:uLnTx/>
                <a:uFillTx/>
                <a:latin typeface="Arial"/>
                <a:ea typeface="+mj-ea"/>
                <a:cs typeface="Arial"/>
              </a:rPr>
            </a:br>
            <a:endParaRPr kumimoji="0" lang="ru-RU" sz="3200" b="0" i="0" u="none" strike="noStrike" kern="0" cap="none" spc="0" normalizeH="0" baseline="0" noProof="0" dirty="0" smtClean="0">
              <a:ln>
                <a:noFill/>
              </a:ln>
              <a:solidFill>
                <a:sysClr val="windowText" lastClr="000000"/>
              </a:solidFill>
              <a:effectLst/>
              <a:uLnTx/>
              <a:uFillTx/>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6071" y="4274731"/>
            <a:ext cx="3953330" cy="14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152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609600"/>
            <a:ext cx="9875520" cy="624840"/>
          </a:xfrm>
        </p:spPr>
        <p:txBody>
          <a:bodyPr>
            <a:normAutofit fontScale="90000"/>
          </a:bodyPr>
          <a:lstStyle/>
          <a:p>
            <a:r>
              <a:rPr lang="ru-RU" sz="3200" dirty="0" smtClean="0">
                <a:latin typeface="Times New Roman" panose="02020603050405020304" pitchFamily="18" charset="0"/>
                <a:cs typeface="Times New Roman" panose="02020603050405020304" pitchFamily="18" charset="0"/>
              </a:rPr>
              <a:t>                     Магнитный конструктор «Машина» «Домик»</a:t>
            </a:r>
            <a:endParaRPr lang="ru-RU" sz="32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143000" y="1944602"/>
            <a:ext cx="9872871" cy="4038600"/>
          </a:xfrm>
        </p:spPr>
        <p:txBody>
          <a:bodyPr/>
          <a:lstStyle/>
          <a:p>
            <a:endParaRPr lang="ru-RU" dirty="0"/>
          </a:p>
        </p:txBody>
      </p:sp>
      <p:pic>
        <p:nvPicPr>
          <p:cNvPr id="3074" name="Picture 2" descr="C:\Users\Admin\Desktop\фото для пед совета\20200129_1620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555" y="1582615"/>
            <a:ext cx="5181600" cy="47830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dmin\Desktop\фото для пед совета\20200129_16204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1815" y="1570891"/>
            <a:ext cx="5064369" cy="4794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5734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609600"/>
            <a:ext cx="9875520" cy="716280"/>
          </a:xfrm>
        </p:spPr>
        <p:txBody>
          <a:bodyPr>
            <a:normAutofit/>
          </a:bodyPr>
          <a:lstStyle/>
          <a:p>
            <a:r>
              <a:rPr lang="ru-RU" sz="3600" dirty="0" smtClean="0">
                <a:latin typeface="Times New Roman" panose="02020603050405020304" pitchFamily="18" charset="0"/>
                <a:cs typeface="Times New Roman" panose="02020603050405020304" pitchFamily="18" charset="0"/>
              </a:rPr>
              <a:t>                    Конструктор « </a:t>
            </a:r>
            <a:r>
              <a:rPr lang="ru-RU" sz="3600" dirty="0" err="1" smtClean="0">
                <a:latin typeface="Times New Roman" panose="02020603050405020304" pitchFamily="18" charset="0"/>
                <a:cs typeface="Times New Roman" panose="02020603050405020304" pitchFamily="18" charset="0"/>
              </a:rPr>
              <a:t>Лего</a:t>
            </a:r>
            <a:r>
              <a:rPr lang="ru-RU" sz="3600" dirty="0" smtClean="0">
                <a:latin typeface="Times New Roman" panose="02020603050405020304" pitchFamily="18" charset="0"/>
                <a:cs typeface="Times New Roman" panose="02020603050405020304" pitchFamily="18" charset="0"/>
              </a:rPr>
              <a:t>»</a:t>
            </a: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endParaRPr lang="ru-RU" dirty="0"/>
          </a:p>
        </p:txBody>
      </p:sp>
      <p:pic>
        <p:nvPicPr>
          <p:cNvPr id="4098" name="Picture 2" descr="C:\Users\Admin\Desktop\фото для пед совета\20200217_1542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7814" y="1477108"/>
            <a:ext cx="9718431" cy="487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2008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06304" y="304801"/>
            <a:ext cx="9849729" cy="957775"/>
          </a:xfrm>
        </p:spPr>
        <p:txBody>
          <a:bodyPr>
            <a:noAutofit/>
          </a:bodyPr>
          <a:lstStyle/>
          <a:p>
            <a:r>
              <a:rPr lang="ru-RU" sz="2800" dirty="0" smtClean="0">
                <a:solidFill>
                  <a:srgbClr val="002060"/>
                </a:solidFill>
                <a:latin typeface="Times New Roman" panose="02020603050405020304" pitchFamily="18" charset="0"/>
                <a:cs typeface="Times New Roman" panose="02020603050405020304" pitchFamily="18" charset="0"/>
              </a:rPr>
              <a:t> Художественное конструирование из бумаги «Подарок для </a:t>
            </a:r>
            <a:r>
              <a:rPr lang="ru-RU" sz="2800" dirty="0" smtClean="0">
                <a:solidFill>
                  <a:srgbClr val="002060"/>
                </a:solidFill>
                <a:latin typeface="Times New Roman" panose="02020603050405020304" pitchFamily="18" charset="0"/>
                <a:cs typeface="Times New Roman" panose="02020603050405020304" pitchFamily="18" charset="0"/>
              </a:rPr>
              <a:t>           папы</a:t>
            </a:r>
            <a:r>
              <a:rPr lang="ru-RU" sz="2800" dirty="0" smtClean="0">
                <a:solidFill>
                  <a:srgbClr val="002060"/>
                </a:solidFill>
                <a:latin typeface="Times New Roman" panose="02020603050405020304" pitchFamily="18" charset="0"/>
                <a:cs typeface="Times New Roman" panose="02020603050405020304" pitchFamily="18" charset="0"/>
              </a:rPr>
              <a:t>» </a:t>
            </a:r>
            <a:br>
              <a:rPr lang="ru-RU" sz="2800" dirty="0" smtClean="0">
                <a:solidFill>
                  <a:srgbClr val="002060"/>
                </a:solidFill>
                <a:latin typeface="Times New Roman" panose="02020603050405020304" pitchFamily="18" charset="0"/>
                <a:cs typeface="Times New Roman" panose="02020603050405020304" pitchFamily="18" charset="0"/>
              </a:rPr>
            </a:br>
            <a:endParaRPr lang="ru-RU" sz="2800" dirty="0">
              <a:solidFill>
                <a:srgbClr val="00206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143000" y="1082040"/>
            <a:ext cx="9872871" cy="5516880"/>
          </a:xfrm>
        </p:spPr>
        <p:txBody>
          <a:bodyPr>
            <a:normAutofit/>
          </a:bodyPr>
          <a:lstStyle/>
          <a:p>
            <a:pPr marL="45720" indent="0">
              <a:buNone/>
            </a:pPr>
            <a:endParaRPr lang="ru-RU" sz="2800" dirty="0">
              <a:latin typeface="Times New Roman" panose="02020603050405020304" pitchFamily="18" charset="0"/>
              <a:cs typeface="Times New Roman" panose="02020603050405020304" pitchFamily="18" charset="0"/>
            </a:endParaRPr>
          </a:p>
        </p:txBody>
      </p:sp>
      <p:pic>
        <p:nvPicPr>
          <p:cNvPr id="5122" name="Picture 2" descr="C:\Users\Admin\Desktop\фото для пед совета\IMG-20200216-WA0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124" y="1312985"/>
            <a:ext cx="4607168" cy="4888523"/>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Admin\Desktop\фото для пед совета\IMG-20200216-WA0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1169" y="1219200"/>
            <a:ext cx="5001921" cy="4888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7970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47801" y="785447"/>
            <a:ext cx="9806354" cy="5451232"/>
          </a:xfrm>
          <a:ln>
            <a:solidFill>
              <a:schemeClr val="tx1"/>
            </a:solidFill>
          </a:ln>
        </p:spPr>
        <p:txBody>
          <a:bodyPr>
            <a:noAutofit/>
          </a:bodyPr>
          <a:lstStyle/>
          <a:p>
            <a:endParaRPr lang="ru-RU" sz="1800" dirty="0"/>
          </a:p>
          <a:p>
            <a:r>
              <a:rPr lang="ru-RU" sz="1800" dirty="0"/>
              <a:t>В результате проводимой </a:t>
            </a:r>
            <a:r>
              <a:rPr lang="ru-RU" sz="1800" dirty="0" smtClean="0"/>
              <a:t> нашей работы </a:t>
            </a:r>
            <a:r>
              <a:rPr lang="ru-RU" sz="1800" dirty="0"/>
              <a:t>дети приобретают конструктивно-технические умения:</a:t>
            </a:r>
          </a:p>
          <a:p>
            <a:r>
              <a:rPr lang="ru-RU" sz="1800" dirty="0" smtClean="0"/>
              <a:t>сооружают отдельные предметы из строительного материала </a:t>
            </a:r>
            <a:r>
              <a:rPr lang="ru-RU" sz="1800" dirty="0"/>
              <a:t>— здания, мосты и т.д.;</a:t>
            </a:r>
          </a:p>
          <a:p>
            <a:r>
              <a:rPr lang="ru-RU" sz="1800" dirty="0"/>
              <a:t>используют </a:t>
            </a:r>
            <a:r>
              <a:rPr lang="ru-RU" sz="1800" b="1" dirty="0"/>
              <a:t>различные способы изменения одной и той же постройки</a:t>
            </a:r>
            <a:r>
              <a:rPr lang="ru-RU" sz="1800" dirty="0"/>
              <a:t>: замена одних деталей другими; надстройка сооружения; изменение положения деталей; создание конструкции из другого материала;</a:t>
            </a:r>
          </a:p>
          <a:p>
            <a:r>
              <a:rPr lang="ru-RU" sz="1800" dirty="0"/>
              <a:t>осваивают </a:t>
            </a:r>
            <a:r>
              <a:rPr lang="ru-RU" sz="1800" b="1" dirty="0"/>
              <a:t>способы преобразования</a:t>
            </a:r>
            <a:r>
              <a:rPr lang="ru-RU" sz="1800" dirty="0"/>
              <a:t> освоенных материалов в различные конструкции;</a:t>
            </a:r>
          </a:p>
          <a:p>
            <a:r>
              <a:rPr lang="ru-RU" sz="1800" b="1" dirty="0"/>
              <a:t>сравнивают</a:t>
            </a:r>
            <a:r>
              <a:rPr lang="ru-RU" sz="1800" dirty="0"/>
              <a:t> новую конструкцию с предыдущей, замечают и понимают изменения;</a:t>
            </a:r>
          </a:p>
          <a:p>
            <a:r>
              <a:rPr lang="ru-RU" sz="1800" dirty="0"/>
              <a:t>в </a:t>
            </a:r>
            <a:r>
              <a:rPr lang="ru-RU" sz="1800" b="1" dirty="0"/>
              <a:t>сотворчестве </a:t>
            </a:r>
            <a:r>
              <a:rPr lang="ru-RU" sz="1800" dirty="0"/>
              <a:t>с педагогом и другими детьми или индивидуально создают постройки из песка, бумаги (рваных полосок и смятых комочков), безопасных природных и бытовых материалов.</a:t>
            </a:r>
          </a:p>
          <a:p>
            <a:r>
              <a:rPr lang="ru-RU" sz="1800" dirty="0"/>
              <a:t>          Систематические занятия с детьми, а также активное использование конструкторов в самостоятельной деятельности показали, что дети стали активно использовать конструктор в своих играх. Они научились изображать предметы окружающей среды, использовать их в играх. Стали понимать карты-схемы, крепко соединять детали.</a:t>
            </a:r>
          </a:p>
          <a:p>
            <a:pPr marL="45720" indent="0">
              <a:buNone/>
            </a:pPr>
            <a:r>
              <a:rPr lang="ru-RU" sz="1800" dirty="0"/>
              <a:t/>
            </a:r>
            <a:br>
              <a:rPr lang="ru-RU" sz="1800" dirty="0"/>
            </a:br>
            <a:endParaRPr lang="ru-RU" sz="1800" dirty="0"/>
          </a:p>
        </p:txBody>
      </p:sp>
    </p:spTree>
    <p:extLst>
      <p:ext uri="{BB962C8B-B14F-4D97-AF65-F5344CB8AC3E}">
        <p14:creationId xmlns:p14="http://schemas.microsoft.com/office/powerpoint/2010/main" val="28960896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4"/>
          <p:cNvSpPr>
            <a:spLocks noGrp="1"/>
          </p:cNvSpPr>
          <p:nvPr>
            <p:ph idx="1"/>
          </p:nvPr>
        </p:nvSpPr>
        <p:spPr>
          <a:xfrm>
            <a:off x="1143000" y="2057400"/>
            <a:ext cx="9872871" cy="4038600"/>
          </a:xfrm>
        </p:spPr>
        <p:txBody>
          <a:bodyPr>
            <a:normAutofit/>
          </a:bodyPr>
          <a:lstStyle/>
          <a:p>
            <a:pPr marL="45720" indent="0">
              <a:buNone/>
            </a:pPr>
            <a:r>
              <a:rPr lang="ru-RU" sz="7200" dirty="0" smtClean="0">
                <a:latin typeface="Times New Roman" pitchFamily="18" charset="0"/>
                <a:cs typeface="Times New Roman" pitchFamily="18" charset="0"/>
              </a:rPr>
              <a:t>Спасибо за внимание!</a:t>
            </a:r>
            <a:endParaRPr lang="ru-RU" sz="7200" dirty="0">
              <a:latin typeface="Times New Roman" pitchFamily="18" charset="0"/>
              <a:cs typeface="Times New Roman" pitchFamily="18" charset="0"/>
            </a:endParaRPr>
          </a:p>
        </p:txBody>
      </p:sp>
    </p:spTree>
    <p:extLst>
      <p:ext uri="{BB962C8B-B14F-4D97-AF65-F5344CB8AC3E}">
        <p14:creationId xmlns:p14="http://schemas.microsoft.com/office/powerpoint/2010/main" val="92471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446" y="726831"/>
            <a:ext cx="10468708" cy="926122"/>
          </a:xfrm>
        </p:spPr>
        <p:txBody>
          <a:bodyPr>
            <a:noAutofit/>
          </a:bodyPr>
          <a:lstStyle/>
          <a:p>
            <a:r>
              <a:rPr lang="ru-RU" sz="2400" dirty="0" smtClean="0">
                <a:latin typeface="Times New Roman" panose="02020603050405020304" pitchFamily="18" charset="0"/>
                <a:cs typeface="Times New Roman" panose="02020603050405020304" pitchFamily="18" charset="0"/>
              </a:rPr>
              <a:t>Конструирование- вид детской деятельности, в процессе которой дети изготавливают различные постройки и поделки, отображая явления предметного мира и объекта природы.</a:t>
            </a:r>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56492" y="1863969"/>
            <a:ext cx="10750062" cy="4314093"/>
          </a:xfrm>
        </p:spPr>
        <p:txBody>
          <a:bodyPr>
            <a:normAutofit fontScale="85000" lnSpcReduction="10000"/>
          </a:bodyPr>
          <a:lstStyle/>
          <a:p>
            <a:r>
              <a:rPr lang="ru-RU" sz="2600" dirty="0" smtClean="0">
                <a:solidFill>
                  <a:srgbClr val="FF0000"/>
                </a:solidFill>
                <a:latin typeface="Times New Roman" panose="02020603050405020304" pitchFamily="18" charset="0"/>
                <a:cs typeface="Times New Roman" panose="02020603050405020304" pitchFamily="18" charset="0"/>
              </a:rPr>
              <a:t>Цель: </a:t>
            </a:r>
            <a:r>
              <a:rPr lang="ru-RU" sz="2800" dirty="0" smtClean="0"/>
              <a:t>Развитие </a:t>
            </a:r>
            <a:r>
              <a:rPr lang="ru-RU" sz="2800" dirty="0"/>
              <a:t>познавательных, конструктивных, творческих и художественных способностей в процессе создания образов, используя различные материалы и </a:t>
            </a:r>
            <a:r>
              <a:rPr lang="ru-RU" sz="2800" dirty="0" smtClean="0"/>
              <a:t>техники.</a:t>
            </a:r>
          </a:p>
          <a:p>
            <a:pPr marL="45720" indent="0">
              <a:buNone/>
            </a:pPr>
            <a:r>
              <a:rPr lang="ru-RU" sz="2600" dirty="0" smtClean="0">
                <a:solidFill>
                  <a:srgbClr val="FF0000"/>
                </a:solidFill>
                <a:latin typeface="Times New Roman" panose="02020603050405020304" pitchFamily="18" charset="0"/>
                <a:cs typeface="Times New Roman" panose="02020603050405020304" pitchFamily="18" charset="0"/>
              </a:rPr>
              <a:t>Задачи: </a:t>
            </a:r>
          </a:p>
          <a:p>
            <a:pPr marL="45720" indent="0">
              <a:buNone/>
            </a:pPr>
            <a:r>
              <a:rPr lang="ru-RU" sz="2600" dirty="0" smtClean="0">
                <a:latin typeface="Times New Roman" panose="02020603050405020304" pitchFamily="18" charset="0"/>
                <a:cs typeface="Times New Roman" panose="02020603050405020304" pitchFamily="18" charset="0"/>
              </a:rPr>
              <a:t>1.Совершенствовать умение узнавать и называть детали строительного материала </a:t>
            </a:r>
          </a:p>
          <a:p>
            <a:pPr marL="45720" indent="0">
              <a:buNone/>
            </a:pPr>
            <a:r>
              <a:rPr lang="ru-RU" sz="2600" dirty="0" smtClean="0">
                <a:latin typeface="Times New Roman" panose="02020603050405020304" pitchFamily="18" charset="0"/>
                <a:cs typeface="Times New Roman" panose="02020603050405020304" pitchFamily="18" charset="0"/>
              </a:rPr>
              <a:t>( кубик, кирпич, брусок и т.д.)</a:t>
            </a:r>
            <a:r>
              <a:rPr lang="ru-RU" sz="2600" dirty="0">
                <a:latin typeface="Times New Roman" panose="02020603050405020304" pitchFamily="18" charset="0"/>
                <a:cs typeface="Times New Roman" panose="02020603050405020304" pitchFamily="18" charset="0"/>
              </a:rPr>
              <a:t> </a:t>
            </a:r>
            <a:endParaRPr lang="ru-RU" sz="2600" dirty="0" smtClean="0">
              <a:latin typeface="Times New Roman" panose="02020603050405020304" pitchFamily="18" charset="0"/>
              <a:cs typeface="Times New Roman" panose="02020603050405020304" pitchFamily="18" charset="0"/>
            </a:endParaRPr>
          </a:p>
          <a:p>
            <a:pPr marL="45720" indent="0">
              <a:buNone/>
            </a:pPr>
            <a:r>
              <a:rPr lang="ru-RU" sz="2600" dirty="0" smtClean="0">
                <a:latin typeface="Times New Roman" panose="02020603050405020304" pitchFamily="18" charset="0"/>
                <a:cs typeface="Times New Roman" panose="02020603050405020304" pitchFamily="18" charset="0"/>
              </a:rPr>
              <a:t>2.Комбинировать </a:t>
            </a:r>
            <a:r>
              <a:rPr lang="ru-RU" sz="2600" dirty="0">
                <a:latin typeface="Times New Roman" panose="02020603050405020304" pitchFamily="18" charset="0"/>
                <a:cs typeface="Times New Roman" panose="02020603050405020304" pitchFamily="18" charset="0"/>
              </a:rPr>
              <a:t>крупные и мелкие детали, декорировать постройки, обыгрывать их.</a:t>
            </a:r>
            <a:br>
              <a:rPr lang="ru-RU" sz="2600" dirty="0">
                <a:latin typeface="Times New Roman" panose="02020603050405020304" pitchFamily="18" charset="0"/>
                <a:cs typeface="Times New Roman" panose="02020603050405020304" pitchFamily="18" charset="0"/>
              </a:rPr>
            </a:br>
            <a:endParaRPr lang="ru-RU" sz="2600" dirty="0">
              <a:latin typeface="Times New Roman" panose="02020603050405020304" pitchFamily="18" charset="0"/>
              <a:cs typeface="Times New Roman" panose="02020603050405020304" pitchFamily="18" charset="0"/>
            </a:endParaRPr>
          </a:p>
          <a:p>
            <a:pPr marL="45720" indent="0">
              <a:buNone/>
            </a:pPr>
            <a:r>
              <a:rPr lang="ru-RU" sz="2600" dirty="0" smtClean="0">
                <a:latin typeface="Times New Roman" panose="02020603050405020304" pitchFamily="18" charset="0"/>
                <a:cs typeface="Times New Roman" panose="02020603050405020304" pitchFamily="18" charset="0"/>
              </a:rPr>
              <a:t>3.Изготавливать </a:t>
            </a:r>
            <a:r>
              <a:rPr lang="ru-RU" sz="2600" dirty="0">
                <a:latin typeface="Times New Roman" panose="02020603050405020304" pitchFamily="18" charset="0"/>
                <a:cs typeface="Times New Roman" panose="02020603050405020304" pitchFamily="18" charset="0"/>
              </a:rPr>
              <a:t>собственные сооружения, используя показанные воспитателем принципы конструкций.</a:t>
            </a: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endParaRPr lang="ru-RU"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88652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1877" y="1160585"/>
            <a:ext cx="8896642" cy="805374"/>
          </a:xfrm>
        </p:spPr>
        <p:txBody>
          <a:bodyPr/>
          <a:lstStyle/>
          <a:p>
            <a:r>
              <a:rPr lang="ru-RU" dirty="0" smtClean="0"/>
              <a:t>                        Актуальность</a:t>
            </a:r>
            <a:endParaRPr lang="ru-RU" dirty="0"/>
          </a:p>
        </p:txBody>
      </p:sp>
      <p:sp>
        <p:nvSpPr>
          <p:cNvPr id="3" name="Объект 2"/>
          <p:cNvSpPr>
            <a:spLocks noGrp="1"/>
          </p:cNvSpPr>
          <p:nvPr>
            <p:ph idx="1"/>
          </p:nvPr>
        </p:nvSpPr>
        <p:spPr>
          <a:xfrm>
            <a:off x="1688123" y="2321169"/>
            <a:ext cx="8850924" cy="3528646"/>
          </a:xfrm>
        </p:spPr>
        <p:txBody>
          <a:bodyPr>
            <a:normAutofit fontScale="92500"/>
          </a:bodyPr>
          <a:lstStyle/>
          <a:p>
            <a:r>
              <a:rPr lang="ru-RU" dirty="0"/>
              <a:t>Конструирование – это один из самых сложных типов деятельности в детском возрасте. Во время конструирования дети учатся создавать модели, учатся необычным образом использовать свои навыки. Очень важно то, чтобы дети на практике могли использовать собственные поделки. Например, детям можно поручать изготавливать подарки для своих близких, а также украшения для своего дома.</a:t>
            </a:r>
          </a:p>
          <a:p>
            <a:r>
              <a:rPr lang="ru-RU" dirty="0"/>
              <a:t>Конструирование в детском саду позволяет удовлетворить потребности дошкольников. Это потребность в игре: во время конструирования дети с удовольствием используют игрушки, создают их сами и сооружают различные постройки. Также дети получают возможность развиваться умственно, приобретают эстетический вкус.</a:t>
            </a:r>
          </a:p>
          <a:p>
            <a:endParaRPr lang="ru-RU" dirty="0"/>
          </a:p>
        </p:txBody>
      </p:sp>
    </p:spTree>
    <p:extLst>
      <p:ext uri="{BB962C8B-B14F-4D97-AF65-F5344CB8AC3E}">
        <p14:creationId xmlns:p14="http://schemas.microsoft.com/office/powerpoint/2010/main" val="290024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72308" y="973015"/>
            <a:ext cx="9648092" cy="4970585"/>
          </a:xfrm>
        </p:spPr>
        <p:txBody>
          <a:bodyPr>
            <a:normAutofit fontScale="92500"/>
          </a:bodyPr>
          <a:lstStyle/>
          <a:p>
            <a:r>
              <a:rPr lang="ru-RU" b="1" dirty="0" smtClean="0"/>
              <a:t>Конструирование</a:t>
            </a:r>
            <a:r>
              <a:rPr lang="ru-RU" dirty="0" smtClean="0"/>
              <a:t> – одно из самых любимых детских занятий. Оно является не только увлекательным, но и полезным для ребенка. т. к. создает необходимый фундамент всестороннего развития ребенка. Детское </a:t>
            </a:r>
            <a:r>
              <a:rPr lang="ru-RU" b="1" dirty="0" smtClean="0"/>
              <a:t>конструирование</a:t>
            </a:r>
            <a:r>
              <a:rPr lang="ru-RU" dirty="0" smtClean="0"/>
              <a:t> делиться на два </a:t>
            </a:r>
            <a:r>
              <a:rPr lang="ru-RU" u="sng" dirty="0" smtClean="0"/>
              <a:t>вида</a:t>
            </a:r>
            <a:r>
              <a:rPr lang="ru-RU" dirty="0" smtClean="0"/>
              <a:t>: </a:t>
            </a:r>
          </a:p>
          <a:p>
            <a:pPr marL="45720" indent="0">
              <a:buNone/>
            </a:pPr>
            <a:r>
              <a:rPr lang="ru-RU" dirty="0">
                <a:solidFill>
                  <a:srgbClr val="FF0000"/>
                </a:solidFill>
              </a:rPr>
              <a:t> </a:t>
            </a:r>
            <a:r>
              <a:rPr lang="ru-RU" dirty="0" smtClean="0">
                <a:solidFill>
                  <a:srgbClr val="FF0000"/>
                </a:solidFill>
              </a:rPr>
              <a:t>                                                  Выделяют два типа конструирования: </a:t>
            </a:r>
          </a:p>
          <a:p>
            <a:r>
              <a:rPr lang="ru-RU" dirty="0" smtClean="0"/>
              <a:t>Техническое и Художественное.</a:t>
            </a:r>
          </a:p>
          <a:p>
            <a:r>
              <a:rPr lang="ru-RU" dirty="0" smtClean="0"/>
              <a:t>К техническому типу </a:t>
            </a:r>
            <a:r>
              <a:rPr lang="ru-RU" b="1" dirty="0" smtClean="0"/>
              <a:t>конструкторской</a:t>
            </a:r>
            <a:r>
              <a:rPr lang="ru-RU" dirty="0" smtClean="0"/>
              <a:t> деятельности </a:t>
            </a:r>
            <a:r>
              <a:rPr lang="ru-RU" u="sng" dirty="0" smtClean="0"/>
              <a:t>относят</a:t>
            </a:r>
            <a:r>
              <a:rPr lang="ru-RU" dirty="0" smtClean="0"/>
              <a:t>: </a:t>
            </a:r>
            <a:r>
              <a:rPr lang="ru-RU" b="1" dirty="0" smtClean="0"/>
              <a:t>конструирование</a:t>
            </a:r>
            <a:r>
              <a:rPr lang="ru-RU" dirty="0" smtClean="0"/>
              <a:t> из строительного материала; </a:t>
            </a:r>
            <a:r>
              <a:rPr lang="ru-RU" b="1" dirty="0" smtClean="0"/>
              <a:t>конструирование из деталей конструктора</a:t>
            </a:r>
            <a:r>
              <a:rPr lang="ru-RU" dirty="0" smtClean="0"/>
              <a:t>, имеющих разные способы крепления; </a:t>
            </a:r>
            <a:r>
              <a:rPr lang="ru-RU" b="1" dirty="0" smtClean="0"/>
              <a:t>конструирование</a:t>
            </a:r>
            <a:r>
              <a:rPr lang="ru-RU" dirty="0" smtClean="0"/>
              <a:t> из крупногабаритных модульных блоков.</a:t>
            </a:r>
          </a:p>
          <a:p>
            <a:r>
              <a:rPr lang="ru-RU" dirty="0" smtClean="0"/>
              <a:t>К </a:t>
            </a:r>
            <a:r>
              <a:rPr lang="ru-RU" b="1" dirty="0" smtClean="0"/>
              <a:t>художественному типу конструирования относятся конструирование из бумаги и конструирование</a:t>
            </a:r>
            <a:r>
              <a:rPr lang="ru-RU" dirty="0" smtClean="0"/>
              <a:t> из природного материала.</a:t>
            </a:r>
          </a:p>
          <a:p>
            <a:r>
              <a:rPr lang="ru-RU" dirty="0" smtClean="0"/>
              <a:t>. В техническом </a:t>
            </a:r>
            <a:r>
              <a:rPr lang="ru-RU" b="1" dirty="0" smtClean="0"/>
              <a:t>конструировании</a:t>
            </a:r>
            <a:r>
              <a:rPr lang="ru-RU" dirty="0" smtClean="0"/>
              <a:t> – отражают структуру объектов, а в </a:t>
            </a:r>
            <a:r>
              <a:rPr lang="ru-RU" b="1" dirty="0" smtClean="0"/>
              <a:t>художественном</a:t>
            </a:r>
            <a:r>
              <a:rPr lang="ru-RU" dirty="0" smtClean="0"/>
              <a:t> – выражают своё отношение к ним.</a:t>
            </a:r>
          </a:p>
          <a:p>
            <a:endParaRPr lang="ru-RU" dirty="0"/>
          </a:p>
        </p:txBody>
      </p:sp>
    </p:spTree>
    <p:extLst>
      <p:ext uri="{BB962C8B-B14F-4D97-AF65-F5344CB8AC3E}">
        <p14:creationId xmlns:p14="http://schemas.microsoft.com/office/powerpoint/2010/main" val="39022539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609601"/>
            <a:ext cx="9875520" cy="504091"/>
          </a:xfrm>
        </p:spPr>
        <p:txBody>
          <a:bodyPr>
            <a:noAutofit/>
          </a:bodyPr>
          <a:lstStyle/>
          <a:p>
            <a:r>
              <a:rPr lang="ru-RU" sz="2800" dirty="0" smtClean="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М</a:t>
            </a:r>
            <a:r>
              <a:rPr lang="ru-RU" sz="2800" dirty="0" smtClean="0">
                <a:latin typeface="Times New Roman" panose="02020603050405020304" pitchFamily="18" charset="0"/>
                <a:cs typeface="Times New Roman" panose="02020603050405020304" pitchFamily="18" charset="0"/>
              </a:rPr>
              <a:t>ягкий  конструктор</a:t>
            </a:r>
            <a:br>
              <a:rPr lang="ru-RU" sz="2800" dirty="0" smtClean="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 Город в котором я живу»</a:t>
            </a:r>
            <a:endParaRPr lang="ru-RU" sz="2800" dirty="0">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1002323" y="2157049"/>
            <a:ext cx="9872871" cy="4038600"/>
          </a:xfrm>
        </p:spPr>
        <p:txBody>
          <a:bodyPr/>
          <a:lstStyle/>
          <a:p>
            <a:endParaRPr lang="ru-RU" dirty="0"/>
          </a:p>
        </p:txBody>
      </p:sp>
      <p:pic>
        <p:nvPicPr>
          <p:cNvPr id="1026" name="Picture 2" descr="C:\Users\Admin\Desktop\фото для пед совета\20200212_1538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6492" y="1359877"/>
            <a:ext cx="6717322" cy="505264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фото для пед совета\20200212_1538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4124" y="1477108"/>
            <a:ext cx="3437160" cy="5052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880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2216" y="0"/>
            <a:ext cx="9875520" cy="1637714"/>
          </a:xfrm>
        </p:spPr>
        <p:txBody>
          <a:bodyPr>
            <a:normAutofit/>
          </a:bodyPr>
          <a:lstStyle/>
          <a:p>
            <a:r>
              <a:rPr lang="ru-RU" sz="2800" dirty="0" smtClean="0"/>
              <a:t>Конструирование по образцу «Цветок»</a:t>
            </a:r>
            <a:endParaRPr lang="ru-RU" sz="2800" dirty="0"/>
          </a:p>
        </p:txBody>
      </p:sp>
      <p:pic>
        <p:nvPicPr>
          <p:cNvPr id="1026" name="Picture 2" descr="C:\Users\Admin\Desktop\фото для пед совета\20200212_15575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8862" y="1172307"/>
            <a:ext cx="8984328" cy="4865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526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74984" y="597876"/>
            <a:ext cx="8358555" cy="762001"/>
          </a:xfrm>
        </p:spPr>
        <p:txBody>
          <a:bodyPr>
            <a:normAutofit fontScale="90000"/>
          </a:bodyPr>
          <a:lstStyle/>
          <a:p>
            <a:r>
              <a:rPr lang="ru-RU" sz="2800" dirty="0" smtClean="0">
                <a:latin typeface="Times New Roman" panose="02020603050405020304" pitchFamily="18" charset="0"/>
                <a:cs typeface="Times New Roman" panose="02020603050405020304" pitchFamily="18" charset="0"/>
              </a:rPr>
              <a:t>Конструирование из природного материала «Крепость»</a:t>
            </a:r>
            <a:endParaRPr lang="ru-RU" sz="2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endParaRPr lang="ru-RU" dirty="0"/>
          </a:p>
        </p:txBody>
      </p:sp>
      <p:pic>
        <p:nvPicPr>
          <p:cNvPr id="1026" name="Picture 2" descr="C:\Users\Admin\Desktop\фото для пед совета\20200212_17454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0953" y="1629508"/>
            <a:ext cx="3809999" cy="478678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фото для пед совета\20200212_17534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4030" y="1629508"/>
            <a:ext cx="6377355" cy="4810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3251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фото для пед совета\20200129_17574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1969" y="1453662"/>
            <a:ext cx="4349262" cy="479473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esktop\фото для пед совета\20200129_1754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3261" y="1453662"/>
            <a:ext cx="4243753" cy="4794738"/>
          </a:xfrm>
          <a:prstGeom prst="rect">
            <a:avLst/>
          </a:prstGeom>
          <a:noFill/>
          <a:extLst>
            <a:ext uri="{909E8E84-426E-40DD-AFC4-6F175D3DCCD1}">
              <a14:hiddenFill xmlns:a14="http://schemas.microsoft.com/office/drawing/2010/main">
                <a:solidFill>
                  <a:srgbClr val="FFFFFF"/>
                </a:solidFill>
              </a14:hiddenFill>
            </a:ext>
          </a:extLst>
        </p:spPr>
      </p:pic>
      <p:sp>
        <p:nvSpPr>
          <p:cNvPr id="6" name="Объект 2"/>
          <p:cNvSpPr>
            <a:spLocks noGrp="1"/>
          </p:cNvSpPr>
          <p:nvPr>
            <p:ph idx="1"/>
          </p:nvPr>
        </p:nvSpPr>
        <p:spPr>
          <a:xfrm>
            <a:off x="1336431" y="562707"/>
            <a:ext cx="9444979" cy="586153"/>
          </a:xfrm>
        </p:spPr>
        <p:txBody>
          <a:bodyPr/>
          <a:lstStyle/>
          <a:p>
            <a:pPr marL="45720" indent="0">
              <a:buNone/>
            </a:pPr>
            <a:r>
              <a:rPr lang="ru-RU" dirty="0"/>
              <a:t> </a:t>
            </a:r>
            <a:r>
              <a:rPr lang="ru-RU" dirty="0" smtClean="0"/>
              <a:t>   </a:t>
            </a:r>
            <a:r>
              <a:rPr lang="ru-RU" dirty="0" smtClean="0"/>
              <a:t>                                 «</a:t>
            </a:r>
            <a:r>
              <a:rPr lang="ru-RU" dirty="0" smtClean="0"/>
              <a:t>Снежный домик из комочков»</a:t>
            </a:r>
            <a:endParaRPr lang="ru-RU" dirty="0"/>
          </a:p>
        </p:txBody>
      </p:sp>
    </p:spTree>
    <p:extLst>
      <p:ext uri="{BB962C8B-B14F-4D97-AF65-F5344CB8AC3E}">
        <p14:creationId xmlns:p14="http://schemas.microsoft.com/office/powerpoint/2010/main" val="2793972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609600"/>
            <a:ext cx="9875520" cy="640080"/>
          </a:xfrm>
        </p:spPr>
        <p:txBody>
          <a:bodyPr>
            <a:normAutofit fontScale="90000"/>
          </a:bodyPr>
          <a:lstStyle/>
          <a:p>
            <a:r>
              <a:rPr lang="ru-RU" sz="2800" dirty="0" smtClean="0">
                <a:latin typeface="Times New Roman" panose="02020603050405020304" pitchFamily="18" charset="0"/>
                <a:cs typeface="Times New Roman" panose="02020603050405020304" pitchFamily="18" charset="0"/>
              </a:rPr>
              <a:t>Конструирование из большого резинового конструктора «Корабль»</a:t>
            </a:r>
            <a:endParaRPr lang="ru-RU" sz="2800" dirty="0">
              <a:latin typeface="Times New Roman" panose="02020603050405020304" pitchFamily="18" charset="0"/>
              <a:cs typeface="Times New Roman" panose="02020603050405020304" pitchFamily="18" charset="0"/>
            </a:endParaRPr>
          </a:p>
        </p:txBody>
      </p:sp>
      <p:pic>
        <p:nvPicPr>
          <p:cNvPr id="6146" name="Picture 2" descr="C:\Users\Admin\Desktop\фото для пед совета\IMG-20200123-WA0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019" y="1371600"/>
            <a:ext cx="4228196" cy="474784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Admin\Desktop\фото для пед совета\IMG-20200123-WA00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5679" y="1371600"/>
            <a:ext cx="4368876" cy="4747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245548"/>
      </p:ext>
    </p:extLst>
  </p:cSld>
  <p:clrMapOvr>
    <a:masterClrMapping/>
  </p:clrMapOvr>
  <p:timing>
    <p:tnLst>
      <p:par>
        <p:cTn id="1" dur="indefinite" restart="never" nodeType="tmRoot"/>
      </p:par>
    </p:tnLst>
  </p:timing>
</p:sld>
</file>

<file path=ppt/theme/theme1.xml><?xml version="1.0" encoding="utf-8"?>
<a:theme xmlns:a="http://schemas.openxmlformats.org/drawingml/2006/main" name="Базис">
  <a:themeElements>
    <a:clrScheme name="Базис">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Базис">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Базис">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xmlns="" name="Basis" id="{5665723A-49BA-4B57-8411-A56F8F207965}" vid="{D9D01AC2-EE7D-4E49-99EE-8E62E4E7E8A7}"/>
    </a:ext>
  </a:extLst>
</a:theme>
</file>

<file path=docProps/app.xml><?xml version="1.0" encoding="utf-8"?>
<Properties xmlns="http://schemas.openxmlformats.org/officeDocument/2006/extended-properties" xmlns:vt="http://schemas.openxmlformats.org/officeDocument/2006/docPropsVTypes">
  <Template>TM03457444[[fn=Основа]]</Template>
  <TotalTime>372</TotalTime>
  <Words>274</Words>
  <Application>Microsoft Office PowerPoint</Application>
  <PresentationFormat>Произвольный</PresentationFormat>
  <Paragraphs>35</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Базис</vt:lpstr>
      <vt:lpstr>Презентация PowerPoint</vt:lpstr>
      <vt:lpstr>Конструирование- вид детской деятельности, в процессе которой дети изготавливают различные постройки и поделки, отображая явления предметного мира и объекта природы.</vt:lpstr>
      <vt:lpstr>                        Актуальность</vt:lpstr>
      <vt:lpstr>Презентация PowerPoint</vt:lpstr>
      <vt:lpstr> Мягкий  конструктор « Город в котором я живу»</vt:lpstr>
      <vt:lpstr>Конструирование по образцу «Цветок»</vt:lpstr>
      <vt:lpstr>Конструирование из природного материала «Крепость»</vt:lpstr>
      <vt:lpstr>Презентация PowerPoint</vt:lpstr>
      <vt:lpstr>Конструирование из большого резинового конструктора «Корабль»</vt:lpstr>
      <vt:lpstr>                     Магнитный конструктор «Машина» «Домик»</vt:lpstr>
      <vt:lpstr>                    Конструктор « Лего»</vt:lpstr>
      <vt:lpstr> Художественное конструирование из бумаги «Подарок для            папы»  </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бюджетное дошкольное  образовательное учреждение  Центр развития ребенка детский сад « Теремок»</dc:title>
  <dc:creator>7m-n1-33a</dc:creator>
  <cp:lastModifiedBy>Admin</cp:lastModifiedBy>
  <cp:revision>67</cp:revision>
  <dcterms:created xsi:type="dcterms:W3CDTF">2019-01-26T14:23:31Z</dcterms:created>
  <dcterms:modified xsi:type="dcterms:W3CDTF">2020-02-27T12:31:30Z</dcterms:modified>
</cp:coreProperties>
</file>