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_rels/slide17.xml.rels" ContentType="application/vnd.openxmlformats-package.relationships+xml"/>
  <Override PartName="/ppt/slides/_rels/slide16.xml.rels" ContentType="application/vnd.openxmlformats-package.relationships+xml"/>
  <Override PartName="/ppt/slides/_rels/slide15.xml.rels" ContentType="application/vnd.openxmlformats-package.relationships+xml"/>
  <Override PartName="/ppt/slides/_rels/slide14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11.xml.rels" ContentType="application/vnd.openxmlformats-package.relationships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9.xml.rels" ContentType="application/vnd.openxmlformats-package.relationships+xml"/>
  <Override PartName="/ppt/slides/_rels/slide18.xml.rels" ContentType="application/vnd.openxmlformats-package.relationships+xml"/>
  <Override PartName="/ppt/slides/_rels/slide1.xml.rels" ContentType="application/vnd.openxmlformats-package.relationships+xml"/>
  <Override PartName="/ppt/slides/slide13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media/image21.png" ContentType="image/png"/>
  <Override PartName="/ppt/media/image20.jpeg" ContentType="image/jpeg"/>
  <Override PartName="/ppt/media/image19.jpeg" ContentType="image/jpeg"/>
  <Override PartName="/ppt/media/image18.jpeg" ContentType="image/jpeg"/>
  <Override PartName="/ppt/media/image16.jpeg" ContentType="image/jpeg"/>
  <Override PartName="/ppt/media/image15.jpeg" ContentType="image/jpeg"/>
  <Override PartName="/ppt/media/image14.png" ContentType="image/png"/>
  <Override PartName="/ppt/media/image12.jpeg" ContentType="image/jpeg"/>
  <Override PartName="/ppt/media/image11.jpeg" ContentType="image/jpeg"/>
  <Override PartName="/ppt/media/image8.jpeg" ContentType="image/jpeg"/>
  <Override PartName="/ppt/media/image10.jpeg" ContentType="image/jpeg"/>
  <Override PartName="/ppt/media/image9.png" ContentType="image/png"/>
  <Override PartName="/ppt/media/image7.jpeg" ContentType="image/jpeg"/>
  <Override PartName="/ppt/media/image6.jpeg" ContentType="image/jpeg"/>
  <Override PartName="/ppt/media/image5.jpeg" ContentType="image/jpeg"/>
  <Override PartName="/ppt/media/image4.png" ContentType="image/png"/>
  <Override PartName="/ppt/media/image17.jpeg" ContentType="image/jpeg"/>
  <Override PartName="/ppt/media/image3.jpeg" ContentType="image/jpeg"/>
  <Override PartName="/ppt/media/image13.jpeg" ContentType="image/jpeg"/>
  <Override PartName="/ppt/media/image2.png" ContentType="image/png"/>
  <Override PartName="/ppt/media/image1.png" ContentType="image/png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3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44" name="" descr=""/>
          <p:cNvPicPr/>
          <p:nvPr/>
        </p:nvPicPr>
        <p:blipFill>
          <a:blip r:embed="rId2"/>
          <a:stretch/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45" name="" descr=""/>
          <p:cNvPicPr/>
          <p:nvPr/>
        </p:nvPicPr>
        <p:blipFill>
          <a:blip r:embed="rId3"/>
          <a:stretch/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Line 1"/>
          <p:cNvSpPr/>
          <p:nvPr/>
        </p:nvSpPr>
        <p:spPr>
          <a:xfrm>
            <a:off x="9370800" y="0"/>
            <a:ext cx="1219320" cy="6858000"/>
          </a:xfrm>
          <a:prstGeom prst="line">
            <a:avLst/>
          </a:prstGeom>
          <a:ln w="9360">
            <a:solidFill>
              <a:schemeClr val="accent1">
                <a:alpha val="70000"/>
              </a:schemeClr>
            </a:solidFill>
            <a:round/>
          </a:ln>
        </p:spPr>
      </p:sp>
      <p:sp>
        <p:nvSpPr>
          <p:cNvPr id="1" name="Line 2"/>
          <p:cNvSpPr/>
          <p:nvPr/>
        </p:nvSpPr>
        <p:spPr>
          <a:xfrm flipH="1">
            <a:off x="7425000" y="3681360"/>
            <a:ext cx="4763520" cy="3176640"/>
          </a:xfrm>
          <a:prstGeom prst="line">
            <a:avLst/>
          </a:prstGeom>
          <a:ln w="9360">
            <a:solidFill>
              <a:schemeClr val="accent1">
                <a:alpha val="70000"/>
              </a:schemeClr>
            </a:solidFill>
            <a:round/>
          </a:ln>
        </p:spPr>
      </p:sp>
      <p:sp>
        <p:nvSpPr>
          <p:cNvPr id="2" name="CustomShape 3"/>
          <p:cNvSpPr/>
          <p:nvPr/>
        </p:nvSpPr>
        <p:spPr>
          <a:xfrm>
            <a:off x="9181440" y="-8640"/>
            <a:ext cx="3006720" cy="6865920"/>
          </a:xfrm>
          <a:custGeom>
            <a:avLst/>
            <a:gdLst/>
            <a:ahLst/>
            <a:rect l="0" t="0" r="r" b="b"/>
            <a:pathLst>
              <a:path w="3007350" h="6866468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</a:path>
            </a:pathLst>
          </a:custGeom>
          <a:solidFill>
            <a:schemeClr val="accent1">
              <a:alpha val="36000"/>
            </a:schemeClr>
          </a:solidFill>
          <a:ln>
            <a:noFill/>
          </a:ln>
          <a:effectLst>
            <a:outerShdw blurRad="38100" dir="5400000" dist="254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" name="CustomShape 4"/>
          <p:cNvSpPr/>
          <p:nvPr/>
        </p:nvSpPr>
        <p:spPr>
          <a:xfrm>
            <a:off x="9603360" y="-8640"/>
            <a:ext cx="2587680" cy="6865920"/>
          </a:xfrm>
          <a:custGeom>
            <a:avLst/>
            <a:gdLst/>
            <a:ahLst/>
            <a:rect l="0" t="0" r="r" b="b"/>
            <a:pathLst>
              <a:path w="2573312" h="6866468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>
            <a:outerShdw blurRad="38100" dir="5400000" dist="254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" name="CustomShape 5"/>
          <p:cNvSpPr/>
          <p:nvPr/>
        </p:nvSpPr>
        <p:spPr>
          <a:xfrm>
            <a:off x="8932320" y="3048120"/>
            <a:ext cx="3259080" cy="3809160"/>
          </a:xfrm>
          <a:prstGeom prst="triangle">
            <a:avLst>
              <a:gd name="adj" fmla="val 17798"/>
            </a:avLst>
          </a:prstGeom>
          <a:solidFill>
            <a:schemeClr val="accent1">
              <a:lumMod val="75000"/>
              <a:alpha val="66000"/>
            </a:schemeClr>
          </a:solidFill>
          <a:ln>
            <a:noFill/>
          </a:ln>
          <a:effectLst>
            <a:outerShdw blurRad="38100" dir="5400000" dist="254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" name="CustomShape 6"/>
          <p:cNvSpPr/>
          <p:nvPr/>
        </p:nvSpPr>
        <p:spPr>
          <a:xfrm>
            <a:off x="9334440" y="-8640"/>
            <a:ext cx="2853720" cy="6865920"/>
          </a:xfrm>
          <a:custGeom>
            <a:avLst/>
            <a:gdLst/>
            <a:ahLst/>
            <a:rect l="0" t="0" r="r" b="b"/>
            <a:pathLst>
              <a:path w="2858014" h="6866468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</a:path>
            </a:pathLst>
          </a:custGeom>
          <a:solidFill>
            <a:schemeClr val="accent1">
              <a:lumMod val="75000"/>
              <a:alpha val="50000"/>
            </a:schemeClr>
          </a:solidFill>
          <a:ln>
            <a:noFill/>
          </a:ln>
          <a:effectLst>
            <a:outerShdw blurRad="38100" dir="5400000" dist="254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" name="CustomShape 7"/>
          <p:cNvSpPr/>
          <p:nvPr/>
        </p:nvSpPr>
        <p:spPr>
          <a:xfrm>
            <a:off x="10898640" y="-8640"/>
            <a:ext cx="1289520" cy="6865920"/>
          </a:xfrm>
          <a:custGeom>
            <a:avLst/>
            <a:gdLst/>
            <a:ahLst/>
            <a:rect l="0" t="0" r="r" b="b"/>
            <a:pathLst>
              <a:path w="1290095" h="6858001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</a:path>
            </a:pathLst>
          </a:custGeom>
          <a:solidFill>
            <a:schemeClr val="accent2">
              <a:alpha val="70000"/>
            </a:schemeClr>
          </a:solidFill>
          <a:ln>
            <a:noFill/>
          </a:ln>
          <a:effectLst>
            <a:outerShdw blurRad="38100" dir="5400000" dist="254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" name="CustomShape 8"/>
          <p:cNvSpPr/>
          <p:nvPr/>
        </p:nvSpPr>
        <p:spPr>
          <a:xfrm>
            <a:off x="10938960" y="-8640"/>
            <a:ext cx="1249200" cy="6865920"/>
          </a:xfrm>
          <a:custGeom>
            <a:avLst/>
            <a:gdLst/>
            <a:ahLst/>
            <a:rect l="0" t="0" r="r" b="b"/>
            <a:pathLst>
              <a:path w="1249826" h="6858001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</a:path>
            </a:pathLst>
          </a:custGeom>
          <a:solidFill>
            <a:schemeClr val="accent2">
              <a:lumMod val="75000"/>
              <a:alpha val="80000"/>
            </a:schemeClr>
          </a:solidFill>
          <a:ln>
            <a:noFill/>
          </a:ln>
          <a:effectLst>
            <a:outerShdw blurRad="38100" dir="5400000" dist="254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" name="CustomShape 9"/>
          <p:cNvSpPr/>
          <p:nvPr/>
        </p:nvSpPr>
        <p:spPr>
          <a:xfrm>
            <a:off x="10371600" y="3589920"/>
            <a:ext cx="1816560" cy="3267360"/>
          </a:xfrm>
          <a:prstGeom prst="triangle">
            <a:avLst>
              <a:gd name="adj" fmla="val 17798"/>
            </a:avLst>
          </a:prstGeom>
          <a:solidFill>
            <a:schemeClr val="accent1">
              <a:lumMod val="75000"/>
              <a:alpha val="66000"/>
            </a:schemeClr>
          </a:solidFill>
          <a:ln>
            <a:noFill/>
          </a:ln>
          <a:effectLst>
            <a:outerShdw blurRad="38100" dir="5400000" dist="254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" name="CustomShape 10"/>
          <p:cNvSpPr/>
          <p:nvPr/>
        </p:nvSpPr>
        <p:spPr>
          <a:xfrm>
            <a:off x="0" y="4013280"/>
            <a:ext cx="447840" cy="2844000"/>
          </a:xfrm>
          <a:prstGeom prst="triangle">
            <a:avLst>
              <a:gd name="adj" fmla="val 13133"/>
            </a:avLst>
          </a:prstGeom>
          <a:solidFill>
            <a:schemeClr val="accent1">
              <a:alpha val="70000"/>
            </a:schemeClr>
          </a:solidFill>
          <a:ln>
            <a:noFill/>
          </a:ln>
          <a:effectLst>
            <a:outerShdw blurRad="38100" dir="5400000" dist="254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" name="PlaceHolder 1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lang="ru-RU" sz="4400">
                <a:latin typeface="Arial"/>
              </a:rPr>
              <a:t>Для правки текста заголовка щёлкните мышью</a:t>
            </a:r>
            <a:endParaRPr/>
          </a:p>
        </p:txBody>
      </p:sp>
      <p:sp>
        <p:nvSpPr>
          <p:cNvPr id="11" name="PlaceHolder 1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ru-RU" sz="3200">
                <a:latin typeface="Arial"/>
              </a:rPr>
              <a:t>Для правки структуры щёлкните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z="2800">
                <a:latin typeface="Arial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z="2400">
                <a:latin typeface="Arial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 sz="2000">
                <a:latin typeface="Arial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Седьмой уровень структуры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image" Target="../media/image6.jpeg"/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5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image" Target="../media/image11.jpeg"/><Relationship Id="rId3" Type="http://schemas.openxmlformats.org/officeDocument/2006/relationships/image" Target="../media/image12.jpeg"/><Relationship Id="rId4" Type="http://schemas.openxmlformats.org/officeDocument/2006/relationships/image" Target="../media/image13.jpeg"/><Relationship Id="rId5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image" Target="../media/image16.jpeg"/><Relationship Id="rId3" Type="http://schemas.openxmlformats.org/officeDocument/2006/relationships/image" Target="../media/image17.jpeg"/><Relationship Id="rId4" Type="http://schemas.openxmlformats.org/officeDocument/2006/relationships/slideLayout" Target="../slideLayouts/slideLayout1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image" Target="../media/image19.jpeg"/><Relationship Id="rId3" Type="http://schemas.openxmlformats.org/officeDocument/2006/relationships/image" Target="../media/image20.jpeg"/><Relationship Id="rId4" Type="http://schemas.openxmlformats.org/officeDocument/2006/relationships/slideLayout" Target="../slideLayouts/slideLayout1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Рисунок 2" descr=""/>
          <p:cNvPicPr/>
          <p:nvPr/>
        </p:nvPicPr>
        <p:blipFill>
          <a:blip r:embed="rId1"/>
          <a:stretch/>
        </p:blipFill>
        <p:spPr>
          <a:xfrm>
            <a:off x="0" y="0"/>
            <a:ext cx="12191400" cy="6857280"/>
          </a:xfrm>
          <a:prstGeom prst="rect">
            <a:avLst/>
          </a:prstGeom>
          <a:ln>
            <a:noFill/>
          </a:ln>
        </p:spPr>
      </p:pic>
      <p:sp>
        <p:nvSpPr>
          <p:cNvPr id="47" name="CustomShape 1"/>
          <p:cNvSpPr/>
          <p:nvPr/>
        </p:nvSpPr>
        <p:spPr>
          <a:xfrm>
            <a:off x="3966480" y="991800"/>
            <a:ext cx="8596080" cy="1320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r>
              <a:rPr lang="ru-RU" sz="4000" strike="noStrike">
                <a:solidFill>
                  <a:srgbClr val="000000"/>
                </a:solidFill>
                <a:latin typeface="Trebuchet MS"/>
              </a:rPr>
              <a:t>МНОГОФУНКЦИОНАЛЬНОЕ</a:t>
            </a:r>
            <a:endParaRPr/>
          </a:p>
          <a:p>
            <a:r>
              <a:rPr lang="ru-RU" sz="4000" strike="noStrike">
                <a:solidFill>
                  <a:srgbClr val="000000"/>
                </a:solidFill>
                <a:latin typeface="Trebuchet MS"/>
              </a:rPr>
              <a:t>ДИДАКТИЧЕСКОЕ </a:t>
            </a:r>
            <a:endParaRPr/>
          </a:p>
          <a:p>
            <a:r>
              <a:rPr lang="ru-RU" sz="4000" strike="noStrike">
                <a:solidFill>
                  <a:srgbClr val="000000"/>
                </a:solidFill>
                <a:latin typeface="Trebuchet MS"/>
              </a:rPr>
              <a:t>ПОСОБИЕ «ЮБКА»</a:t>
            </a:r>
            <a:endParaRPr/>
          </a:p>
          <a:p>
            <a:endParaRPr/>
          </a:p>
          <a:p>
            <a:endParaRPr/>
          </a:p>
          <a:p>
            <a:r>
              <a:rPr lang="ru-RU" sz="5400" strike="noStrike">
                <a:solidFill>
                  <a:srgbClr val="5fcbef"/>
                </a:solidFill>
                <a:latin typeface="Trebuchet MS"/>
              </a:rPr>
              <a:t>            </a:t>
            </a:r>
            <a:endParaRPr/>
          </a:p>
          <a:p>
            <a:r>
              <a:rPr lang="ru-RU" sz="5400" strike="noStrike">
                <a:solidFill>
                  <a:srgbClr val="5fcbef"/>
                </a:solidFill>
                <a:latin typeface="Trebuchet MS"/>
              </a:rPr>
              <a:t>             </a:t>
            </a:r>
            <a:r>
              <a:rPr lang="ru-RU" sz="2400" strike="noStrike">
                <a:solidFill>
                  <a:srgbClr val="000000"/>
                </a:solidFill>
                <a:latin typeface="Trebuchet MS"/>
              </a:rPr>
              <a:t>Русских Ольга Дмитриевна</a:t>
            </a:r>
            <a:endParaRPr/>
          </a:p>
          <a:p>
            <a:r>
              <a:rPr lang="ru-RU" sz="2400" strike="noStrike">
                <a:solidFill>
                  <a:srgbClr val="000000"/>
                </a:solidFill>
                <a:latin typeface="Trebuchet MS"/>
              </a:rPr>
              <a:t>                              </a:t>
            </a:r>
            <a:r>
              <a:rPr lang="ru-RU" sz="2800" strike="noStrike">
                <a:solidFill>
                  <a:srgbClr val="000000"/>
                </a:solidFill>
                <a:latin typeface="Trebuchet MS"/>
              </a:rPr>
              <a:t>МКДОУ №170 г. Кирова</a:t>
            </a:r>
            <a:endParaRPr/>
          </a:p>
          <a:p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CustomShape 1"/>
          <p:cNvSpPr/>
          <p:nvPr/>
        </p:nvSpPr>
        <p:spPr>
          <a:xfrm>
            <a:off x="692280" y="1066320"/>
            <a:ext cx="8596080" cy="3880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  <a:buSzPct val="80000"/>
              <a:buFont typeface="Wingdings 3" charset="2"/>
              <a:buChar char=""/>
            </a:pPr>
            <a:r>
              <a:rPr b="1" lang="ru-RU" sz="2800" strike="noStrike">
                <a:solidFill>
                  <a:srgbClr val="404040"/>
                </a:solidFill>
                <a:latin typeface="Trebuchet MS"/>
              </a:rPr>
              <a:t>Процесс изготовления юбок подчинен определенной цели и критериям:</a:t>
            </a:r>
            <a:endParaRPr/>
          </a:p>
          <a:p>
            <a:pPr>
              <a:lnSpc>
                <a:spcPct val="100000"/>
              </a:lnSpc>
              <a:buSzPct val="80000"/>
              <a:buFont typeface="Wingdings 3" charset="2"/>
              <a:buChar char=""/>
            </a:pPr>
            <a:r>
              <a:rPr lang="ru-RU" sz="2800" strike="noStrike">
                <a:solidFill>
                  <a:srgbClr val="404040"/>
                </a:solidFill>
                <a:latin typeface="Trebuchet MS"/>
              </a:rPr>
              <a:t>- юбка должна быть привлекательна для детей;</a:t>
            </a:r>
            <a:endParaRPr/>
          </a:p>
          <a:p>
            <a:pPr>
              <a:lnSpc>
                <a:spcPct val="100000"/>
              </a:lnSpc>
              <a:buSzPct val="80000"/>
              <a:buFont typeface="Wingdings 3" charset="2"/>
              <a:buChar char=""/>
            </a:pPr>
            <a:r>
              <a:rPr lang="ru-RU" sz="2800" strike="noStrike">
                <a:solidFill>
                  <a:srgbClr val="404040"/>
                </a:solidFill>
                <a:latin typeface="Trebuchet MS"/>
              </a:rPr>
              <a:t>- многофункциональна;</a:t>
            </a:r>
            <a:endParaRPr/>
          </a:p>
          <a:p>
            <a:pPr>
              <a:lnSpc>
                <a:spcPct val="100000"/>
              </a:lnSpc>
              <a:buSzPct val="80000"/>
              <a:buFont typeface="Wingdings 3" charset="2"/>
              <a:buChar char=""/>
            </a:pPr>
            <a:r>
              <a:rPr lang="ru-RU" sz="2800" strike="noStrike">
                <a:solidFill>
                  <a:srgbClr val="404040"/>
                </a:solidFill>
                <a:latin typeface="Trebuchet MS"/>
              </a:rPr>
              <a:t>- юбка должна быть обучающей;</a:t>
            </a:r>
            <a:endParaRPr/>
          </a:p>
          <a:p>
            <a:pPr>
              <a:lnSpc>
                <a:spcPct val="100000"/>
              </a:lnSpc>
              <a:buSzPct val="80000"/>
              <a:buFont typeface="Wingdings 3" charset="2"/>
              <a:buChar char=""/>
            </a:pPr>
            <a:r>
              <a:rPr lang="ru-RU" sz="2800" strike="noStrike">
                <a:solidFill>
                  <a:srgbClr val="404040"/>
                </a:solidFill>
                <a:latin typeface="Trebuchet MS"/>
              </a:rPr>
              <a:t>- удобна для воспитателя и для ребятишек;</a:t>
            </a:r>
            <a:endParaRPr/>
          </a:p>
          <a:p>
            <a:pPr>
              <a:lnSpc>
                <a:spcPct val="100000"/>
              </a:lnSpc>
              <a:buSzPct val="80000"/>
              <a:buFont typeface="Wingdings 3" charset="2"/>
              <a:buChar char=""/>
            </a:pPr>
            <a:r>
              <a:rPr lang="ru-RU" sz="2800" strike="noStrike">
                <a:solidFill>
                  <a:srgbClr val="404040"/>
                </a:solidFill>
                <a:latin typeface="Trebuchet MS"/>
              </a:rPr>
              <a:t>- соответствовать гигиеническим требованиям.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Рисунок 1" descr=""/>
          <p:cNvPicPr/>
          <p:nvPr/>
        </p:nvPicPr>
        <p:blipFill>
          <a:blip r:embed="rId1"/>
          <a:stretch/>
        </p:blipFill>
        <p:spPr>
          <a:xfrm>
            <a:off x="0" y="0"/>
            <a:ext cx="8911440" cy="6857280"/>
          </a:xfrm>
          <a:prstGeom prst="rect">
            <a:avLst/>
          </a:prstGeom>
          <a:ln>
            <a:noFill/>
          </a:ln>
        </p:spPr>
      </p:pic>
      <p:sp>
        <p:nvSpPr>
          <p:cNvPr id="50" name="CustomShape 1"/>
          <p:cNvSpPr/>
          <p:nvPr/>
        </p:nvSpPr>
        <p:spPr>
          <a:xfrm>
            <a:off x="947880" y="2088720"/>
            <a:ext cx="7387560" cy="1004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ru-RU" sz="6000" strike="noStrike">
                <a:solidFill>
                  <a:srgbClr val="000000"/>
                </a:solidFill>
                <a:latin typeface="Trebuchet MS"/>
                <a:ea typeface="DejaVu Sans"/>
              </a:rPr>
              <a:t>«СЕНСОРНАЯ ЮБКА»</a:t>
            </a:r>
            <a:endParaRPr/>
          </a:p>
        </p:txBody>
      </p:sp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CustomShape 1"/>
          <p:cNvSpPr/>
          <p:nvPr/>
        </p:nvSpPr>
        <p:spPr>
          <a:xfrm>
            <a:off x="581760" y="345600"/>
            <a:ext cx="8596080" cy="3880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  <a:buSzPct val="80000"/>
              <a:buFont typeface="Wingdings 3" charset="2"/>
              <a:buChar char=""/>
            </a:pPr>
            <a:r>
              <a:rPr b="1" lang="ru-RU" sz="2800" strike="noStrike">
                <a:solidFill>
                  <a:srgbClr val="404040"/>
                </a:solidFill>
                <a:latin typeface="Trebuchet MS"/>
              </a:rPr>
              <a:t>ЦЕЛЬ:</a:t>
            </a:r>
            <a:r>
              <a:rPr lang="ru-RU" sz="2800" strike="noStrike">
                <a:solidFill>
                  <a:srgbClr val="404040"/>
                </a:solidFill>
                <a:latin typeface="Trebuchet MS"/>
              </a:rPr>
              <a:t> развитие и совершенствование сенсорных процессов.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SzPct val="80000"/>
              <a:buFont typeface="Wingdings 3" charset="2"/>
              <a:buChar char=""/>
            </a:pPr>
            <a:r>
              <a:rPr b="1" lang="ru-RU" sz="2800" strike="noStrike">
                <a:solidFill>
                  <a:srgbClr val="404040"/>
                </a:solidFill>
                <a:latin typeface="Trebuchet MS"/>
              </a:rPr>
              <a:t>ЗАДАЧИ: </a:t>
            </a:r>
            <a:endParaRPr/>
          </a:p>
          <a:p>
            <a:pPr>
              <a:lnSpc>
                <a:spcPct val="100000"/>
              </a:lnSpc>
              <a:buSzPct val="80000"/>
              <a:buFont typeface="Wingdings 3" charset="2"/>
              <a:buChar char=""/>
            </a:pPr>
            <a:r>
              <a:rPr lang="ru-RU" sz="2800" strike="noStrike">
                <a:solidFill>
                  <a:srgbClr val="404040"/>
                </a:solidFill>
                <a:latin typeface="Trebuchet MS"/>
              </a:rPr>
              <a:t>- формировать умение сравнивать, устанавливать сходство предметов, деталей по их признакам: цвету, форме, размеру, значению. </a:t>
            </a:r>
            <a:endParaRPr/>
          </a:p>
          <a:p>
            <a:pPr>
              <a:lnSpc>
                <a:spcPct val="100000"/>
              </a:lnSpc>
              <a:buSzPct val="80000"/>
              <a:buFont typeface="Wingdings 3" charset="2"/>
              <a:buChar char=""/>
            </a:pPr>
            <a:r>
              <a:rPr lang="ru-RU" sz="2800" strike="noStrike">
                <a:solidFill>
                  <a:srgbClr val="404040"/>
                </a:solidFill>
                <a:latin typeface="Trebuchet MS"/>
              </a:rPr>
              <a:t>- развивать мелкую моторику, внимание, слуховое, зрительное, тактильное восприятие.</a:t>
            </a:r>
            <a:endParaRPr/>
          </a:p>
          <a:p>
            <a:pPr>
              <a:lnSpc>
                <a:spcPct val="100000"/>
              </a:lnSpc>
              <a:buSzPct val="80000"/>
              <a:buFont typeface="Wingdings 3" charset="2"/>
              <a:buChar char=""/>
            </a:pPr>
            <a:r>
              <a:rPr lang="ru-RU" sz="2800" strike="noStrike">
                <a:solidFill>
                  <a:srgbClr val="404040"/>
                </a:solidFill>
                <a:latin typeface="Trebuchet MS"/>
              </a:rPr>
              <a:t>- воспитывать коммуникативные навыки: тёплые и доверительные отношения со взрослым и сверстниками.</a:t>
            </a:r>
            <a:endParaRPr/>
          </a:p>
        </p:txBody>
      </p:sp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CustomShape 1"/>
          <p:cNvSpPr/>
          <p:nvPr/>
        </p:nvSpPr>
        <p:spPr>
          <a:xfrm>
            <a:off x="554400" y="822960"/>
            <a:ext cx="8596080" cy="3880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  <a:buSzPct val="80000"/>
              <a:buFont typeface="Wingdings 3" charset="2"/>
              <a:buChar char=""/>
            </a:pPr>
            <a:r>
              <a:rPr lang="ru-RU" sz="2800" strike="noStrike">
                <a:solidFill>
                  <a:srgbClr val="404040"/>
                </a:solidFill>
                <a:latin typeface="Trebuchet MS"/>
              </a:rPr>
              <a:t>Юбка полна секретов и сюрпризов. С восторгом и увлечением малыши обследуют юбку в поисках новых открытий. </a:t>
            </a:r>
            <a:endParaRPr/>
          </a:p>
          <a:p>
            <a:pPr>
              <a:lnSpc>
                <a:spcPct val="100000"/>
              </a:lnSpc>
              <a:buSzPct val="80000"/>
              <a:buFont typeface="Wingdings 3" charset="2"/>
              <a:buChar char=""/>
            </a:pPr>
            <a:r>
              <a:rPr lang="ru-RU" sz="2800" strike="noStrike">
                <a:solidFill>
                  <a:srgbClr val="404040"/>
                </a:solidFill>
                <a:latin typeface="Trebuchet MS"/>
              </a:rPr>
              <a:t>Ребёнок учится различать, сравнивать, устанавливать сходство предметов по их признакам: по качеству материала, по цвету, форме, величине. </a:t>
            </a:r>
            <a:endParaRPr/>
          </a:p>
          <a:p>
            <a:pPr>
              <a:lnSpc>
                <a:spcPct val="100000"/>
              </a:lnSpc>
              <a:buSzPct val="80000"/>
              <a:buFont typeface="Wingdings 3" charset="2"/>
              <a:buChar char=""/>
            </a:pPr>
            <a:r>
              <a:rPr lang="ru-RU" sz="2800" strike="noStrike">
                <a:solidFill>
                  <a:srgbClr val="404040"/>
                </a:solidFill>
                <a:latin typeface="Trebuchet MS"/>
              </a:rPr>
              <a:t>На юбку нашиты карманы четырёх цветов (красный, синий, зелёный, жёлтый), атласные ленты разной длины, ширины и цвета, пуговицы, липучки. </a:t>
            </a:r>
            <a:endParaRPr/>
          </a:p>
        </p:txBody>
      </p:sp>
    </p:spTree>
  </p:cSld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CustomShape 1"/>
          <p:cNvSpPr/>
          <p:nvPr/>
        </p:nvSpPr>
        <p:spPr>
          <a:xfrm>
            <a:off x="854640" y="877680"/>
            <a:ext cx="8596080" cy="3880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  <a:buSzPct val="80000"/>
              <a:buFont typeface="Wingdings 3" charset="2"/>
              <a:buChar char=""/>
            </a:pPr>
            <a:r>
              <a:rPr b="1" lang="ru-RU" sz="2000" strike="noStrike">
                <a:solidFill>
                  <a:srgbClr val="404040"/>
                </a:solidFill>
                <a:latin typeface="Trebuchet MS"/>
              </a:rPr>
              <a:t>Варианты дидактических упражнений:</a:t>
            </a:r>
            <a:endParaRPr/>
          </a:p>
          <a:p>
            <a:pPr>
              <a:lnSpc>
                <a:spcPct val="100000"/>
              </a:lnSpc>
              <a:buSzPct val="80000"/>
              <a:buFont typeface="Wingdings 3" charset="2"/>
              <a:buChar char=""/>
            </a:pPr>
            <a:r>
              <a:rPr lang="ru-RU" sz="2000" strike="noStrike">
                <a:solidFill>
                  <a:srgbClr val="404040"/>
                </a:solidFill>
                <a:latin typeface="Trebuchet MS"/>
              </a:rPr>
              <a:t>«Цветочная поляна»</a:t>
            </a:r>
            <a:endParaRPr/>
          </a:p>
          <a:p>
            <a:pPr>
              <a:lnSpc>
                <a:spcPct val="100000"/>
              </a:lnSpc>
              <a:buSzPct val="80000"/>
              <a:buFont typeface="Wingdings 3" charset="2"/>
              <a:buChar char=""/>
            </a:pPr>
            <a:r>
              <a:rPr lang="ru-RU" sz="2000" strike="noStrike">
                <a:solidFill>
                  <a:srgbClr val="404040"/>
                </a:solidFill>
                <a:latin typeface="Trebuchet MS"/>
              </a:rPr>
              <a:t>«Разноцветные прищепки»</a:t>
            </a:r>
            <a:endParaRPr/>
          </a:p>
          <a:p>
            <a:pPr>
              <a:lnSpc>
                <a:spcPct val="100000"/>
              </a:lnSpc>
              <a:buSzPct val="80000"/>
              <a:buFont typeface="Wingdings 3" charset="2"/>
              <a:buChar char=""/>
            </a:pPr>
            <a:r>
              <a:rPr lang="ru-RU" sz="2000" strike="noStrike">
                <a:solidFill>
                  <a:srgbClr val="404040"/>
                </a:solidFill>
                <a:latin typeface="Trebuchet MS"/>
              </a:rPr>
              <a:t>«Сверни ленточку»</a:t>
            </a:r>
            <a:endParaRPr/>
          </a:p>
          <a:p>
            <a:pPr>
              <a:lnSpc>
                <a:spcPct val="100000"/>
              </a:lnSpc>
              <a:buSzPct val="80000"/>
              <a:buFont typeface="Wingdings 3" charset="2"/>
              <a:buChar char=""/>
            </a:pPr>
            <a:r>
              <a:rPr lang="ru-RU" sz="2000" strike="noStrike">
                <a:solidFill>
                  <a:srgbClr val="404040"/>
                </a:solidFill>
                <a:latin typeface="Trebuchet MS"/>
              </a:rPr>
              <a:t>«Разложи цветы (шарики, куколки) в кармашки»</a:t>
            </a:r>
            <a:endParaRPr/>
          </a:p>
          <a:p>
            <a:pPr>
              <a:lnSpc>
                <a:spcPct val="100000"/>
              </a:lnSpc>
              <a:buSzPct val="80000"/>
              <a:buFont typeface="Wingdings 3" charset="2"/>
              <a:buChar char=""/>
            </a:pPr>
            <a:r>
              <a:rPr lang="ru-RU" sz="2000" strike="noStrike">
                <a:solidFill>
                  <a:srgbClr val="404040"/>
                </a:solidFill>
                <a:latin typeface="Trebuchet MS"/>
              </a:rPr>
              <a:t>«Геометрические формы»</a:t>
            </a:r>
            <a:endParaRPr/>
          </a:p>
          <a:p>
            <a:pPr>
              <a:lnSpc>
                <a:spcPct val="100000"/>
              </a:lnSpc>
              <a:buSzPct val="80000"/>
              <a:buFont typeface="Wingdings 3" charset="2"/>
              <a:buChar char=""/>
            </a:pPr>
            <a:r>
              <a:rPr lang="ru-RU" sz="2000" strike="noStrike">
                <a:solidFill>
                  <a:srgbClr val="404040"/>
                </a:solidFill>
                <a:latin typeface="Trebuchet MS"/>
              </a:rPr>
              <a:t>«Где звенит»</a:t>
            </a:r>
            <a:endParaRPr/>
          </a:p>
          <a:p>
            <a:pPr>
              <a:lnSpc>
                <a:spcPct val="100000"/>
              </a:lnSpc>
              <a:buSzPct val="80000"/>
              <a:buFont typeface="Wingdings 3" charset="2"/>
              <a:buChar char=""/>
            </a:pPr>
            <a:r>
              <a:rPr lang="ru-RU" sz="2000" strike="noStrike">
                <a:solidFill>
                  <a:srgbClr val="404040"/>
                </a:solidFill>
                <a:latin typeface="Trebuchet MS"/>
              </a:rPr>
              <a:t>«Заплети косичку»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CustomShape 1"/>
          <p:cNvSpPr/>
          <p:nvPr/>
        </p:nvSpPr>
        <p:spPr>
          <a:xfrm>
            <a:off x="677160" y="609480"/>
            <a:ext cx="8596080" cy="1320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55" name="Объект 3" descr=""/>
          <p:cNvPicPr/>
          <p:nvPr/>
        </p:nvPicPr>
        <p:blipFill>
          <a:blip r:embed="rId1"/>
          <a:stretch/>
        </p:blipFill>
        <p:spPr>
          <a:xfrm>
            <a:off x="0" y="0"/>
            <a:ext cx="12191400" cy="6857280"/>
          </a:xfrm>
          <a:prstGeom prst="rect">
            <a:avLst/>
          </a:prstGeom>
          <a:ln>
            <a:noFill/>
          </a:ln>
        </p:spPr>
      </p:pic>
      <p:pic>
        <p:nvPicPr>
          <p:cNvPr id="56" name="Рисунок 4" descr=""/>
          <p:cNvPicPr/>
          <p:nvPr/>
        </p:nvPicPr>
        <p:blipFill>
          <a:blip r:embed="rId2"/>
          <a:stretch/>
        </p:blipFill>
        <p:spPr>
          <a:xfrm>
            <a:off x="4077720" y="1501200"/>
            <a:ext cx="3737880" cy="4983840"/>
          </a:xfrm>
          <a:prstGeom prst="rect">
            <a:avLst/>
          </a:prstGeom>
          <a:ln>
            <a:noFill/>
          </a:ln>
        </p:spPr>
      </p:pic>
      <p:pic>
        <p:nvPicPr>
          <p:cNvPr id="57" name="Рисунок 6" descr=""/>
          <p:cNvPicPr/>
          <p:nvPr/>
        </p:nvPicPr>
        <p:blipFill>
          <a:blip r:embed="rId3"/>
          <a:stretch/>
        </p:blipFill>
        <p:spPr>
          <a:xfrm>
            <a:off x="193680" y="609480"/>
            <a:ext cx="3719880" cy="4959720"/>
          </a:xfrm>
          <a:prstGeom prst="rect">
            <a:avLst/>
          </a:prstGeom>
          <a:ln>
            <a:noFill/>
          </a:ln>
        </p:spPr>
      </p:pic>
      <p:pic>
        <p:nvPicPr>
          <p:cNvPr id="58" name="Рисунок 7" descr=""/>
          <p:cNvPicPr/>
          <p:nvPr/>
        </p:nvPicPr>
        <p:blipFill>
          <a:blip r:embed="rId4"/>
          <a:stretch/>
        </p:blipFill>
        <p:spPr>
          <a:xfrm>
            <a:off x="8048520" y="629280"/>
            <a:ext cx="3844800" cy="51267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3" dur="indefinite" restart="never" nodeType="tmRoot">
          <p:childTnLst>
            <p:seq>
              <p:cTn id="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Рисунок 1" descr=""/>
          <p:cNvPicPr/>
          <p:nvPr/>
        </p:nvPicPr>
        <p:blipFill>
          <a:blip r:embed="rId1"/>
          <a:stretch/>
        </p:blipFill>
        <p:spPr>
          <a:xfrm>
            <a:off x="0" y="0"/>
            <a:ext cx="8856720" cy="6857280"/>
          </a:xfrm>
          <a:prstGeom prst="rect">
            <a:avLst/>
          </a:prstGeom>
          <a:ln>
            <a:noFill/>
          </a:ln>
        </p:spPr>
      </p:pic>
      <p:sp>
        <p:nvSpPr>
          <p:cNvPr id="60" name="CustomShape 1"/>
          <p:cNvSpPr/>
          <p:nvPr/>
        </p:nvSpPr>
        <p:spPr>
          <a:xfrm>
            <a:off x="847800" y="2093040"/>
            <a:ext cx="8830800" cy="1004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1" lang="ru-RU" sz="6000" strike="noStrike">
                <a:solidFill>
                  <a:srgbClr val="0d0d0d"/>
                </a:solidFill>
                <a:latin typeface="Trebuchet MS"/>
                <a:ea typeface="DejaVu Sans"/>
              </a:rPr>
              <a:t>ЮБКА«ВРЕМЕНА ГОДА»</a:t>
            </a:r>
            <a:endParaRPr/>
          </a:p>
        </p:txBody>
      </p:sp>
    </p:spTree>
  </p:cSld>
  <p:timing>
    <p:tnLst>
      <p:par>
        <p:cTn id="15" dur="indefinite" restart="never" nodeType="tmRoot">
          <p:childTnLst>
            <p:seq>
              <p:cTn id="1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CustomShape 1"/>
          <p:cNvSpPr/>
          <p:nvPr/>
        </p:nvSpPr>
        <p:spPr>
          <a:xfrm>
            <a:off x="374760" y="464760"/>
            <a:ext cx="9663120" cy="3612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  <a:buSzPct val="80000"/>
              <a:buFont typeface="Wingdings 3" charset="2"/>
              <a:buChar char=""/>
            </a:pPr>
            <a:r>
              <a:rPr b="1" lang="ru-RU" sz="2800" strike="noStrike">
                <a:solidFill>
                  <a:srgbClr val="404040"/>
                </a:solidFill>
                <a:latin typeface="Trebuchet MS"/>
              </a:rPr>
              <a:t>ЦЕЛЬ:</a:t>
            </a:r>
            <a:r>
              <a:rPr lang="ru-RU" sz="2800" strike="noStrike">
                <a:solidFill>
                  <a:srgbClr val="404040"/>
                </a:solidFill>
                <a:latin typeface="Trebuchet MS"/>
              </a:rPr>
              <a:t> формирование у детей дошкольного возраста знаний о смене времён года.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SzPct val="80000"/>
              <a:buFont typeface="Wingdings 3" charset="2"/>
              <a:buChar char=""/>
            </a:pPr>
            <a:r>
              <a:rPr b="1" lang="ru-RU" sz="2800" strike="noStrike">
                <a:solidFill>
                  <a:srgbClr val="404040"/>
                </a:solidFill>
                <a:latin typeface="Trebuchet MS"/>
              </a:rPr>
              <a:t>ЗАДАЧИ:</a:t>
            </a:r>
            <a:r>
              <a:rPr lang="ru-RU" sz="2800" strike="noStrike">
                <a:solidFill>
                  <a:srgbClr val="404040"/>
                </a:solidFill>
                <a:latin typeface="Trebuchet MS"/>
              </a:rPr>
              <a:t> </a:t>
            </a:r>
            <a:endParaRPr/>
          </a:p>
          <a:p>
            <a:pPr>
              <a:lnSpc>
                <a:spcPct val="100000"/>
              </a:lnSpc>
              <a:buSzPct val="80000"/>
              <a:buFont typeface="Wingdings 3" charset="2"/>
              <a:buChar char=""/>
            </a:pPr>
            <a:r>
              <a:rPr lang="ru-RU" sz="2800" strike="noStrike">
                <a:solidFill>
                  <a:srgbClr val="404040"/>
                </a:solidFill>
                <a:latin typeface="Trebuchet MS"/>
              </a:rPr>
              <a:t>- формировать знания об особенностях времён года, их основных признаках, сменяемости, периодичности и цикличности. </a:t>
            </a:r>
            <a:endParaRPr/>
          </a:p>
          <a:p>
            <a:pPr>
              <a:lnSpc>
                <a:spcPct val="100000"/>
              </a:lnSpc>
              <a:buSzPct val="80000"/>
              <a:buFont typeface="Wingdings 3" charset="2"/>
              <a:buChar char=""/>
            </a:pPr>
            <a:r>
              <a:rPr lang="ru-RU" sz="2800" strike="noStrike">
                <a:solidFill>
                  <a:srgbClr val="404040"/>
                </a:solidFill>
                <a:latin typeface="Trebuchet MS"/>
              </a:rPr>
              <a:t>- развивать сенсорное восприятие, стимулировать творческую активность детей.</a:t>
            </a:r>
            <a:endParaRPr/>
          </a:p>
          <a:p>
            <a:pPr>
              <a:lnSpc>
                <a:spcPct val="100000"/>
              </a:lnSpc>
              <a:buSzPct val="80000"/>
              <a:buFont typeface="Wingdings 3" charset="2"/>
              <a:buChar char=""/>
            </a:pPr>
            <a:r>
              <a:rPr lang="ru-RU" sz="2800" strike="noStrike">
                <a:solidFill>
                  <a:srgbClr val="404040"/>
                </a:solidFill>
                <a:latin typeface="Trebuchet MS"/>
              </a:rPr>
              <a:t>- воспитывать любовь и заботливое отношение к природе. </a:t>
            </a:r>
            <a:endParaRPr/>
          </a:p>
          <a:p>
            <a:pPr>
              <a:lnSpc>
                <a:spcPct val="100000"/>
              </a:lnSpc>
              <a:buSzPct val="80000"/>
              <a:buFont typeface="Wingdings 3" charset="2"/>
              <a:buChar char=""/>
            </a:pPr>
            <a:r>
              <a:rPr lang="ru-RU" sz="2800" strike="noStrike">
                <a:solidFill>
                  <a:srgbClr val="404040"/>
                </a:solidFill>
                <a:latin typeface="Trebuchet MS"/>
              </a:rPr>
              <a:t>- развитие мелкой моторики.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  <p:timing>
    <p:tnLst>
      <p:par>
        <p:cTn id="17" dur="indefinite" restart="never" nodeType="tmRoot">
          <p:childTnLst>
            <p:seq>
              <p:cTn id="1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CustomShape 1"/>
          <p:cNvSpPr/>
          <p:nvPr/>
        </p:nvSpPr>
        <p:spPr>
          <a:xfrm>
            <a:off x="677160" y="1545840"/>
            <a:ext cx="8596080" cy="3880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  <a:buSzPct val="80000"/>
              <a:buFont typeface="Wingdings 3" charset="2"/>
              <a:buChar char=""/>
            </a:pPr>
            <a:r>
              <a:rPr lang="ru-RU" sz="2800" strike="noStrike">
                <a:solidFill>
                  <a:srgbClr val="404040"/>
                </a:solidFill>
                <a:latin typeface="Trebuchet MS"/>
              </a:rPr>
              <a:t>Пособие представляет собой юбку четырёх цветов, которые символизируют времена года. Зелёный – весна. Красный – лето. Жёлтый – осень. Голубой – зима. Основным элементом является дерево в разные сезоны.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SzPct val="80000"/>
              <a:buFont typeface="Wingdings 3" charset="2"/>
              <a:buChar char=""/>
            </a:pPr>
            <a:r>
              <a:rPr lang="ru-RU" sz="2800" strike="noStrike">
                <a:solidFill>
                  <a:srgbClr val="404040"/>
                </a:solidFill>
                <a:latin typeface="Trebuchet MS"/>
              </a:rPr>
              <a:t>Юбка украшена различными съёмными деталями, которые прикрепляются с помощью липкой ленты, кнопок, пуговиц, застёжек, что позволяет развивать моторику пальцев у детей.  </a:t>
            </a:r>
            <a:endParaRPr/>
          </a:p>
        </p:txBody>
      </p:sp>
    </p:spTree>
  </p:cSld>
  <p:timing>
    <p:tnLst>
      <p:par>
        <p:cTn id="19" dur="indefinite" restart="never" nodeType="tmRoot">
          <p:childTnLst>
            <p:seq>
              <p:cTn id="2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CustomShape 1"/>
          <p:cNvSpPr/>
          <p:nvPr/>
        </p:nvSpPr>
        <p:spPr>
          <a:xfrm>
            <a:off x="707400" y="1291320"/>
            <a:ext cx="8596080" cy="3880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  <a:buSzPct val="80000"/>
              <a:buFont typeface="Wingdings 3" charset="2"/>
              <a:buChar char=""/>
            </a:pPr>
            <a:r>
              <a:rPr b="1" lang="ru-RU" sz="2800" strike="noStrike">
                <a:solidFill>
                  <a:srgbClr val="404040"/>
                </a:solidFill>
                <a:latin typeface="Trebuchet MS"/>
              </a:rPr>
              <a:t>Варианты игровых заданий для детей:</a:t>
            </a:r>
            <a:endParaRPr/>
          </a:p>
          <a:p>
            <a:pPr>
              <a:lnSpc>
                <a:spcPct val="100000"/>
              </a:lnSpc>
              <a:buSzPct val="80000"/>
              <a:buFont typeface="Wingdings 3" charset="2"/>
              <a:buChar char=""/>
            </a:pPr>
            <a:r>
              <a:rPr lang="ru-RU" sz="2800" strike="noStrike">
                <a:solidFill>
                  <a:srgbClr val="404040"/>
                </a:solidFill>
                <a:latin typeface="Trebuchet MS"/>
              </a:rPr>
              <a:t>«Найди то, что я назову»</a:t>
            </a:r>
            <a:endParaRPr/>
          </a:p>
          <a:p>
            <a:pPr>
              <a:lnSpc>
                <a:spcPct val="100000"/>
              </a:lnSpc>
              <a:buSzPct val="80000"/>
              <a:buFont typeface="Wingdings 3" charset="2"/>
              <a:buChar char=""/>
            </a:pPr>
            <a:r>
              <a:rPr lang="ru-RU" sz="2800" strike="noStrike">
                <a:solidFill>
                  <a:srgbClr val="404040"/>
                </a:solidFill>
                <a:latin typeface="Trebuchet MS"/>
              </a:rPr>
              <a:t>«Разноцветные игрушки»</a:t>
            </a:r>
            <a:endParaRPr/>
          </a:p>
          <a:p>
            <a:pPr>
              <a:lnSpc>
                <a:spcPct val="100000"/>
              </a:lnSpc>
              <a:buSzPct val="80000"/>
              <a:buFont typeface="Wingdings 3" charset="2"/>
              <a:buChar char=""/>
            </a:pPr>
            <a:r>
              <a:rPr lang="ru-RU" sz="2800" strike="noStrike">
                <a:solidFill>
                  <a:srgbClr val="404040"/>
                </a:solidFill>
                <a:latin typeface="Trebuchet MS"/>
              </a:rPr>
              <a:t>«Найди и назови»</a:t>
            </a:r>
            <a:endParaRPr/>
          </a:p>
          <a:p>
            <a:pPr>
              <a:lnSpc>
                <a:spcPct val="100000"/>
              </a:lnSpc>
              <a:buSzPct val="80000"/>
              <a:buFont typeface="Wingdings 3" charset="2"/>
              <a:buChar char=""/>
            </a:pPr>
            <a:r>
              <a:rPr lang="ru-RU" sz="2800" strike="noStrike">
                <a:solidFill>
                  <a:srgbClr val="404040"/>
                </a:solidFill>
                <a:latin typeface="Trebuchet MS"/>
              </a:rPr>
              <a:t>«Найди такой же…»</a:t>
            </a:r>
            <a:endParaRPr/>
          </a:p>
          <a:p>
            <a:pPr>
              <a:lnSpc>
                <a:spcPct val="100000"/>
              </a:lnSpc>
              <a:buSzPct val="80000"/>
              <a:buFont typeface="Wingdings 3" charset="2"/>
              <a:buChar char=""/>
            </a:pPr>
            <a:r>
              <a:rPr lang="ru-RU" sz="2800" strike="noStrike">
                <a:solidFill>
                  <a:srgbClr val="404040"/>
                </a:solidFill>
                <a:latin typeface="Trebuchet MS"/>
              </a:rPr>
              <a:t>«Когда это бывает?»</a:t>
            </a:r>
            <a:endParaRPr/>
          </a:p>
          <a:p>
            <a:pPr>
              <a:lnSpc>
                <a:spcPct val="100000"/>
              </a:lnSpc>
              <a:buSzPct val="80000"/>
              <a:buFont typeface="Wingdings 3" charset="2"/>
              <a:buChar char=""/>
            </a:pPr>
            <a:r>
              <a:rPr lang="ru-RU" sz="2800" strike="noStrike">
                <a:solidFill>
                  <a:srgbClr val="404040"/>
                </a:solidFill>
                <a:latin typeface="Trebuchet MS"/>
              </a:rPr>
              <a:t>«Какого цвета?»</a:t>
            </a:r>
            <a:endParaRPr/>
          </a:p>
          <a:p>
            <a:pPr>
              <a:lnSpc>
                <a:spcPct val="100000"/>
              </a:lnSpc>
              <a:buSzPct val="80000"/>
              <a:buFont typeface="Wingdings 3" charset="2"/>
              <a:buChar char=""/>
            </a:pPr>
            <a:r>
              <a:rPr lang="ru-RU" sz="2800" strike="noStrike">
                <a:solidFill>
                  <a:srgbClr val="404040"/>
                </a:solidFill>
                <a:latin typeface="Trebuchet MS"/>
              </a:rPr>
              <a:t>«Чего не хватает»</a:t>
            </a:r>
            <a:endParaRPr/>
          </a:p>
          <a:p>
            <a:pPr>
              <a:lnSpc>
                <a:spcPct val="100000"/>
              </a:lnSpc>
              <a:buSzPct val="80000"/>
              <a:buFont typeface="Wingdings 3" charset="2"/>
              <a:buChar char=""/>
            </a:pPr>
            <a:r>
              <a:rPr lang="ru-RU" sz="2800" strike="noStrike">
                <a:solidFill>
                  <a:srgbClr val="404040"/>
                </a:solidFill>
                <a:latin typeface="Trebuchet MS"/>
              </a:rPr>
              <a:t>«Собери листочки, цветочки»</a:t>
            </a:r>
            <a:endParaRPr/>
          </a:p>
          <a:p>
            <a:pPr>
              <a:lnSpc>
                <a:spcPct val="100000"/>
              </a:lnSpc>
              <a:buSzPct val="80000"/>
              <a:buFont typeface="Wingdings 3" charset="2"/>
              <a:buChar char=""/>
            </a:pPr>
            <a:r>
              <a:rPr lang="ru-RU" sz="2800" strike="noStrike">
                <a:solidFill>
                  <a:srgbClr val="404040"/>
                </a:solidFill>
                <a:latin typeface="Trebuchet MS"/>
              </a:rPr>
              <a:t>«Много- один» (снежинки, листочки, облака, цветочки, бабочки)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  <p:timing>
    <p:tnLst>
      <p:par>
        <p:cTn id="21" dur="indefinite" restart="never" nodeType="tmRoot">
          <p:childTnLst>
            <p:seq>
              <p:cTn id="2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CustomShape 1"/>
          <p:cNvSpPr/>
          <p:nvPr/>
        </p:nvSpPr>
        <p:spPr>
          <a:xfrm>
            <a:off x="677160" y="609480"/>
            <a:ext cx="8596080" cy="1320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65" name="Объект 3" descr=""/>
          <p:cNvPicPr/>
          <p:nvPr/>
        </p:nvPicPr>
        <p:blipFill>
          <a:blip r:embed="rId1"/>
          <a:stretch/>
        </p:blipFill>
        <p:spPr>
          <a:xfrm>
            <a:off x="0" y="-68400"/>
            <a:ext cx="12191400" cy="6857280"/>
          </a:xfrm>
          <a:prstGeom prst="rect">
            <a:avLst/>
          </a:prstGeom>
          <a:ln>
            <a:noFill/>
          </a:ln>
        </p:spPr>
      </p:pic>
      <p:pic>
        <p:nvPicPr>
          <p:cNvPr id="66" name="Рисунок 2" descr=""/>
          <p:cNvPicPr/>
          <p:nvPr/>
        </p:nvPicPr>
        <p:blipFill>
          <a:blip r:embed="rId2"/>
          <a:stretch/>
        </p:blipFill>
        <p:spPr>
          <a:xfrm>
            <a:off x="4044240" y="1736640"/>
            <a:ext cx="3646800" cy="4862520"/>
          </a:xfrm>
          <a:prstGeom prst="rect">
            <a:avLst/>
          </a:prstGeom>
          <a:ln>
            <a:noFill/>
          </a:ln>
        </p:spPr>
      </p:pic>
      <p:pic>
        <p:nvPicPr>
          <p:cNvPr id="67" name="Рисунок 6" descr=""/>
          <p:cNvPicPr/>
          <p:nvPr/>
        </p:nvPicPr>
        <p:blipFill>
          <a:blip r:embed="rId3"/>
          <a:stretch/>
        </p:blipFill>
        <p:spPr>
          <a:xfrm>
            <a:off x="238680" y="187920"/>
            <a:ext cx="3566520" cy="4755600"/>
          </a:xfrm>
          <a:prstGeom prst="rect">
            <a:avLst/>
          </a:prstGeom>
          <a:ln>
            <a:noFill/>
          </a:ln>
        </p:spPr>
      </p:pic>
      <p:pic>
        <p:nvPicPr>
          <p:cNvPr id="68" name="Рисунок 7" descr=""/>
          <p:cNvPicPr/>
          <p:nvPr/>
        </p:nvPicPr>
        <p:blipFill>
          <a:blip r:embed="rId4"/>
          <a:stretch/>
        </p:blipFill>
        <p:spPr>
          <a:xfrm>
            <a:off x="8030160" y="303840"/>
            <a:ext cx="3723840" cy="49651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3" dur="indefinite" restart="never" nodeType="tmRoot">
          <p:childTnLst>
            <p:seq>
              <p:cTn id="2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Рисунок 1" descr=""/>
          <p:cNvPicPr/>
          <p:nvPr/>
        </p:nvPicPr>
        <p:blipFill>
          <a:blip r:embed="rId1"/>
          <a:stretch/>
        </p:blipFill>
        <p:spPr>
          <a:xfrm>
            <a:off x="0" y="0"/>
            <a:ext cx="8829360" cy="6857280"/>
          </a:xfrm>
          <a:prstGeom prst="rect">
            <a:avLst/>
          </a:prstGeom>
          <a:ln>
            <a:noFill/>
          </a:ln>
        </p:spPr>
      </p:pic>
      <p:sp>
        <p:nvSpPr>
          <p:cNvPr id="70" name="CustomShape 1"/>
          <p:cNvSpPr/>
          <p:nvPr/>
        </p:nvSpPr>
        <p:spPr>
          <a:xfrm>
            <a:off x="800280" y="1914840"/>
            <a:ext cx="8596080" cy="3880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lang="ru-RU" sz="6000" strike="noStrike">
                <a:solidFill>
                  <a:srgbClr val="404040"/>
                </a:solidFill>
                <a:latin typeface="Trebuchet MS"/>
              </a:rPr>
              <a:t>«ЮБКА – СКАЗКА»</a:t>
            </a:r>
            <a:endParaRPr/>
          </a:p>
        </p:txBody>
      </p:sp>
    </p:spTree>
  </p:cSld>
  <p:timing>
    <p:tnLst>
      <p:par>
        <p:cTn id="25" dur="indefinite" restart="never" nodeType="tmRoot">
          <p:childTnLst>
            <p:seq>
              <p:cTn id="2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CustomShape 1"/>
          <p:cNvSpPr/>
          <p:nvPr/>
        </p:nvSpPr>
        <p:spPr>
          <a:xfrm>
            <a:off x="650160" y="1532880"/>
            <a:ext cx="8596080" cy="3880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  <a:buSzPct val="80000"/>
              <a:buFont typeface="Wingdings 3" charset="2"/>
              <a:buChar char=""/>
            </a:pPr>
            <a:r>
              <a:rPr b="1" lang="ru-RU" sz="2800" strike="noStrike">
                <a:solidFill>
                  <a:srgbClr val="404040"/>
                </a:solidFill>
                <a:latin typeface="Trebuchet MS"/>
              </a:rPr>
              <a:t>Цель:</a:t>
            </a:r>
            <a:r>
              <a:rPr lang="ru-RU" sz="2800" strike="noStrike">
                <a:solidFill>
                  <a:srgbClr val="404040"/>
                </a:solidFill>
                <a:latin typeface="Trebuchet MS"/>
              </a:rPr>
              <a:t> создание развивающей игровой среды.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SzPct val="80000"/>
              <a:buFont typeface="Wingdings 3" charset="2"/>
              <a:buChar char=""/>
            </a:pPr>
            <a:r>
              <a:rPr b="1" lang="ru-RU" sz="2800" strike="noStrike">
                <a:solidFill>
                  <a:srgbClr val="404040"/>
                </a:solidFill>
                <a:latin typeface="Trebuchet MS"/>
              </a:rPr>
              <a:t>Задачи: </a:t>
            </a:r>
            <a:endParaRPr/>
          </a:p>
          <a:p>
            <a:pPr>
              <a:lnSpc>
                <a:spcPct val="100000"/>
              </a:lnSpc>
              <a:buSzPct val="80000"/>
              <a:buFont typeface="Wingdings 3" charset="2"/>
              <a:buChar char=""/>
            </a:pPr>
            <a:r>
              <a:rPr lang="ru-RU" sz="2800" strike="noStrike">
                <a:solidFill>
                  <a:srgbClr val="404040"/>
                </a:solidFill>
                <a:latin typeface="Trebuchet MS"/>
              </a:rPr>
              <a:t>- Совершенствовать развитие зрительного восприятия, памяти.</a:t>
            </a:r>
            <a:endParaRPr/>
          </a:p>
          <a:p>
            <a:pPr>
              <a:lnSpc>
                <a:spcPct val="100000"/>
              </a:lnSpc>
              <a:buSzPct val="80000"/>
              <a:buFont typeface="Wingdings 3" charset="2"/>
              <a:buChar char=""/>
            </a:pPr>
            <a:r>
              <a:rPr lang="ru-RU" sz="2800" strike="noStrike">
                <a:solidFill>
                  <a:srgbClr val="404040"/>
                </a:solidFill>
                <a:latin typeface="Trebuchet MS"/>
              </a:rPr>
              <a:t>- Развивать правильную речь детей.</a:t>
            </a:r>
            <a:endParaRPr/>
          </a:p>
          <a:p>
            <a:pPr>
              <a:lnSpc>
                <a:spcPct val="100000"/>
              </a:lnSpc>
              <a:buSzPct val="80000"/>
              <a:buFont typeface="Wingdings 3" charset="2"/>
              <a:buChar char=""/>
            </a:pPr>
            <a:r>
              <a:rPr lang="ru-RU" sz="2800" strike="noStrike">
                <a:solidFill>
                  <a:srgbClr val="404040"/>
                </a:solidFill>
                <a:latin typeface="Trebuchet MS"/>
              </a:rPr>
              <a:t>- Нести предпосылки духовно-нравственного развития детей через игру, через сказки.</a:t>
            </a:r>
            <a:endParaRPr/>
          </a:p>
          <a:p>
            <a:pPr>
              <a:lnSpc>
                <a:spcPct val="100000"/>
              </a:lnSpc>
              <a:buSzPct val="80000"/>
              <a:buFont typeface="Wingdings 3" charset="2"/>
              <a:buChar char=""/>
            </a:pPr>
            <a:r>
              <a:rPr lang="ru-RU" sz="2800" strike="noStrike">
                <a:solidFill>
                  <a:srgbClr val="404040"/>
                </a:solidFill>
                <a:latin typeface="Trebuchet MS"/>
              </a:rPr>
              <a:t>- Создать положительный эмоциональный настрой.</a:t>
            </a:r>
            <a:endParaRPr/>
          </a:p>
          <a:p>
            <a:pPr>
              <a:lnSpc>
                <a:spcPct val="100000"/>
              </a:lnSpc>
              <a:buSzPct val="80000"/>
              <a:buFont typeface="Wingdings 3" charset="2"/>
              <a:buChar char=""/>
            </a:pPr>
            <a:r>
              <a:rPr lang="ru-RU" sz="2800" strike="noStrike">
                <a:solidFill>
                  <a:srgbClr val="404040"/>
                </a:solidFill>
                <a:latin typeface="Trebuchet MS"/>
              </a:rPr>
              <a:t>- Развитие мелкой моторики рук. 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  <p:timing>
    <p:tnLst>
      <p:par>
        <p:cTn id="27" dur="indefinite" restart="never" nodeType="tmRoot">
          <p:childTnLst>
            <p:seq>
              <p:cTn id="2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CustomShape 1"/>
          <p:cNvSpPr/>
          <p:nvPr/>
        </p:nvSpPr>
        <p:spPr>
          <a:xfrm>
            <a:off x="677160" y="2160720"/>
            <a:ext cx="8596080" cy="3880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  <a:buSzPct val="80000"/>
              <a:buFont typeface="Wingdings 3" charset="2"/>
              <a:buChar char=""/>
            </a:pPr>
            <a:r>
              <a:rPr lang="ru-RU" sz="2000" strike="noStrike">
                <a:solidFill>
                  <a:srgbClr val="404040"/>
                </a:solidFill>
                <a:latin typeface="Trebuchet MS"/>
              </a:rPr>
              <a:t>Юбка объединяет в себе игру, как основной вид деятельности ребёнка младшего дошкольного возраста, и сказку, как одно из средств духовно-нравственного воспитания, ведь прежде всего из сказок ребёнок может найти представление о добре и зле, правде и справедливости.</a:t>
            </a:r>
            <a:endParaRPr/>
          </a:p>
          <a:p>
            <a:pPr>
              <a:lnSpc>
                <a:spcPct val="100000"/>
              </a:lnSpc>
              <a:buSzPct val="80000"/>
              <a:buFont typeface="Wingdings 3" charset="2"/>
              <a:buChar char=""/>
            </a:pPr>
            <a:r>
              <a:rPr lang="ru-RU" sz="2000" strike="noStrike">
                <a:solidFill>
                  <a:srgbClr val="404040"/>
                </a:solidFill>
                <a:latin typeface="Trebuchet MS"/>
              </a:rPr>
              <a:t>Герои сказок являются самостоятельными объёмными игрушками, которые в процессе игры легко отсоединяются и присоединяются, «путешествуя» по сказкам. </a:t>
            </a:r>
            <a:endParaRPr/>
          </a:p>
          <a:p>
            <a:pPr>
              <a:lnSpc>
                <a:spcPct val="100000"/>
              </a:lnSpc>
              <a:buSzPct val="80000"/>
              <a:buFont typeface="Wingdings 3" charset="2"/>
              <a:buChar char=""/>
            </a:pPr>
            <a:r>
              <a:rPr lang="ru-RU" sz="2000" strike="noStrike">
                <a:solidFill>
                  <a:srgbClr val="404040"/>
                </a:solidFill>
                <a:latin typeface="Trebuchet MS"/>
              </a:rPr>
              <a:t>Сказки: «Колобок», «Репка», «Три медведя», «Заюшкина избушка», «Маша и медведь», «Курочка Ряба», «Теремок», «Лиса, заяц и петух». 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  <p:timing>
    <p:tnLst>
      <p:par>
        <p:cTn id="29" dur="indefinite" restart="never" nodeType="tmRoot">
          <p:childTnLst>
            <p:seq>
              <p:cTn id="3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CustomShape 1"/>
          <p:cNvSpPr/>
          <p:nvPr/>
        </p:nvSpPr>
        <p:spPr>
          <a:xfrm>
            <a:off x="677160" y="609480"/>
            <a:ext cx="8596080" cy="1320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74" name="Объект 3" descr=""/>
          <p:cNvPicPr/>
          <p:nvPr/>
        </p:nvPicPr>
        <p:blipFill>
          <a:blip r:embed="rId1"/>
          <a:stretch/>
        </p:blipFill>
        <p:spPr>
          <a:xfrm>
            <a:off x="0" y="0"/>
            <a:ext cx="12191400" cy="6857280"/>
          </a:xfrm>
          <a:prstGeom prst="rect">
            <a:avLst/>
          </a:prstGeom>
          <a:ln>
            <a:noFill/>
          </a:ln>
        </p:spPr>
      </p:pic>
      <p:pic>
        <p:nvPicPr>
          <p:cNvPr id="75" name="Рисунок 4" descr=""/>
          <p:cNvPicPr/>
          <p:nvPr/>
        </p:nvPicPr>
        <p:blipFill>
          <a:blip r:embed="rId2"/>
          <a:stretch/>
        </p:blipFill>
        <p:spPr>
          <a:xfrm>
            <a:off x="990360" y="434880"/>
            <a:ext cx="4562640" cy="6084000"/>
          </a:xfrm>
          <a:prstGeom prst="rect">
            <a:avLst/>
          </a:prstGeom>
          <a:ln>
            <a:noFill/>
          </a:ln>
        </p:spPr>
      </p:pic>
      <p:pic>
        <p:nvPicPr>
          <p:cNvPr id="76" name="Рисунок 5" descr=""/>
          <p:cNvPicPr/>
          <p:nvPr/>
        </p:nvPicPr>
        <p:blipFill>
          <a:blip r:embed="rId3"/>
          <a:stretch/>
        </p:blipFill>
        <p:spPr>
          <a:xfrm>
            <a:off x="6544080" y="461160"/>
            <a:ext cx="4522680" cy="60307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1" dur="indefinite" restart="never" nodeType="tmRoot">
          <p:childTnLst>
            <p:seq>
              <p:cTn id="3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CustomShape 1"/>
          <p:cNvSpPr/>
          <p:nvPr/>
        </p:nvSpPr>
        <p:spPr>
          <a:xfrm>
            <a:off x="677160" y="609480"/>
            <a:ext cx="8596080" cy="1320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78" name="Объект 3" descr=""/>
          <p:cNvPicPr/>
          <p:nvPr/>
        </p:nvPicPr>
        <p:blipFill>
          <a:blip r:embed="rId1"/>
          <a:stretch/>
        </p:blipFill>
        <p:spPr>
          <a:xfrm>
            <a:off x="0" y="0"/>
            <a:ext cx="12191400" cy="6857280"/>
          </a:xfrm>
          <a:prstGeom prst="rect">
            <a:avLst/>
          </a:prstGeom>
          <a:ln>
            <a:noFill/>
          </a:ln>
        </p:spPr>
      </p:pic>
      <p:pic>
        <p:nvPicPr>
          <p:cNvPr id="79" name="Рисунок 4" descr=""/>
          <p:cNvPicPr/>
          <p:nvPr/>
        </p:nvPicPr>
        <p:blipFill>
          <a:blip r:embed="rId2"/>
          <a:stretch/>
        </p:blipFill>
        <p:spPr>
          <a:xfrm>
            <a:off x="1197360" y="556920"/>
            <a:ext cx="4417920" cy="5891040"/>
          </a:xfrm>
          <a:prstGeom prst="rect">
            <a:avLst/>
          </a:prstGeom>
          <a:ln>
            <a:noFill/>
          </a:ln>
        </p:spPr>
      </p:pic>
      <p:pic>
        <p:nvPicPr>
          <p:cNvPr id="80" name="Рисунок 5" descr=""/>
          <p:cNvPicPr/>
          <p:nvPr/>
        </p:nvPicPr>
        <p:blipFill>
          <a:blip r:embed="rId3"/>
          <a:stretch/>
        </p:blipFill>
        <p:spPr>
          <a:xfrm>
            <a:off x="6594840" y="609480"/>
            <a:ext cx="4378680" cy="58381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3" dur="indefinite" restart="never" nodeType="tmRoot">
          <p:childTnLst>
            <p:seq>
              <p:cTn id="3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CustomShape 1"/>
          <p:cNvSpPr/>
          <p:nvPr/>
        </p:nvSpPr>
        <p:spPr>
          <a:xfrm>
            <a:off x="677160" y="609480"/>
            <a:ext cx="8596080" cy="1320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ru-RU" sz="3600" strike="noStrike">
                <a:solidFill>
                  <a:srgbClr val="5fcbef"/>
                </a:solidFill>
                <a:latin typeface="Trebuchet MS"/>
              </a:rPr>
              <a:t> </a:t>
            </a:r>
            <a:endParaRPr/>
          </a:p>
        </p:txBody>
      </p:sp>
      <p:pic>
        <p:nvPicPr>
          <p:cNvPr id="82" name="Объект 5" descr=""/>
          <p:cNvPicPr/>
          <p:nvPr/>
        </p:nvPicPr>
        <p:blipFill>
          <a:blip r:embed="rId1"/>
          <a:stretch/>
        </p:blipFill>
        <p:spPr>
          <a:xfrm>
            <a:off x="0" y="0"/>
            <a:ext cx="12191400" cy="6857280"/>
          </a:xfrm>
          <a:prstGeom prst="rect">
            <a:avLst/>
          </a:prstGeom>
          <a:ln>
            <a:noFill/>
          </a:ln>
        </p:spPr>
      </p:pic>
      <p:sp>
        <p:nvSpPr>
          <p:cNvPr id="83" name="CustomShape 2"/>
          <p:cNvSpPr/>
          <p:nvPr/>
        </p:nvSpPr>
        <p:spPr>
          <a:xfrm>
            <a:off x="1903320" y="4408200"/>
            <a:ext cx="8384400" cy="912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i="1" lang="ru-RU" sz="5400" strike="noStrike">
                <a:solidFill>
                  <a:srgbClr val="000000"/>
                </a:solidFill>
                <a:latin typeface="Trebuchet MS"/>
                <a:ea typeface="DejaVu Sans"/>
              </a:rPr>
              <a:t>СПАСИБО ЗА ВНИМАНИЕ!</a:t>
            </a:r>
            <a:endParaRPr/>
          </a:p>
        </p:txBody>
      </p:sp>
    </p:spTree>
  </p:cSld>
  <p:timing>
    <p:tnLst>
      <p:par>
        <p:cTn id="35" dur="indefinite" restart="never" nodeType="tmRoot">
          <p:childTnLst>
            <p:seq>
              <p:cTn id="3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