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21.png" ContentType="image/png"/>
  <Override PartName="/ppt/media/image20.jpeg" ContentType="image/jpeg"/>
  <Override PartName="/ppt/media/image19.jpeg" ContentType="image/jpeg"/>
  <Override PartName="/ppt/media/image18.jpeg" ContentType="image/jpeg"/>
  <Override PartName="/ppt/media/image16.jpeg" ContentType="image/jpeg"/>
  <Override PartName="/ppt/media/image15.jpeg" ContentType="image/jpeg"/>
  <Override PartName="/ppt/media/image14.png" ContentType="image/png"/>
  <Override PartName="/ppt/media/image12.jpeg" ContentType="image/jpeg"/>
  <Override PartName="/ppt/media/image11.jpeg" ContentType="image/jpeg"/>
  <Override PartName="/ppt/media/image8.jpeg" ContentType="image/jpeg"/>
  <Override PartName="/ppt/media/image10.jpeg" ContentType="image/jpeg"/>
  <Override PartName="/ppt/media/image9.png" ContentType="image/png"/>
  <Override PartName="/ppt/media/image7.jpeg" ContentType="image/jpeg"/>
  <Override PartName="/ppt/media/image6.jpeg" ContentType="image/jpeg"/>
  <Override PartName="/ppt/media/image5.jpeg" ContentType="image/jpeg"/>
  <Override PartName="/ppt/media/image4.png" ContentType="image/png"/>
  <Override PartName="/ppt/media/image17.jpeg" ContentType="image/jpeg"/>
  <Override PartName="/ppt/media/image3.jpeg" ContentType="image/jpeg"/>
  <Override PartName="/ppt/media/image13.jpeg" ContentType="image/jpeg"/>
  <Override PartName="/ppt/media/image2.png" ContentType="image/png"/>
  <Override PartName="/ppt/media/image1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accent1">
                <a:alpha val="70000"/>
              </a:schemeClr>
            </a:solidFill>
            <a:round/>
          </a:ln>
        </p:spPr>
      </p:sp>
      <p:sp>
        <p:nvSpPr>
          <p:cNvPr id="1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accent1">
                <a:alpha val="70000"/>
              </a:schemeClr>
            </a:solidFill>
            <a:round/>
          </a:ln>
        </p:spPr>
      </p:sp>
      <p:sp>
        <p:nvSpPr>
          <p:cNvPr id="2" name="CustomShape 3"/>
          <p:cNvSpPr/>
          <p:nvPr/>
        </p:nvSpPr>
        <p:spPr>
          <a:xfrm>
            <a:off x="9181440" y="-8640"/>
            <a:ext cx="3006720" cy="6865920"/>
          </a:xfrm>
          <a:custGeom>
            <a:avLst/>
            <a:gdLst/>
            <a:ahLst/>
            <a:rect l="0" t="0" r="r" b="b"/>
            <a:pathLst>
              <a:path w="3007350" h="6866468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603360" y="-8640"/>
            <a:ext cx="2587680" cy="6865920"/>
          </a:xfrm>
          <a:custGeom>
            <a:avLst/>
            <a:gdLst/>
            <a:ahLst/>
            <a:rect l="0" t="0" r="r" b="b"/>
            <a:pathLst>
              <a:path w="2573312" h="6866468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932320" y="3048120"/>
            <a:ext cx="3259080" cy="3809160"/>
          </a:xfrm>
          <a:prstGeom prst="triangle">
            <a:avLst>
              <a:gd name="adj" fmla="val 17798"/>
            </a:avLst>
          </a:pr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334440" y="-8640"/>
            <a:ext cx="2853720" cy="6865920"/>
          </a:xfrm>
          <a:custGeom>
            <a:avLst/>
            <a:gdLst/>
            <a:ahLst/>
            <a:rect l="0" t="0" r="r" b="b"/>
            <a:pathLst>
              <a:path w="2858014" h="6866468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0898640" y="-8640"/>
            <a:ext cx="1289520" cy="6865920"/>
          </a:xfrm>
          <a:custGeom>
            <a:avLst/>
            <a:gdLst/>
            <a:ahLst/>
            <a:rect l="0" t="0" r="r" b="b"/>
            <a:pathLst>
              <a:path w="1290095" h="6858001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10938960" y="-8640"/>
            <a:ext cx="1249200" cy="6865920"/>
          </a:xfrm>
          <a:custGeom>
            <a:avLst/>
            <a:gdLst/>
            <a:ahLst/>
            <a:rect l="0" t="0" r="r" b="b"/>
            <a:pathLst>
              <a:path w="1249826" h="6858001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10371600" y="3589920"/>
            <a:ext cx="1816560" cy="3267360"/>
          </a:xfrm>
          <a:prstGeom prst="triangle">
            <a:avLst>
              <a:gd name="adj" fmla="val 17798"/>
            </a:avLst>
          </a:pr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0" y="4013280"/>
            <a:ext cx="447840" cy="2844000"/>
          </a:xfrm>
          <a:prstGeom prst="triangle">
            <a:avLst>
              <a:gd name="adj" fmla="val 13133"/>
            </a:avLst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PlaceHolder 1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3966480" y="99180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ru-RU" sz="4000" strike="noStrike">
                <a:solidFill>
                  <a:srgbClr val="000000"/>
                </a:solidFill>
                <a:latin typeface="Trebuchet MS"/>
              </a:rPr>
              <a:t>МНОГОФУНКЦИОНАЛЬНОЕ</a:t>
            </a:r>
            <a:endParaRPr/>
          </a:p>
          <a:p>
            <a:r>
              <a:rPr lang="ru-RU" sz="4000" strike="noStrike">
                <a:solidFill>
                  <a:srgbClr val="000000"/>
                </a:solidFill>
                <a:latin typeface="Trebuchet MS"/>
              </a:rPr>
              <a:t>ДИДАКТИЧЕСКОЕ </a:t>
            </a:r>
            <a:endParaRPr/>
          </a:p>
          <a:p>
            <a:r>
              <a:rPr lang="ru-RU" sz="4000" strike="noStrike">
                <a:solidFill>
                  <a:srgbClr val="000000"/>
                </a:solidFill>
                <a:latin typeface="Trebuchet MS"/>
              </a:rPr>
              <a:t>ПОСОБИЕ «ЮБКА»</a:t>
            </a:r>
            <a:endParaRPr/>
          </a:p>
          <a:p>
            <a:endParaRPr/>
          </a:p>
          <a:p>
            <a:endParaRPr/>
          </a:p>
          <a:p>
            <a:r>
              <a:rPr lang="ru-RU" sz="5400" strike="noStrike">
                <a:solidFill>
                  <a:srgbClr val="5fcbef"/>
                </a:solidFill>
                <a:latin typeface="Trebuchet MS"/>
              </a:rPr>
              <a:t>            </a:t>
            </a:r>
            <a:endParaRPr/>
          </a:p>
          <a:p>
            <a:r>
              <a:rPr lang="ru-RU" sz="5400" strike="noStrike">
                <a:solidFill>
                  <a:srgbClr val="5fcbef"/>
                </a:solidFill>
                <a:latin typeface="Trebuchet MS"/>
              </a:rPr>
              <a:t>             </a:t>
            </a:r>
            <a:r>
              <a:rPr lang="ru-RU" sz="2400" strike="noStrike">
                <a:solidFill>
                  <a:srgbClr val="000000"/>
                </a:solidFill>
                <a:latin typeface="Trebuchet MS"/>
              </a:rPr>
              <a:t>Русских Ольга Дмитриевна</a:t>
            </a:r>
            <a:endParaRPr/>
          </a:p>
          <a:p>
            <a:r>
              <a:rPr lang="ru-RU" sz="2400" strike="noStrike">
                <a:solidFill>
                  <a:srgbClr val="000000"/>
                </a:solidFill>
                <a:latin typeface="Trebuchet MS"/>
              </a:rPr>
              <a:t>                              </a:t>
            </a:r>
            <a:r>
              <a:rPr lang="ru-RU" sz="2800" strike="noStrike">
                <a:solidFill>
                  <a:srgbClr val="000000"/>
                </a:solidFill>
                <a:latin typeface="Trebuchet MS"/>
              </a:rPr>
              <a:t>МКДОУ №170 г. Кирова</a:t>
            </a:r>
            <a:endParaRPr/>
          </a:p>
          <a:p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677160" y="154584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Пособие представляет собой юбку четырёх цветов, которые символизируют времена года. Зелёный – весна. Красный – лето. Жёлтый – осень. Голубой – зима. Основным элементом является дерево в разные сезоны.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Юбка украшена различными съёмными деталями, которые прикрепляются с помощью липкой ленты, кнопок, пуговиц, застёжек, что позволяет развивать моторику пальцев у детей.  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707400" y="129132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b="1" lang="ru-RU" sz="2800" strike="noStrike">
                <a:solidFill>
                  <a:srgbClr val="404040"/>
                </a:solidFill>
                <a:latin typeface="Trebuchet MS"/>
              </a:rPr>
              <a:t>Варианты игровых заданий для детей: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«Найди то, что я назову»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«Разноцветные игрушки»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«Найди и назови»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«Найди такой же…»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«Когда это бывает?»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«Какого цвета?»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«Чего не хватает»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«Собери листочки, цветочки»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«Много- один» (снежинки, листочки, облака, цветочки, бабочки)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5" name="Объект 3" descr=""/>
          <p:cNvPicPr/>
          <p:nvPr/>
        </p:nvPicPr>
        <p:blipFill>
          <a:blip r:embed="rId1"/>
          <a:stretch/>
        </p:blipFill>
        <p:spPr>
          <a:xfrm>
            <a:off x="0" y="-6840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66" name="Рисунок 2" descr=""/>
          <p:cNvPicPr/>
          <p:nvPr/>
        </p:nvPicPr>
        <p:blipFill>
          <a:blip r:embed="rId2"/>
          <a:stretch/>
        </p:blipFill>
        <p:spPr>
          <a:xfrm>
            <a:off x="4044240" y="1736640"/>
            <a:ext cx="3646800" cy="4862520"/>
          </a:xfrm>
          <a:prstGeom prst="rect">
            <a:avLst/>
          </a:prstGeom>
          <a:ln>
            <a:noFill/>
          </a:ln>
        </p:spPr>
      </p:pic>
      <p:pic>
        <p:nvPicPr>
          <p:cNvPr id="67" name="Рисунок 6" descr=""/>
          <p:cNvPicPr/>
          <p:nvPr/>
        </p:nvPicPr>
        <p:blipFill>
          <a:blip r:embed="rId3"/>
          <a:stretch/>
        </p:blipFill>
        <p:spPr>
          <a:xfrm>
            <a:off x="238680" y="187920"/>
            <a:ext cx="3566520" cy="4755600"/>
          </a:xfrm>
          <a:prstGeom prst="rect">
            <a:avLst/>
          </a:prstGeom>
          <a:ln>
            <a:noFill/>
          </a:ln>
        </p:spPr>
      </p:pic>
      <p:pic>
        <p:nvPicPr>
          <p:cNvPr id="68" name="Рисунок 7" descr=""/>
          <p:cNvPicPr/>
          <p:nvPr/>
        </p:nvPicPr>
        <p:blipFill>
          <a:blip r:embed="rId4"/>
          <a:stretch/>
        </p:blipFill>
        <p:spPr>
          <a:xfrm>
            <a:off x="8030160" y="303840"/>
            <a:ext cx="3723840" cy="4965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8829360" cy="6857280"/>
          </a:xfrm>
          <a:prstGeom prst="rect">
            <a:avLst/>
          </a:prstGeom>
          <a:ln>
            <a:noFill/>
          </a:ln>
        </p:spPr>
      </p:pic>
      <p:sp>
        <p:nvSpPr>
          <p:cNvPr id="70" name="CustomShape 1"/>
          <p:cNvSpPr/>
          <p:nvPr/>
        </p:nvSpPr>
        <p:spPr>
          <a:xfrm>
            <a:off x="800280" y="191484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6000" strike="noStrike">
                <a:solidFill>
                  <a:srgbClr val="404040"/>
                </a:solidFill>
                <a:latin typeface="Trebuchet MS"/>
              </a:rPr>
              <a:t>«ЮБКА – СКАЗКА»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650160" y="153288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b="1" lang="ru-RU" sz="2800" strike="noStrike">
                <a:solidFill>
                  <a:srgbClr val="404040"/>
                </a:solidFill>
                <a:latin typeface="Trebuchet MS"/>
              </a:rPr>
              <a:t>Цель:</a:t>
            </a: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 создание развивающей игровой среды.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b="1" lang="ru-RU" sz="2800" strike="noStrike">
                <a:solidFill>
                  <a:srgbClr val="404040"/>
                </a:solidFill>
                <a:latin typeface="Trebuchet MS"/>
              </a:rPr>
              <a:t>Задачи: 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Совершенствовать развитие зрительного восприятия, памяти.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Развивать правильную речь детей.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Нести предпосылки духовно-нравственного развития детей через игру, через сказки.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Создать положительный эмоциональный настрой.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Развитие мелкой моторики рук.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677160" y="216072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 strike="noStrike">
                <a:solidFill>
                  <a:srgbClr val="404040"/>
                </a:solidFill>
                <a:latin typeface="Trebuchet MS"/>
              </a:rPr>
              <a:t>Юбка объединяет в себе игру, как основной вид деятельности ребёнка младшего дошкольного возраста, и сказку, как одно из средств духовно-нравственного воспитания, ведь прежде всего из сказок ребёнок может найти представление о добре и зле, правде и справедливости.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 strike="noStrike">
                <a:solidFill>
                  <a:srgbClr val="404040"/>
                </a:solidFill>
                <a:latin typeface="Trebuchet MS"/>
              </a:rPr>
              <a:t>Герои сказок являются самостоятельными объёмными игрушками, которые в процессе игры легко отсоединяются и присоединяются, «путешествуя» по сказкам. 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 strike="noStrike">
                <a:solidFill>
                  <a:srgbClr val="404040"/>
                </a:solidFill>
                <a:latin typeface="Trebuchet MS"/>
              </a:rPr>
              <a:t>Сказки: «Колобок», «Репка», «Три медведя», «Заюшкина избушка», «Маша и медведь», «Курочка Ряба», «Теремок», «Лиса, заяц и петух».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4" name="Объект 3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75" name="Рисунок 4" descr=""/>
          <p:cNvPicPr/>
          <p:nvPr/>
        </p:nvPicPr>
        <p:blipFill>
          <a:blip r:embed="rId2"/>
          <a:stretch/>
        </p:blipFill>
        <p:spPr>
          <a:xfrm>
            <a:off x="990360" y="434880"/>
            <a:ext cx="4562640" cy="6084000"/>
          </a:xfrm>
          <a:prstGeom prst="rect">
            <a:avLst/>
          </a:prstGeom>
          <a:ln>
            <a:noFill/>
          </a:ln>
        </p:spPr>
      </p:pic>
      <p:pic>
        <p:nvPicPr>
          <p:cNvPr id="76" name="Рисунок 5" descr=""/>
          <p:cNvPicPr/>
          <p:nvPr/>
        </p:nvPicPr>
        <p:blipFill>
          <a:blip r:embed="rId3"/>
          <a:stretch/>
        </p:blipFill>
        <p:spPr>
          <a:xfrm>
            <a:off x="6544080" y="461160"/>
            <a:ext cx="4522680" cy="6030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8" name="Объект 3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79" name="Рисунок 4" descr=""/>
          <p:cNvPicPr/>
          <p:nvPr/>
        </p:nvPicPr>
        <p:blipFill>
          <a:blip r:embed="rId2"/>
          <a:stretch/>
        </p:blipFill>
        <p:spPr>
          <a:xfrm>
            <a:off x="1197360" y="556920"/>
            <a:ext cx="4417920" cy="5891040"/>
          </a:xfrm>
          <a:prstGeom prst="rect">
            <a:avLst/>
          </a:prstGeom>
          <a:ln>
            <a:noFill/>
          </a:ln>
        </p:spPr>
      </p:pic>
      <p:pic>
        <p:nvPicPr>
          <p:cNvPr id="80" name="Рисунок 5" descr=""/>
          <p:cNvPicPr/>
          <p:nvPr/>
        </p:nvPicPr>
        <p:blipFill>
          <a:blip r:embed="rId3"/>
          <a:stretch/>
        </p:blipFill>
        <p:spPr>
          <a:xfrm>
            <a:off x="6594840" y="609480"/>
            <a:ext cx="4378680" cy="5838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3600" strike="noStrike">
                <a:solidFill>
                  <a:srgbClr val="5fcbef"/>
                </a:solidFill>
                <a:latin typeface="Trebuchet MS"/>
              </a:rPr>
              <a:t> </a:t>
            </a:r>
            <a:endParaRPr/>
          </a:p>
        </p:txBody>
      </p:sp>
      <p:pic>
        <p:nvPicPr>
          <p:cNvPr id="82" name="Объект 5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sp>
        <p:nvSpPr>
          <p:cNvPr id="83" name="CustomShape 2"/>
          <p:cNvSpPr/>
          <p:nvPr/>
        </p:nvSpPr>
        <p:spPr>
          <a:xfrm>
            <a:off x="1903320" y="4408200"/>
            <a:ext cx="838440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ru-RU" sz="5400" strike="noStrike">
                <a:solidFill>
                  <a:srgbClr val="000000"/>
                </a:solidFill>
                <a:latin typeface="Trebuchet MS"/>
                <a:ea typeface="DejaVu Sans"/>
              </a:rPr>
              <a:t>СПАСИБО ЗА ВНИМАНИЕ!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692280" y="106632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b="1" lang="ru-RU" sz="2800" strike="noStrike">
                <a:solidFill>
                  <a:srgbClr val="404040"/>
                </a:solidFill>
                <a:latin typeface="Trebuchet MS"/>
              </a:rPr>
              <a:t>Процесс изготовления юбок подчинен определенной цели и критериям: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юбка должна быть привлекательна для детей;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многофункциональна;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юбка должна быть обучающей;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удобна для воспитателя и для ребятишек;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соответствовать гигиеническим требованиям.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8911440" cy="685728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947880" y="2088720"/>
            <a:ext cx="7387560" cy="10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 sz="6000" strike="noStrike">
                <a:solidFill>
                  <a:srgbClr val="000000"/>
                </a:solidFill>
                <a:latin typeface="Trebuchet MS"/>
                <a:ea typeface="DejaVu Sans"/>
              </a:rPr>
              <a:t>«СЕНСОРНАЯ ЮБКА»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581760" y="34560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b="1" lang="ru-RU" sz="2800" strike="noStrike">
                <a:solidFill>
                  <a:srgbClr val="404040"/>
                </a:solidFill>
                <a:latin typeface="Trebuchet MS"/>
              </a:rPr>
              <a:t>ЦЕЛЬ:</a:t>
            </a: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 развитие и совершенствование сенсорных процессов.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b="1" lang="ru-RU" sz="2800" strike="noStrike">
                <a:solidFill>
                  <a:srgbClr val="404040"/>
                </a:solidFill>
                <a:latin typeface="Trebuchet MS"/>
              </a:rPr>
              <a:t>ЗАДАЧИ: 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формировать умение сравнивать, устанавливать сходство предметов, деталей по их признакам: цвету, форме, размеру, значению. 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развивать мелкую моторику, внимание, слуховое, зрительное, тактильное восприятие.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воспитывать коммуникативные навыки: тёплые и доверительные отношения со взрослым и сверстниками.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554400" y="82296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Юбка полна секретов и сюрпризов. С восторгом и увлечением малыши обследуют юбку в поисках новых открытий. 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Ребёнок учится различать, сравнивать, устанавливать сходство предметов по их признакам: по качеству материала, по цвету, форме, величине. 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На юбку нашиты карманы четырёх цветов (красный, синий, зелёный, жёлтый), атласные ленты разной длины, ширины и цвета, пуговицы, липучки. 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854640" y="877680"/>
            <a:ext cx="8596080" cy="38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b="1" lang="ru-RU" sz="2000" strike="noStrike">
                <a:solidFill>
                  <a:srgbClr val="404040"/>
                </a:solidFill>
                <a:latin typeface="Trebuchet MS"/>
              </a:rPr>
              <a:t>Варианты дидактических упражнений: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 strike="noStrike">
                <a:solidFill>
                  <a:srgbClr val="404040"/>
                </a:solidFill>
                <a:latin typeface="Trebuchet MS"/>
              </a:rPr>
              <a:t>«Цветочная поляна»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 strike="noStrike">
                <a:solidFill>
                  <a:srgbClr val="404040"/>
                </a:solidFill>
                <a:latin typeface="Trebuchet MS"/>
              </a:rPr>
              <a:t>«Разноцветные прищепки»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 strike="noStrike">
                <a:solidFill>
                  <a:srgbClr val="404040"/>
                </a:solidFill>
                <a:latin typeface="Trebuchet MS"/>
              </a:rPr>
              <a:t>«Сверни ленточку»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 strike="noStrike">
                <a:solidFill>
                  <a:srgbClr val="404040"/>
                </a:solidFill>
                <a:latin typeface="Trebuchet MS"/>
              </a:rPr>
              <a:t>«Разложи цветы (шарики, куколки) в кармашки»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 strike="noStrike">
                <a:solidFill>
                  <a:srgbClr val="404040"/>
                </a:solidFill>
                <a:latin typeface="Trebuchet MS"/>
              </a:rPr>
              <a:t>«Геометрические формы»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 strike="noStrike">
                <a:solidFill>
                  <a:srgbClr val="404040"/>
                </a:solidFill>
                <a:latin typeface="Trebuchet MS"/>
              </a:rPr>
              <a:t>«Где звенит»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000" strike="noStrike">
                <a:solidFill>
                  <a:srgbClr val="404040"/>
                </a:solidFill>
                <a:latin typeface="Trebuchet MS"/>
              </a:rPr>
              <a:t>«Заплети косичку»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5" name="Объект 3" descr="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</p:pic>
      <p:pic>
        <p:nvPicPr>
          <p:cNvPr id="56" name="Рисунок 4" descr=""/>
          <p:cNvPicPr/>
          <p:nvPr/>
        </p:nvPicPr>
        <p:blipFill>
          <a:blip r:embed="rId2"/>
          <a:stretch/>
        </p:blipFill>
        <p:spPr>
          <a:xfrm>
            <a:off x="4077720" y="1501200"/>
            <a:ext cx="3737880" cy="4983840"/>
          </a:xfrm>
          <a:prstGeom prst="rect">
            <a:avLst/>
          </a:prstGeom>
          <a:ln>
            <a:noFill/>
          </a:ln>
        </p:spPr>
      </p:pic>
      <p:pic>
        <p:nvPicPr>
          <p:cNvPr id="57" name="Рисунок 6" descr=""/>
          <p:cNvPicPr/>
          <p:nvPr/>
        </p:nvPicPr>
        <p:blipFill>
          <a:blip r:embed="rId3"/>
          <a:stretch/>
        </p:blipFill>
        <p:spPr>
          <a:xfrm>
            <a:off x="193680" y="609480"/>
            <a:ext cx="3719880" cy="4959720"/>
          </a:xfrm>
          <a:prstGeom prst="rect">
            <a:avLst/>
          </a:prstGeom>
          <a:ln>
            <a:noFill/>
          </a:ln>
        </p:spPr>
      </p:pic>
      <p:pic>
        <p:nvPicPr>
          <p:cNvPr id="58" name="Рисунок 7" descr=""/>
          <p:cNvPicPr/>
          <p:nvPr/>
        </p:nvPicPr>
        <p:blipFill>
          <a:blip r:embed="rId4"/>
          <a:stretch/>
        </p:blipFill>
        <p:spPr>
          <a:xfrm>
            <a:off x="8048520" y="629280"/>
            <a:ext cx="3844800" cy="5126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8856720" cy="6857280"/>
          </a:xfrm>
          <a:prstGeom prst="rect">
            <a:avLst/>
          </a:prstGeom>
          <a:ln>
            <a:noFill/>
          </a:ln>
        </p:spPr>
      </p:pic>
      <p:sp>
        <p:nvSpPr>
          <p:cNvPr id="60" name="CustomShape 1"/>
          <p:cNvSpPr/>
          <p:nvPr/>
        </p:nvSpPr>
        <p:spPr>
          <a:xfrm>
            <a:off x="847800" y="2093040"/>
            <a:ext cx="8830800" cy="10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6000" strike="noStrike">
                <a:solidFill>
                  <a:srgbClr val="0d0d0d"/>
                </a:solidFill>
                <a:latin typeface="Trebuchet MS"/>
                <a:ea typeface="DejaVu Sans"/>
              </a:rPr>
              <a:t>ЮБКА«ВРЕМЕНА ГОДА»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74760" y="464760"/>
            <a:ext cx="9663120" cy="361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b="1" lang="ru-RU" sz="2800" strike="noStrike">
                <a:solidFill>
                  <a:srgbClr val="404040"/>
                </a:solidFill>
                <a:latin typeface="Trebuchet MS"/>
              </a:rPr>
              <a:t>ЦЕЛЬ:</a:t>
            </a: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 формирование у детей дошкольного возраста знаний о смене времён года.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b="1" lang="ru-RU" sz="2800" strike="noStrike">
                <a:solidFill>
                  <a:srgbClr val="404040"/>
                </a:solidFill>
                <a:latin typeface="Trebuchet MS"/>
              </a:rPr>
              <a:t>ЗАДАЧИ:</a:t>
            </a: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 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формировать знания об особенностях времён года, их основных признаках, сменяемости, периодичности и цикличности. 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развивать сенсорное восприятие, стимулировать творческую активность детей.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воспитывать любовь и заботливое отношение к природе. 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ru-RU" sz="2800" strike="noStrike">
                <a:solidFill>
                  <a:srgbClr val="404040"/>
                </a:solidFill>
                <a:latin typeface="Trebuchet MS"/>
              </a:rPr>
              <a:t>- развитие мелкой моторики.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