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1" r:id="rId6"/>
    <p:sldId id="287" r:id="rId7"/>
    <p:sldId id="297" r:id="rId8"/>
    <p:sldId id="267" r:id="rId9"/>
    <p:sldId id="268" r:id="rId10"/>
    <p:sldId id="269" r:id="rId11"/>
    <p:sldId id="270" r:id="rId12"/>
    <p:sldId id="304" r:id="rId13"/>
    <p:sldId id="289" r:id="rId14"/>
    <p:sldId id="292" r:id="rId15"/>
    <p:sldId id="295" r:id="rId16"/>
    <p:sldId id="272" r:id="rId17"/>
    <p:sldId id="274" r:id="rId18"/>
    <p:sldId id="279" r:id="rId19"/>
    <p:sldId id="275" r:id="rId20"/>
    <p:sldId id="277" r:id="rId21"/>
    <p:sldId id="278" r:id="rId22"/>
    <p:sldId id="280" r:id="rId23"/>
    <p:sldId id="298" r:id="rId24"/>
    <p:sldId id="281" r:id="rId25"/>
    <p:sldId id="282" r:id="rId26"/>
    <p:sldId id="283" r:id="rId27"/>
    <p:sldId id="284" r:id="rId28"/>
    <p:sldId id="300" r:id="rId29"/>
    <p:sldId id="301" r:id="rId30"/>
    <p:sldId id="302" r:id="rId31"/>
    <p:sldId id="303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>
      <p:cViewPr>
        <p:scale>
          <a:sx n="66" d="100"/>
          <a:sy n="66" d="100"/>
        </p:scale>
        <p:origin x="-1632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C0D4-6543-48E1-AD17-E92768CDFF18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989B0-2526-445D-A4BD-C7BF89DE82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C0D4-6543-48E1-AD17-E92768CDFF18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989B0-2526-445D-A4BD-C7BF89DE82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C0D4-6543-48E1-AD17-E92768CDFF18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989B0-2526-445D-A4BD-C7BF89DE8235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C0D4-6543-48E1-AD17-E92768CDFF18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989B0-2526-445D-A4BD-C7BF89DE823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C0D4-6543-48E1-AD17-E92768CDFF18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989B0-2526-445D-A4BD-C7BF89DE82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C0D4-6543-48E1-AD17-E92768CDFF18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989B0-2526-445D-A4BD-C7BF89DE823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C0D4-6543-48E1-AD17-E92768CDFF18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989B0-2526-445D-A4BD-C7BF89DE82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C0D4-6543-48E1-AD17-E92768CDFF18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989B0-2526-445D-A4BD-C7BF89DE82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C0D4-6543-48E1-AD17-E92768CDFF18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989B0-2526-445D-A4BD-C7BF89DE82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C0D4-6543-48E1-AD17-E92768CDFF18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989B0-2526-445D-A4BD-C7BF89DE8235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C0D4-6543-48E1-AD17-E92768CDFF18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989B0-2526-445D-A4BD-C7BF89DE823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3D7C0D4-6543-48E1-AD17-E92768CDFF18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7F989B0-2526-445D-A4BD-C7BF89DE823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Нетрадиционные виды художественного  творчества для формирования познавательного интереса у детей младшего дошкольного возраста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Презентацию подготовили</a:t>
            </a:r>
            <a:r>
              <a:rPr lang="ru-RU" sz="2800" dirty="0">
                <a:solidFill>
                  <a:srgbClr val="FFFF00"/>
                </a:solidFill>
              </a:rPr>
              <a:t>:</a:t>
            </a:r>
            <a:endParaRPr lang="ru-RU" sz="2800" dirty="0" smtClean="0">
              <a:solidFill>
                <a:srgbClr val="FFFF00"/>
              </a:solidFill>
            </a:endParaRPr>
          </a:p>
          <a:p>
            <a:r>
              <a:rPr lang="ru-RU" sz="2800" dirty="0" smtClean="0">
                <a:solidFill>
                  <a:srgbClr val="FFFF00"/>
                </a:solidFill>
              </a:rPr>
              <a:t>Воспитатели д</a:t>
            </a:r>
            <a:r>
              <a:rPr lang="en-US" sz="2800" dirty="0" smtClean="0">
                <a:solidFill>
                  <a:srgbClr val="FFFF00"/>
                </a:solidFill>
              </a:rPr>
              <a:t>/</a:t>
            </a:r>
            <a:r>
              <a:rPr lang="ru-RU" sz="2800" dirty="0" smtClean="0">
                <a:solidFill>
                  <a:srgbClr val="FFFF00"/>
                </a:solidFill>
              </a:rPr>
              <a:t>о 8 гр.8</a:t>
            </a:r>
          </a:p>
          <a:p>
            <a:r>
              <a:rPr lang="ru-RU" sz="2800" dirty="0" err="1" smtClean="0">
                <a:solidFill>
                  <a:srgbClr val="FFFF00"/>
                </a:solidFill>
              </a:rPr>
              <a:t>Рыбалтовская</a:t>
            </a:r>
            <a:r>
              <a:rPr lang="ru-RU" sz="2800" dirty="0" smtClean="0">
                <a:solidFill>
                  <a:srgbClr val="FFFF00"/>
                </a:solidFill>
              </a:rPr>
              <a:t> Н.Ю.   Асташкина В.Г.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78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C00000"/>
                </a:solidFill>
              </a:rPr>
              <a:t>Использование в работе техники оригами</a:t>
            </a:r>
            <a:endParaRPr lang="ru-RU" sz="3200" i="1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C:\Users\Lenovo\AppData\Local\Temp\Rar$DIa1168.20844\PHOTO-2020-02-21-16-59-11 (3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20888"/>
            <a:ext cx="6408712" cy="4176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621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C00000"/>
                </a:solidFill>
              </a:rPr>
              <a:t>3-</a:t>
            </a:r>
            <a:r>
              <a:rPr lang="ru-RU" sz="2800" i="1" dirty="0" smtClean="0">
                <a:solidFill>
                  <a:srgbClr val="C00000"/>
                </a:solidFill>
              </a:rPr>
              <a:t>д моделирование  украшает детские работы, вызывает у детей огромный интерес</a:t>
            </a:r>
            <a:endParaRPr lang="ru-RU" sz="2800" i="1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C:\Users\Lenovo\AppData\Local\Temp\Rar$DIa1168.23198\PHOTO-2020-02-21-16-59-11 (1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92896"/>
            <a:ext cx="6408712" cy="4167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512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C00000"/>
                </a:solidFill>
              </a:rPr>
              <a:t>Объемное конструирование дает возможность реалистичней воспринимать объекты</a:t>
            </a:r>
            <a:r>
              <a:rPr lang="en-US" sz="2800" i="1" dirty="0" smtClean="0">
                <a:solidFill>
                  <a:srgbClr val="C00000"/>
                </a:solidFill>
              </a:rPr>
              <a:t>(</a:t>
            </a:r>
            <a:r>
              <a:rPr lang="ru-RU" sz="2800" i="1" dirty="0" smtClean="0">
                <a:solidFill>
                  <a:srgbClr val="C00000"/>
                </a:solidFill>
              </a:rPr>
              <a:t>«парусник</a:t>
            </a:r>
            <a:r>
              <a:rPr lang="en-US" sz="2800" i="1" dirty="0" smtClean="0">
                <a:solidFill>
                  <a:srgbClr val="C00000"/>
                </a:solidFill>
              </a:rPr>
              <a:t>)</a:t>
            </a:r>
            <a:endParaRPr lang="ru-RU" sz="2800" i="1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C:\Users\Lenovo\AppData\Local\Temp\Rar$DIa1168.24364\PHOTO-2020-02-21-16-59-1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2896"/>
            <a:ext cx="4032448" cy="3456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 descr="C:\Users\Lenovo\AppData\Local\Temp\Rar$DIa5200.2484\PHOTO-2020-02-21-16-59-10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127" y="2493144"/>
            <a:ext cx="4320479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1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C00000"/>
                </a:solidFill>
              </a:rPr>
              <a:t>Конструирование для наглядного представления будущих работ</a:t>
            </a:r>
            <a:endParaRPr lang="ru-RU" sz="2800" i="1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C:\Users\Lenovo\AppData\Local\Temp\Rar$DIa3580.30595\PHOTO-2020-01-15-14-38-4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36912"/>
            <a:ext cx="3816423" cy="3717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 descr="C:\Users\Lenovo\AppData\Local\Temp\Rar$DIa3580.16666\PHOTO-2020-01-15-14-38-42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36912"/>
            <a:ext cx="3801713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94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i="1" dirty="0" smtClean="0">
                <a:solidFill>
                  <a:srgbClr val="C00000"/>
                </a:solidFill>
              </a:rPr>
              <a:t>Метод «печатки»</a:t>
            </a:r>
            <a:endParaRPr lang="ru-RU" sz="3600" i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Lenovo\AppData\Local\Temp\Rar$DIa3580.11591\PHOTO-2020-01-15-14-38-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492896"/>
            <a:ext cx="4176464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Lenovo\AppData\Local\Temp\Rar$DIa3580.22122\PHOTO-2020-01-15-14-38-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92896"/>
            <a:ext cx="4176464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22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C00000"/>
                </a:solidFill>
              </a:rPr>
              <a:t>Использование фигурных </a:t>
            </a:r>
            <a:r>
              <a:rPr lang="ru-RU" sz="3200" i="1" dirty="0" smtClean="0">
                <a:solidFill>
                  <a:srgbClr val="C00000"/>
                </a:solidFill>
              </a:rPr>
              <a:t>«</a:t>
            </a:r>
            <a:r>
              <a:rPr lang="ru-RU" sz="3200" i="1" dirty="0" smtClean="0">
                <a:solidFill>
                  <a:srgbClr val="C00000"/>
                </a:solidFill>
              </a:rPr>
              <a:t>печаток»</a:t>
            </a:r>
            <a:endParaRPr lang="ru-RU" sz="3200" i="1" dirty="0">
              <a:solidFill>
                <a:srgbClr val="C00000"/>
              </a:solidFill>
            </a:endParaRPr>
          </a:p>
        </p:txBody>
      </p:sp>
      <p:pic>
        <p:nvPicPr>
          <p:cNvPr id="6146" name="Picture 2" descr="C:\Users\Lenovo\AppData\Local\Temp\Rar$DIa3580.25486\PHOTO-2020-01-15-14-38-40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64904"/>
            <a:ext cx="3724056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Lenovo\AppData\Local\Temp\Rar$DIa3580.28691\PHOTO-2020-01-15-14-38-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623220"/>
            <a:ext cx="4464496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96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728192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rgbClr val="C00000"/>
                </a:solidFill>
              </a:rPr>
              <a:t>В одной работе используются разные виды художественной и конструктивной  деятельности :</a:t>
            </a:r>
            <a:br>
              <a:rPr lang="ru-RU" sz="2400" i="1" dirty="0" smtClean="0">
                <a:solidFill>
                  <a:srgbClr val="C00000"/>
                </a:solidFill>
              </a:rPr>
            </a:br>
            <a:r>
              <a:rPr lang="ru-RU" sz="2400" i="1" dirty="0" smtClean="0">
                <a:solidFill>
                  <a:srgbClr val="C00000"/>
                </a:solidFill>
              </a:rPr>
              <a:t>моделирование по технике оригами, рисование методом «печатки», аппликация с элементами конструирования.</a:t>
            </a:r>
            <a:r>
              <a:rPr lang="ru-RU" sz="2400" i="1" dirty="0" smtClean="0">
                <a:solidFill>
                  <a:srgbClr val="C00000"/>
                </a:solidFill>
              </a:rPr>
              <a:t/>
            </a:r>
            <a:br>
              <a:rPr lang="ru-RU" sz="2400" i="1" dirty="0" smtClean="0">
                <a:solidFill>
                  <a:srgbClr val="C00000"/>
                </a:solidFill>
              </a:rPr>
            </a:br>
            <a:endParaRPr lang="ru-RU" sz="2400" i="1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C:\Users\Lenovo\AppData\Local\Temp\Rar$DIa1808.43091\IMG_961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492896"/>
            <a:ext cx="4320480" cy="3951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Lenovo\AppData\Local\Temp\Rar$DIa6080.37935\IMG_961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92896"/>
            <a:ext cx="4032448" cy="39511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311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i="1" dirty="0" smtClean="0">
                <a:solidFill>
                  <a:srgbClr val="C00000"/>
                </a:solidFill>
              </a:rPr>
              <a:t>Вот и получился город нашей мечты </a:t>
            </a:r>
            <a:endParaRPr lang="ru-RU" sz="4000" i="1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C:\Users\Lenovo\AppData\Local\Temp\Rar$DIa6080.32460\IMG_963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44824"/>
            <a:ext cx="6768752" cy="4887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196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>
                <a:solidFill>
                  <a:srgbClr val="C00000"/>
                </a:solidFill>
              </a:rPr>
              <a:t> </a:t>
            </a:r>
            <a:r>
              <a:rPr lang="ru-RU" sz="2400" i="1" dirty="0">
                <a:solidFill>
                  <a:srgbClr val="C00000"/>
                </a:solidFill>
              </a:rPr>
              <a:t>Занятия, посвященные народному декоративно-прикладному искусству (знакомство с народной игрушкой – матрешкой, дымковской </a:t>
            </a:r>
            <a:r>
              <a:rPr lang="ru-RU" sz="2400" i="1" dirty="0" smtClean="0">
                <a:solidFill>
                  <a:srgbClr val="C00000"/>
                </a:solidFill>
              </a:rPr>
              <a:t>игрушкой)</a:t>
            </a:r>
            <a:endParaRPr lang="ru-RU" sz="2400" i="1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C:\Users\Lenovo\AppData\Local\Temp\Rar$DIa680.4492\PHOTO-2020-02-12-14-41-19 (2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88840"/>
            <a:ext cx="4608512" cy="468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287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C00000"/>
                </a:solidFill>
              </a:rPr>
              <a:t>Рисование методом «трафарета»</a:t>
            </a:r>
            <a:endParaRPr lang="ru-RU" sz="3200" i="1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C:\Users\Lenovo\AppData\Local\Temp\Rar$DIa680.218\PHOTO-2020-02-12-14-41-20 (3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69587"/>
            <a:ext cx="3528392" cy="4464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Lenovo\AppData\Local\Temp\Rar$DIa680.1338\PHOTO-2020-02-12-14-41-2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509" y="2276872"/>
            <a:ext cx="3955795" cy="4464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941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dirty="0"/>
              <a:t>Познавательная активность предполагает:</a:t>
            </a:r>
          </a:p>
          <a:p>
            <a:r>
              <a:rPr lang="ru-RU" sz="2800" b="1" dirty="0"/>
              <a:t>-формирование познавательных интересов</a:t>
            </a:r>
          </a:p>
          <a:p>
            <a:r>
              <a:rPr lang="ru-RU" sz="2800" b="1" dirty="0"/>
              <a:t>-развитие самостоятельности</a:t>
            </a:r>
          </a:p>
          <a:p>
            <a:r>
              <a:rPr lang="ru-RU" sz="2800" b="1" dirty="0"/>
              <a:t>-привитие умения учиться</a:t>
            </a:r>
          </a:p>
          <a:p>
            <a:r>
              <a:rPr lang="ru-RU" sz="2800" b="1" dirty="0"/>
              <a:t>-воспитание инициативности, творчества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216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74448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C00000"/>
                </a:solidFill>
              </a:rPr>
              <a:t>Замечательные узоры при помощи трафарета превращаются в произведение искусства</a:t>
            </a:r>
            <a:endParaRPr lang="ru-RU" sz="2800" i="1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C:\Users\Lenovo\AppData\Local\Temp\Rar$DIa680.3353\PHOTO-2020-02-12-14-41-1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7416823" cy="4887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622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i="1" dirty="0" smtClean="0">
                <a:solidFill>
                  <a:srgbClr val="C00000"/>
                </a:solidFill>
              </a:rPr>
              <a:t>Метод «шаблона» помогает малышу прочувствовать контур изображаемых предметов</a:t>
            </a:r>
            <a:endParaRPr lang="ru-RU" sz="2800" i="1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C:\Users\Lenovo\AppData\Local\Temp\Rar$DIa4792.9720\PHOTO-2020-02-23-16-20-2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2286000"/>
            <a:ext cx="4032448" cy="4365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Lenovo\AppData\Local\Temp\Rar$DIa5948.25734\IMG_031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5" r="4912"/>
          <a:stretch/>
        </p:blipFill>
        <p:spPr bwMode="auto">
          <a:xfrm rot="5400000">
            <a:off x="4668842" y="2549198"/>
            <a:ext cx="4365106" cy="38387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067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C00000"/>
                </a:solidFill>
              </a:rPr>
              <a:t>Аппликация – конструирование с элементами рисования</a:t>
            </a:r>
            <a:endParaRPr lang="ru-RU" sz="2800" i="1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C:\Users\Lenovo\AppData\Local\Temp\Rar$DIa4792.11092\PHOTO-2020-02-23-16-20-2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6872"/>
            <a:ext cx="3978325" cy="4392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Lenovo\AppData\Local\Temp\Rar$DIa4792.12293\PHOTO-2020-02-23-16-20-22 (1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20887"/>
            <a:ext cx="4194348" cy="42484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757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C00000"/>
                </a:solidFill>
              </a:rPr>
              <a:t>Дымковская игрушка  «Кони в яблоко»</a:t>
            </a:r>
            <a:endParaRPr lang="ru-RU" sz="3200" i="1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C:\Users\Lenovo\AppData\Local\Temp\Rar$DIa5948.24369\IMG_031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132856"/>
            <a:ext cx="6696743" cy="45271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34952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C00000"/>
                </a:solidFill>
              </a:rPr>
              <a:t>Метод  « </a:t>
            </a:r>
            <a:r>
              <a:rPr lang="ru-RU" sz="3200" i="1" dirty="0" err="1" smtClean="0">
                <a:solidFill>
                  <a:srgbClr val="C00000"/>
                </a:solidFill>
              </a:rPr>
              <a:t>примакивания</a:t>
            </a:r>
            <a:r>
              <a:rPr lang="ru-RU" sz="3200" i="1" dirty="0" smtClean="0">
                <a:solidFill>
                  <a:srgbClr val="C00000"/>
                </a:solidFill>
              </a:rPr>
              <a:t> »  кистью</a:t>
            </a:r>
            <a:endParaRPr lang="ru-RU" sz="3200" i="1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C:\Users\Lenovo\AppData\Local\Temp\Rar$DIa4792.13705\PHOTO-2020-02-23-16-20-21 (1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492896"/>
            <a:ext cx="3888432" cy="3879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Lenovo\AppData\Local\Temp\Rar$DIa4792.14833\PHOTO-2020-02-23-16-20-2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92896"/>
            <a:ext cx="4235557" cy="39511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015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i="1" dirty="0" smtClean="0">
                <a:solidFill>
                  <a:srgbClr val="C00000"/>
                </a:solidFill>
              </a:rPr>
              <a:t>Чудо-скатерти</a:t>
            </a:r>
            <a:endParaRPr lang="ru-RU" sz="4000" i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C:\Users\Lenovo\AppData\Local\Temp\Rar$DIa5948.20581\IMG_031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16832"/>
            <a:ext cx="6336704" cy="4815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949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i="1" dirty="0" smtClean="0">
                <a:solidFill>
                  <a:srgbClr val="C00000"/>
                </a:solidFill>
              </a:rPr>
              <a:t>Обрывная аппликация</a:t>
            </a:r>
            <a:endParaRPr lang="ru-RU" sz="4000" i="1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C:\Users\Lenovo\AppData\Local\Temp\Rar$DIa4792.22282\PHOTO-2020-02-23-16-20-1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91" y="2464678"/>
            <a:ext cx="3888432" cy="3844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Lenovo\AppData\Local\Temp\Rar$DIa4792.16556\PHOTO-2020-02-23-16-20-1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92896"/>
            <a:ext cx="4176464" cy="3816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888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i="1" dirty="0" smtClean="0">
                <a:solidFill>
                  <a:srgbClr val="C00000"/>
                </a:solidFill>
              </a:rPr>
              <a:t>Зимний лес</a:t>
            </a:r>
            <a:endParaRPr lang="ru-RU" sz="4800" i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C:\Users\Lenovo\AppData\Local\Temp\Rar$DIa5948.21905\IMG_031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88840"/>
            <a:ext cx="5940425" cy="4455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904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C00000"/>
                </a:solidFill>
              </a:rPr>
              <a:t>Обрывная аппликация с использованием объемных элементов (ватных шариков)</a:t>
            </a:r>
            <a:endParaRPr lang="ru-RU" sz="3200" i="1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C:\Users\Lenovo\AppData\Local\Temp\Rar$DIa5948.23109\IMG_031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16832"/>
            <a:ext cx="5940425" cy="4455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52747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i="1" dirty="0" err="1" smtClean="0">
                <a:solidFill>
                  <a:srgbClr val="C00000"/>
                </a:solidFill>
              </a:rPr>
              <a:t>Пластинография</a:t>
            </a:r>
            <a:r>
              <a:rPr lang="en-US" sz="3600" i="1" dirty="0">
                <a:solidFill>
                  <a:srgbClr val="C00000"/>
                </a:solidFill>
              </a:rPr>
              <a:t> </a:t>
            </a:r>
            <a:r>
              <a:rPr lang="ru-RU" sz="3600" i="1" dirty="0" smtClean="0">
                <a:solidFill>
                  <a:srgbClr val="C00000"/>
                </a:solidFill>
              </a:rPr>
              <a:t> </a:t>
            </a:r>
            <a:r>
              <a:rPr lang="en-US" sz="3600" i="1" dirty="0" smtClean="0">
                <a:solidFill>
                  <a:srgbClr val="C00000"/>
                </a:solidFill>
              </a:rPr>
              <a:t> </a:t>
            </a:r>
            <a:endParaRPr lang="ru-RU" sz="3600" i="1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C:\Users\Lenovo\AppData\Local\Temp\Rar$DIa5948.18860\IMG_031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456" y="1916832"/>
            <a:ext cx="5940425" cy="4455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0011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420888"/>
            <a:ext cx="7408333" cy="3705275"/>
          </a:xfrm>
        </p:spPr>
        <p:txBody>
          <a:bodyPr>
            <a:normAutofit fontScale="92500"/>
          </a:bodyPr>
          <a:lstStyle/>
          <a:p>
            <a:pPr algn="just"/>
            <a:r>
              <a:rPr lang="ru-RU" b="1" dirty="0"/>
              <a:t>Широкие возможности для развития познавательно- творческой активности детей представляют занятия изобразительным </a:t>
            </a:r>
            <a:r>
              <a:rPr lang="ru-RU" b="1" dirty="0" smtClean="0"/>
              <a:t>искусством и конструированием. </a:t>
            </a:r>
            <a:r>
              <a:rPr lang="ru-RU" b="1" dirty="0"/>
              <a:t>Это объясняется тем, что специфика занятий </a:t>
            </a:r>
            <a:r>
              <a:rPr lang="ru-RU" b="1" dirty="0" smtClean="0"/>
              <a:t> требует, </a:t>
            </a:r>
            <a:r>
              <a:rPr lang="ru-RU" b="1" dirty="0"/>
              <a:t>с одной стороны, творческой активности, постоянной работы мысли, воображения, самостоятельности, инициативы; с другой стороны, для занятий изобразительным искусством </a:t>
            </a:r>
            <a:r>
              <a:rPr lang="ru-RU" b="1" dirty="0" smtClean="0"/>
              <a:t>и конструированием характерна </a:t>
            </a:r>
            <a:r>
              <a:rPr lang="ru-RU" b="1" dirty="0"/>
              <a:t>ярко выраженная эстетическая направленность </a:t>
            </a:r>
            <a:r>
              <a:rPr lang="ru-RU" b="1" i="1" dirty="0"/>
              <a:t>(как по форме, так и по содержанию)</a:t>
            </a:r>
            <a:r>
              <a:rPr lang="ru-RU" b="1" dirty="0"/>
              <a:t>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23757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i="1" dirty="0">
                <a:solidFill>
                  <a:srgbClr val="C00000"/>
                </a:solidFill>
              </a:rPr>
              <a:t>М</a:t>
            </a:r>
            <a:r>
              <a:rPr lang="ru-RU" sz="4000" i="1" dirty="0" smtClean="0">
                <a:solidFill>
                  <a:srgbClr val="C00000"/>
                </a:solidFill>
              </a:rPr>
              <a:t>етод </a:t>
            </a:r>
            <a:r>
              <a:rPr lang="ru-RU" sz="4000" i="1" dirty="0">
                <a:solidFill>
                  <a:srgbClr val="C00000"/>
                </a:solidFill>
              </a:rPr>
              <a:t>« </a:t>
            </a:r>
            <a:r>
              <a:rPr lang="ru-RU" sz="4000" i="1" dirty="0" err="1">
                <a:solidFill>
                  <a:srgbClr val="C00000"/>
                </a:solidFill>
              </a:rPr>
              <a:t>налепа</a:t>
            </a:r>
            <a:r>
              <a:rPr lang="ru-RU" sz="4000" i="1" dirty="0">
                <a:solidFill>
                  <a:srgbClr val="C00000"/>
                </a:solidFill>
              </a:rPr>
              <a:t> </a:t>
            </a:r>
            <a:r>
              <a:rPr lang="ru-RU" sz="4000" i="1" dirty="0" smtClean="0">
                <a:solidFill>
                  <a:srgbClr val="C00000"/>
                </a:solidFill>
              </a:rPr>
              <a:t>»</a:t>
            </a:r>
            <a:endParaRPr lang="ru-RU" sz="4000" dirty="0"/>
          </a:p>
        </p:txBody>
      </p:sp>
      <p:pic>
        <p:nvPicPr>
          <p:cNvPr id="3" name="Рисунок 2" descr="C:\Users\Lenovo\AppData\Local\Temp\Rar$DIa5948.13449\IMG_032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195" y="2060848"/>
            <a:ext cx="5940425" cy="4455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24382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64904"/>
            <a:ext cx="8229600" cy="2160240"/>
          </a:xfrm>
        </p:spPr>
        <p:txBody>
          <a:bodyPr>
            <a:normAutofit/>
          </a:bodyPr>
          <a:lstStyle/>
          <a:p>
            <a:r>
              <a:rPr lang="ru-RU" sz="6600" i="1" dirty="0" smtClean="0">
                <a:solidFill>
                  <a:srgbClr val="C00000"/>
                </a:solidFill>
              </a:rPr>
              <a:t>Спасибо за внимание</a:t>
            </a:r>
            <a:r>
              <a:rPr lang="en-US" sz="6600" i="1" dirty="0" smtClean="0">
                <a:solidFill>
                  <a:srgbClr val="C00000"/>
                </a:solidFill>
              </a:rPr>
              <a:t>!</a:t>
            </a:r>
            <a:endParaRPr lang="ru-RU" sz="66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821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Для развития познавательно- творческой активности на занятиях по изобразительной деятельности </a:t>
            </a:r>
            <a:r>
              <a:rPr lang="ru-RU" b="1" u="sng" dirty="0"/>
              <a:t>использую</a:t>
            </a:r>
            <a:r>
              <a:rPr lang="ru-RU" b="1" dirty="0"/>
              <a:t>:</a:t>
            </a:r>
          </a:p>
          <a:p>
            <a:r>
              <a:rPr lang="ru-RU" b="1" dirty="0"/>
              <a:t>• Нетрадиционные техники рисования</a:t>
            </a:r>
          </a:p>
          <a:p>
            <a:r>
              <a:rPr lang="ru-RU" b="1" dirty="0"/>
              <a:t>• Знакомство с народным декоративно-прикладным искусством</a:t>
            </a:r>
          </a:p>
          <a:p>
            <a:r>
              <a:rPr lang="ru-RU" b="1" dirty="0"/>
              <a:t>• Многообразие видов деятельности и форм работы с детьми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654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dirty="0"/>
              <a:t>Нетрадиционные техники рисования дают разнообразие материалов и техник рисования, дают толчок к развитию воображения, творчества, проявлению самостоятельности, инициативы, выражения индивидуальности.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65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rgbClr val="C00000"/>
                </a:solidFill>
              </a:rPr>
              <a:t> </a:t>
            </a:r>
            <a:r>
              <a:rPr lang="ru-RU" sz="3200" i="1" dirty="0" smtClean="0">
                <a:solidFill>
                  <a:srgbClr val="C00000"/>
                </a:solidFill>
              </a:rPr>
              <a:t>Нетрадиционные виды изобразительной деятельности</a:t>
            </a:r>
            <a:endParaRPr lang="ru-RU" sz="3200" i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C:\Users\Lenovo\AppData\Local\Temp\Rar$DIa4892.43099\PHOTO-2020-01-29-12-49-02 (2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62" y="2420887"/>
            <a:ext cx="3744416" cy="4032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Lenovo\AppData\Local\Temp\Rar$DIa4892.39199\PHOTO-2020-01-29-12-49-0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420887"/>
            <a:ext cx="3672408" cy="40326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893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C00000"/>
                </a:solidFill>
              </a:rPr>
              <a:t>Рисование при помощи ватных палочек отдельных элементов рисунка</a:t>
            </a:r>
            <a:endParaRPr lang="ru-RU" sz="3200" i="1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C:\Users\Lenovo\AppData\Local\Temp\Rar$DIa4892.3524\PHOTO-2020-01-29-12-48-59 (2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492896"/>
            <a:ext cx="4104456" cy="3976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Lenovo\AppData\Local\Temp\Rar$DIa4892.45709\PHOTO-2020-01-29-12-49-0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2492896"/>
            <a:ext cx="3888432" cy="4032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5955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C00000"/>
                </a:solidFill>
              </a:rPr>
              <a:t>Коллективная работа «Зимний лес» (Техника «отпечатка»</a:t>
            </a:r>
            <a:r>
              <a:rPr lang="ru-RU" sz="2800" i="1" dirty="0" smtClean="0">
                <a:solidFill>
                  <a:srgbClr val="C00000"/>
                </a:solidFill>
              </a:rPr>
              <a:t>, техника «тычка</a:t>
            </a:r>
            <a:r>
              <a:rPr lang="ru-RU" sz="2800" i="1" dirty="0">
                <a:solidFill>
                  <a:srgbClr val="C00000"/>
                </a:solidFill>
              </a:rPr>
              <a:t>)</a:t>
            </a:r>
            <a:endParaRPr lang="ru-RU" sz="2800" i="1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C:\Users\Lenovo\AppData\Local\Temp\Rar$DIa4892.12626\PHOTO-2020-01-29-12-48-5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2132856"/>
            <a:ext cx="6912768" cy="4464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332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C00000"/>
                </a:solidFill>
              </a:rPr>
              <a:t>Изготовление открытки (конструирование-моделирование</a:t>
            </a:r>
            <a:r>
              <a:rPr lang="en-US" sz="2400" dirty="0" smtClean="0">
                <a:solidFill>
                  <a:srgbClr val="C00000"/>
                </a:solidFill>
              </a:rPr>
              <a:t>)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C:\Users\Lenovo\AppData\Local\Temp\Rar$DIa1168.17444\PHOTO-2020-02-21-16-59-1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564904"/>
            <a:ext cx="6984776" cy="4104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902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272</TotalTime>
  <Words>204</Words>
  <Application>Microsoft Office PowerPoint</Application>
  <PresentationFormat>Экран (4:3)</PresentationFormat>
  <Paragraphs>41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Волна</vt:lpstr>
      <vt:lpstr>Нетрадиционные виды художественного  творчества для формирования познавательного интереса у детей младшего дошкольного возраста</vt:lpstr>
      <vt:lpstr>Презентация PowerPoint</vt:lpstr>
      <vt:lpstr>Презентация PowerPoint</vt:lpstr>
      <vt:lpstr>Презентация PowerPoint</vt:lpstr>
      <vt:lpstr>Презентация PowerPoint</vt:lpstr>
      <vt:lpstr> Нетрадиционные виды изобразительной деятельности</vt:lpstr>
      <vt:lpstr>Рисование при помощи ватных палочек отдельных элементов рисунка</vt:lpstr>
      <vt:lpstr>Коллективная работа «Зимний лес» (Техника «отпечатка», техника «тычка)</vt:lpstr>
      <vt:lpstr>Изготовление открытки (конструирование-моделирование)</vt:lpstr>
      <vt:lpstr>Использование в работе техники оригами</vt:lpstr>
      <vt:lpstr>3-д моделирование  украшает детские работы, вызывает у детей огромный интерес</vt:lpstr>
      <vt:lpstr>Объемное конструирование дает возможность реалистичней воспринимать объекты(«парусник)</vt:lpstr>
      <vt:lpstr>Конструирование для наглядного представления будущих работ</vt:lpstr>
      <vt:lpstr>Метод «печатки»</vt:lpstr>
      <vt:lpstr>Использование фигурных «печаток»</vt:lpstr>
      <vt:lpstr>В одной работе используются разные виды художественной и конструктивной  деятельности : моделирование по технике оригами, рисование методом «печатки», аппликация с элементами конструирования. </vt:lpstr>
      <vt:lpstr>Вот и получился город нашей мечты </vt:lpstr>
      <vt:lpstr> Занятия, посвященные народному декоративно-прикладному искусству (знакомство с народной игрушкой – матрешкой, дымковской игрушкой)</vt:lpstr>
      <vt:lpstr>Рисование методом «трафарета»</vt:lpstr>
      <vt:lpstr>Замечательные узоры при помощи трафарета превращаются в произведение искусства</vt:lpstr>
      <vt:lpstr>Метод «шаблона» помогает малышу прочувствовать контур изображаемых предметов</vt:lpstr>
      <vt:lpstr>Аппликация – конструирование с элементами рисования</vt:lpstr>
      <vt:lpstr>Дымковская игрушка  «Кони в яблоко»</vt:lpstr>
      <vt:lpstr>Метод  « примакивания »  кистью</vt:lpstr>
      <vt:lpstr>Чудо-скатерти</vt:lpstr>
      <vt:lpstr>Обрывная аппликация</vt:lpstr>
      <vt:lpstr>Зимний лес</vt:lpstr>
      <vt:lpstr>Обрывная аппликация с использованием объемных элементов (ватных шариков)</vt:lpstr>
      <vt:lpstr>Пластинография   </vt:lpstr>
      <vt:lpstr>Метод « налепа »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Нетрадиционные виды художественного  творчества для формирования познавательного интереса у детей младшего дошкольного возраста</dc:title>
  <dc:creator>Lenovo</dc:creator>
  <cp:lastModifiedBy>Lenovo</cp:lastModifiedBy>
  <cp:revision>17</cp:revision>
  <dcterms:created xsi:type="dcterms:W3CDTF">2020-02-24T16:16:43Z</dcterms:created>
  <dcterms:modified xsi:type="dcterms:W3CDTF">2020-02-25T18:30:08Z</dcterms:modified>
</cp:coreProperties>
</file>