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57" r:id="rId4"/>
    <p:sldId id="267" r:id="rId5"/>
    <p:sldId id="268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764AA-E5AA-4899-8D8D-BB9EED0BC07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90D78-9CFC-4B78-8237-395B63AE8F95}">
      <dgm:prSet phldrT="[Текст]" custT="1"/>
      <dgm:spPr/>
      <dgm:t>
        <a:bodyPr/>
        <a:lstStyle/>
        <a:p>
          <a:r>
            <a:rPr lang="ru-RU" sz="1600" b="1" i="1" baseline="0" dirty="0" smtClean="0">
              <a:solidFill>
                <a:srgbClr val="0070C0"/>
              </a:solidFill>
            </a:rPr>
            <a:t>Содержание работы   </a:t>
          </a:r>
        </a:p>
        <a:p>
          <a:r>
            <a:rPr lang="ru-RU" sz="1600" b="1" i="1" baseline="0" dirty="0" smtClean="0">
              <a:solidFill>
                <a:srgbClr val="0070C0"/>
              </a:solidFill>
            </a:rPr>
            <a:t>Срок реализации   </a:t>
          </a:r>
        </a:p>
        <a:p>
          <a:r>
            <a:rPr lang="ru-RU" sz="1600" b="1" i="1" baseline="0" dirty="0" smtClean="0">
              <a:solidFill>
                <a:srgbClr val="0070C0"/>
              </a:solidFill>
            </a:rPr>
            <a:t>Ожидаемый  результат</a:t>
          </a:r>
        </a:p>
      </dgm:t>
    </dgm:pt>
    <dgm:pt modelId="{4EE9BDBF-379C-4D82-814E-FB4FB0FBB53A}" type="parTrans" cxnId="{5F2D78C6-58DC-4684-80D8-54F1960980C3}">
      <dgm:prSet/>
      <dgm:spPr/>
      <dgm:t>
        <a:bodyPr/>
        <a:lstStyle/>
        <a:p>
          <a:endParaRPr lang="ru-RU"/>
        </a:p>
      </dgm:t>
    </dgm:pt>
    <dgm:pt modelId="{ACFADB79-36E7-40AC-ADF9-88FACB4814CB}" type="sibTrans" cxnId="{5F2D78C6-58DC-4684-80D8-54F1960980C3}">
      <dgm:prSet/>
      <dgm:spPr/>
      <dgm:t>
        <a:bodyPr/>
        <a:lstStyle/>
        <a:p>
          <a:endParaRPr lang="ru-RU"/>
        </a:p>
      </dgm:t>
    </dgm:pt>
    <dgm:pt modelId="{97C038C1-C947-44AB-A915-B16AC5113F19}">
      <dgm:prSet phldrT="[Текст]" custT="1"/>
      <dgm:spPr/>
      <dgm:t>
        <a:bodyPr/>
        <a:lstStyle/>
        <a:p>
          <a:r>
            <a:rPr lang="ru-RU" sz="1600" i="1" baseline="0" dirty="0" smtClean="0">
              <a:solidFill>
                <a:srgbClr val="0070C0"/>
              </a:solidFill>
            </a:rPr>
            <a:t>1 этап</a:t>
          </a:r>
        </a:p>
        <a:p>
          <a:r>
            <a:rPr lang="ru-RU" sz="1600" b="1" i="1" baseline="0" dirty="0" smtClean="0">
              <a:solidFill>
                <a:srgbClr val="0070C0"/>
              </a:solidFill>
            </a:rPr>
            <a:t>подготовительный</a:t>
          </a:r>
          <a:endParaRPr lang="ru-RU" sz="1600" b="1" i="1" baseline="0" dirty="0">
            <a:solidFill>
              <a:srgbClr val="0070C0"/>
            </a:solidFill>
          </a:endParaRPr>
        </a:p>
      </dgm:t>
    </dgm:pt>
    <dgm:pt modelId="{5246E422-9DD0-4FB2-ADB4-E147DD6FD827}" type="parTrans" cxnId="{FD80364D-A85C-4A89-8A84-A84F59A7F106}">
      <dgm:prSet/>
      <dgm:spPr/>
      <dgm:t>
        <a:bodyPr/>
        <a:lstStyle/>
        <a:p>
          <a:endParaRPr lang="ru-RU"/>
        </a:p>
      </dgm:t>
    </dgm:pt>
    <dgm:pt modelId="{7AEC2DDB-7FD6-45DA-A43B-8A9A48549DB9}" type="sibTrans" cxnId="{FD80364D-A85C-4A89-8A84-A84F59A7F106}">
      <dgm:prSet/>
      <dgm:spPr/>
      <dgm:t>
        <a:bodyPr/>
        <a:lstStyle/>
        <a:p>
          <a:endParaRPr lang="ru-RU"/>
        </a:p>
      </dgm:t>
    </dgm:pt>
    <dgm:pt modelId="{E5B426F8-3713-4724-9389-A77CD5C93B75}">
      <dgm:prSet phldrT="[Текст]" custT="1"/>
      <dgm:spPr/>
      <dgm:t>
        <a:bodyPr/>
        <a:lstStyle/>
        <a:p>
          <a:r>
            <a:rPr lang="ru-RU" sz="1800" i="1" baseline="0" dirty="0" smtClean="0">
              <a:solidFill>
                <a:srgbClr val="0070C0"/>
              </a:solidFill>
            </a:rPr>
            <a:t>2 этап</a:t>
          </a:r>
        </a:p>
        <a:p>
          <a:r>
            <a:rPr lang="ru-RU" sz="1600" b="1" i="1" baseline="0" dirty="0" smtClean="0">
              <a:solidFill>
                <a:srgbClr val="0070C0"/>
              </a:solidFill>
            </a:rPr>
            <a:t>практический</a:t>
          </a:r>
          <a:endParaRPr lang="ru-RU" sz="1600" b="1" i="1" baseline="0" dirty="0">
            <a:solidFill>
              <a:srgbClr val="0070C0"/>
            </a:solidFill>
          </a:endParaRPr>
        </a:p>
      </dgm:t>
    </dgm:pt>
    <dgm:pt modelId="{01013914-8F6C-44EB-BD71-FDA55C85F351}" type="parTrans" cxnId="{126E9270-F138-4301-BBEB-52F275D3AF66}">
      <dgm:prSet/>
      <dgm:spPr/>
      <dgm:t>
        <a:bodyPr/>
        <a:lstStyle/>
        <a:p>
          <a:endParaRPr lang="ru-RU"/>
        </a:p>
      </dgm:t>
    </dgm:pt>
    <dgm:pt modelId="{A366AE99-2D71-4654-B98C-6B9E0CF2CC71}" type="sibTrans" cxnId="{126E9270-F138-4301-BBEB-52F275D3AF66}">
      <dgm:prSet/>
      <dgm:spPr/>
      <dgm:t>
        <a:bodyPr/>
        <a:lstStyle/>
        <a:p>
          <a:endParaRPr lang="ru-RU"/>
        </a:p>
      </dgm:t>
    </dgm:pt>
    <dgm:pt modelId="{D62296CB-3B5D-46DD-8A86-B5F12047321B}">
      <dgm:prSet phldrT="[Текст]" custT="1"/>
      <dgm:spPr/>
      <dgm:t>
        <a:bodyPr/>
        <a:lstStyle/>
        <a:p>
          <a:r>
            <a:rPr lang="ru-RU" sz="1800" baseline="0" dirty="0" smtClean="0">
              <a:solidFill>
                <a:srgbClr val="0070C0"/>
              </a:solidFill>
            </a:rPr>
            <a:t>3</a:t>
          </a:r>
          <a:r>
            <a:rPr lang="ru-RU" sz="1800" i="1" baseline="0" dirty="0" smtClean="0">
              <a:solidFill>
                <a:srgbClr val="0070C0"/>
              </a:solidFill>
            </a:rPr>
            <a:t> этап   </a:t>
          </a:r>
        </a:p>
        <a:p>
          <a:r>
            <a:rPr lang="ru-RU" sz="1600" b="1" i="1" baseline="0" dirty="0" smtClean="0">
              <a:solidFill>
                <a:srgbClr val="0070C0"/>
              </a:solidFill>
            </a:rPr>
            <a:t>подведение итогов</a:t>
          </a:r>
          <a:endParaRPr lang="ru-RU" sz="1600" b="1" i="1" baseline="0" dirty="0">
            <a:solidFill>
              <a:srgbClr val="0070C0"/>
            </a:solidFill>
          </a:endParaRPr>
        </a:p>
      </dgm:t>
    </dgm:pt>
    <dgm:pt modelId="{C23A48A6-6C8A-4BAE-BA65-A85AEEDA0B23}" type="parTrans" cxnId="{9E15D629-26DF-4FE4-B3D8-92DBC7412AF3}">
      <dgm:prSet/>
      <dgm:spPr/>
      <dgm:t>
        <a:bodyPr/>
        <a:lstStyle/>
        <a:p>
          <a:endParaRPr lang="ru-RU"/>
        </a:p>
      </dgm:t>
    </dgm:pt>
    <dgm:pt modelId="{EC23CC95-FE73-40F0-8994-01AA76A9D13A}" type="sibTrans" cxnId="{9E15D629-26DF-4FE4-B3D8-92DBC7412AF3}">
      <dgm:prSet/>
      <dgm:spPr/>
      <dgm:t>
        <a:bodyPr/>
        <a:lstStyle/>
        <a:p>
          <a:endParaRPr lang="ru-RU"/>
        </a:p>
      </dgm:t>
    </dgm:pt>
    <dgm:pt modelId="{457D2976-8277-4868-A757-93C751E7C8F5}" type="pres">
      <dgm:prSet presAssocID="{617764AA-E5AA-4899-8D8D-BB9EED0BC0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0D760-C921-4B15-88CA-F95C15FA8FDC}" type="pres">
      <dgm:prSet presAssocID="{F5290D78-9CFC-4B78-8237-395B63AE8F95}" presName="centerShape" presStyleLbl="node0" presStyleIdx="0" presStyleCnt="1" custLinFactNeighborX="585" custLinFactNeighborY="-1131"/>
      <dgm:spPr/>
      <dgm:t>
        <a:bodyPr/>
        <a:lstStyle/>
        <a:p>
          <a:endParaRPr lang="ru-RU"/>
        </a:p>
      </dgm:t>
    </dgm:pt>
    <dgm:pt modelId="{33196497-0228-4226-B93C-759D1607E955}" type="pres">
      <dgm:prSet presAssocID="{5246E422-9DD0-4FB2-ADB4-E147DD6FD82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2F6F742-FC61-4D76-9DAC-383D27FB2F61}" type="pres">
      <dgm:prSet presAssocID="{97C038C1-C947-44AB-A915-B16AC5113F19}" presName="node" presStyleLbl="node1" presStyleIdx="0" presStyleCnt="3" custRadScaleRad="111009" custRadScaleInc="-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C551-0A35-45E9-8351-125F4A3AC9B2}" type="pres">
      <dgm:prSet presAssocID="{01013914-8F6C-44EB-BD71-FDA55C85F35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86804BE-7E82-4C5F-BF1F-9DA5FFED459D}" type="pres">
      <dgm:prSet presAssocID="{E5B426F8-3713-4724-9389-A77CD5C93B75}" presName="node" presStyleLbl="node1" presStyleIdx="1" presStyleCnt="3" custRadScaleRad="98496" custRadScaleInc="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93459-1421-4D95-873B-FA2DB7B3E598}" type="pres">
      <dgm:prSet presAssocID="{C23A48A6-6C8A-4BAE-BA65-A85AEEDA0B2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AB31B3B-D049-4593-A7D6-86054A3BDB18}" type="pres">
      <dgm:prSet presAssocID="{D62296CB-3B5D-46DD-8A86-B5F12047321B}" presName="node" presStyleLbl="node1" presStyleIdx="2" presStyleCnt="3" custRadScaleRad="112219" custRadScaleInc="4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CEA72-5CF6-423D-893E-A1AD86B5DBEB}" type="presOf" srcId="{C23A48A6-6C8A-4BAE-BA65-A85AEEDA0B23}" destId="{B3993459-1421-4D95-873B-FA2DB7B3E598}" srcOrd="0" destOrd="0" presId="urn:microsoft.com/office/officeart/2005/8/layout/radial4"/>
    <dgm:cxn modelId="{126E9270-F138-4301-BBEB-52F275D3AF66}" srcId="{F5290D78-9CFC-4B78-8237-395B63AE8F95}" destId="{E5B426F8-3713-4724-9389-A77CD5C93B75}" srcOrd="1" destOrd="0" parTransId="{01013914-8F6C-44EB-BD71-FDA55C85F351}" sibTransId="{A366AE99-2D71-4654-B98C-6B9E0CF2CC71}"/>
    <dgm:cxn modelId="{0EA9D4D1-6F1E-4609-A96C-1E36B84C707E}" type="presOf" srcId="{617764AA-E5AA-4899-8D8D-BB9EED0BC072}" destId="{457D2976-8277-4868-A757-93C751E7C8F5}" srcOrd="0" destOrd="0" presId="urn:microsoft.com/office/officeart/2005/8/layout/radial4"/>
    <dgm:cxn modelId="{5F2D78C6-58DC-4684-80D8-54F1960980C3}" srcId="{617764AA-E5AA-4899-8D8D-BB9EED0BC072}" destId="{F5290D78-9CFC-4B78-8237-395B63AE8F95}" srcOrd="0" destOrd="0" parTransId="{4EE9BDBF-379C-4D82-814E-FB4FB0FBB53A}" sibTransId="{ACFADB79-36E7-40AC-ADF9-88FACB4814CB}"/>
    <dgm:cxn modelId="{9E15D629-26DF-4FE4-B3D8-92DBC7412AF3}" srcId="{F5290D78-9CFC-4B78-8237-395B63AE8F95}" destId="{D62296CB-3B5D-46DD-8A86-B5F12047321B}" srcOrd="2" destOrd="0" parTransId="{C23A48A6-6C8A-4BAE-BA65-A85AEEDA0B23}" sibTransId="{EC23CC95-FE73-40F0-8994-01AA76A9D13A}"/>
    <dgm:cxn modelId="{05E79D55-7FDD-45F8-8137-5FB2D9D2EDFB}" type="presOf" srcId="{F5290D78-9CFC-4B78-8237-395B63AE8F95}" destId="{56D0D760-C921-4B15-88CA-F95C15FA8FDC}" srcOrd="0" destOrd="0" presId="urn:microsoft.com/office/officeart/2005/8/layout/radial4"/>
    <dgm:cxn modelId="{732355F6-5471-4920-A1D4-70C812E5C3DE}" type="presOf" srcId="{E5B426F8-3713-4724-9389-A77CD5C93B75}" destId="{586804BE-7E82-4C5F-BF1F-9DA5FFED459D}" srcOrd="0" destOrd="0" presId="urn:microsoft.com/office/officeart/2005/8/layout/radial4"/>
    <dgm:cxn modelId="{FD80364D-A85C-4A89-8A84-A84F59A7F106}" srcId="{F5290D78-9CFC-4B78-8237-395B63AE8F95}" destId="{97C038C1-C947-44AB-A915-B16AC5113F19}" srcOrd="0" destOrd="0" parTransId="{5246E422-9DD0-4FB2-ADB4-E147DD6FD827}" sibTransId="{7AEC2DDB-7FD6-45DA-A43B-8A9A48549DB9}"/>
    <dgm:cxn modelId="{AC578CAD-B328-4F71-830F-BF95477724B4}" type="presOf" srcId="{01013914-8F6C-44EB-BD71-FDA55C85F351}" destId="{5070C551-0A35-45E9-8351-125F4A3AC9B2}" srcOrd="0" destOrd="0" presId="urn:microsoft.com/office/officeart/2005/8/layout/radial4"/>
    <dgm:cxn modelId="{C4E4C543-71BC-4681-AC00-E41C3C220279}" type="presOf" srcId="{5246E422-9DD0-4FB2-ADB4-E147DD6FD827}" destId="{33196497-0228-4226-B93C-759D1607E955}" srcOrd="0" destOrd="0" presId="urn:microsoft.com/office/officeart/2005/8/layout/radial4"/>
    <dgm:cxn modelId="{4E062366-34A4-4E89-AF94-88125C1947E6}" type="presOf" srcId="{97C038C1-C947-44AB-A915-B16AC5113F19}" destId="{42F6F742-FC61-4D76-9DAC-383D27FB2F61}" srcOrd="0" destOrd="0" presId="urn:microsoft.com/office/officeart/2005/8/layout/radial4"/>
    <dgm:cxn modelId="{44B47BF5-750D-4A52-BA90-EA03220DCA49}" type="presOf" srcId="{D62296CB-3B5D-46DD-8A86-B5F12047321B}" destId="{3AB31B3B-D049-4593-A7D6-86054A3BDB18}" srcOrd="0" destOrd="0" presId="urn:microsoft.com/office/officeart/2005/8/layout/radial4"/>
    <dgm:cxn modelId="{4129E9AD-F4D8-4810-A904-0F2F5E88723B}" type="presParOf" srcId="{457D2976-8277-4868-A757-93C751E7C8F5}" destId="{56D0D760-C921-4B15-88CA-F95C15FA8FDC}" srcOrd="0" destOrd="0" presId="urn:microsoft.com/office/officeart/2005/8/layout/radial4"/>
    <dgm:cxn modelId="{04957848-7634-41A4-9352-036E412D5E8C}" type="presParOf" srcId="{457D2976-8277-4868-A757-93C751E7C8F5}" destId="{33196497-0228-4226-B93C-759D1607E955}" srcOrd="1" destOrd="0" presId="urn:microsoft.com/office/officeart/2005/8/layout/radial4"/>
    <dgm:cxn modelId="{CC3E9D62-9AC7-4138-BC54-DC2B246BEA6C}" type="presParOf" srcId="{457D2976-8277-4868-A757-93C751E7C8F5}" destId="{42F6F742-FC61-4D76-9DAC-383D27FB2F61}" srcOrd="2" destOrd="0" presId="urn:microsoft.com/office/officeart/2005/8/layout/radial4"/>
    <dgm:cxn modelId="{E3182D07-5D31-4FC6-AD14-7B8890AA0643}" type="presParOf" srcId="{457D2976-8277-4868-A757-93C751E7C8F5}" destId="{5070C551-0A35-45E9-8351-125F4A3AC9B2}" srcOrd="3" destOrd="0" presId="urn:microsoft.com/office/officeart/2005/8/layout/radial4"/>
    <dgm:cxn modelId="{043CF389-FE03-4B86-B41F-A7DC132C57C0}" type="presParOf" srcId="{457D2976-8277-4868-A757-93C751E7C8F5}" destId="{586804BE-7E82-4C5F-BF1F-9DA5FFED459D}" srcOrd="4" destOrd="0" presId="urn:microsoft.com/office/officeart/2005/8/layout/radial4"/>
    <dgm:cxn modelId="{C118921E-A7AA-460F-AA53-AF857219B08F}" type="presParOf" srcId="{457D2976-8277-4868-A757-93C751E7C8F5}" destId="{B3993459-1421-4D95-873B-FA2DB7B3E598}" srcOrd="5" destOrd="0" presId="urn:microsoft.com/office/officeart/2005/8/layout/radial4"/>
    <dgm:cxn modelId="{314E8626-4BB9-4349-B6F8-D4970CD3C855}" type="presParOf" srcId="{457D2976-8277-4868-A757-93C751E7C8F5}" destId="{3AB31B3B-D049-4593-A7D6-86054A3BDB1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F3F7C-FF88-48B9-B74C-4F01931F85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F9EA5-023D-4139-8DF3-9367F1483807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0070C0"/>
              </a:solidFill>
            </a:rPr>
            <a:t>Познавательный</a:t>
          </a:r>
        </a:p>
        <a:p>
          <a:r>
            <a:rPr lang="ru-RU" sz="1600" dirty="0" smtClean="0">
              <a:solidFill>
                <a:srgbClr val="0070C0"/>
              </a:solidFill>
            </a:rPr>
            <a:t>Цель- расширять представление детей о родном городе  Самаре</a:t>
          </a:r>
        </a:p>
        <a:p>
          <a:endParaRPr lang="ru-RU" sz="1600" dirty="0">
            <a:solidFill>
              <a:srgbClr val="FF0000"/>
            </a:solidFill>
          </a:endParaRPr>
        </a:p>
      </dgm:t>
    </dgm:pt>
    <dgm:pt modelId="{5FB25D99-ECAE-4130-B5EE-B496DD790B7E}" type="parTrans" cxnId="{11784122-6D09-4C29-8097-7B67349479E5}">
      <dgm:prSet/>
      <dgm:spPr/>
      <dgm:t>
        <a:bodyPr/>
        <a:lstStyle/>
        <a:p>
          <a:endParaRPr lang="ru-RU"/>
        </a:p>
      </dgm:t>
    </dgm:pt>
    <dgm:pt modelId="{6B318C51-C65B-42B8-A1BC-8FBAC69618CB}" type="sibTrans" cxnId="{11784122-6D09-4C29-8097-7B67349479E5}">
      <dgm:prSet/>
      <dgm:spPr/>
      <dgm:t>
        <a:bodyPr/>
        <a:lstStyle/>
        <a:p>
          <a:endParaRPr lang="ru-RU"/>
        </a:p>
      </dgm:t>
    </dgm:pt>
    <dgm:pt modelId="{561B5B58-BE0A-47A4-8690-C6592C9F9DA2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0070C0"/>
              </a:solidFill>
            </a:rPr>
            <a:t>Музейно-исторический</a:t>
          </a:r>
        </a:p>
        <a:p>
          <a:r>
            <a:rPr lang="ru-RU" sz="1600" dirty="0" smtClean="0">
              <a:solidFill>
                <a:srgbClr val="0070C0"/>
              </a:solidFill>
            </a:rPr>
            <a:t>Цель- знакомить детей  историческими событиями воспитывать любовь к родине</a:t>
          </a:r>
          <a:endParaRPr lang="ru-RU" sz="1600" dirty="0">
            <a:solidFill>
              <a:srgbClr val="0070C0"/>
            </a:solidFill>
          </a:endParaRPr>
        </a:p>
      </dgm:t>
    </dgm:pt>
    <dgm:pt modelId="{9E450F17-0F74-47CA-B0FF-11C26CEAC87E}" type="parTrans" cxnId="{5F788B13-6404-4E28-82D4-2AE0481D187A}">
      <dgm:prSet/>
      <dgm:spPr/>
      <dgm:t>
        <a:bodyPr/>
        <a:lstStyle/>
        <a:p>
          <a:endParaRPr lang="ru-RU"/>
        </a:p>
      </dgm:t>
    </dgm:pt>
    <dgm:pt modelId="{FDFE6C37-DF9D-41AD-81E6-4094790F180D}" type="sibTrans" cxnId="{5F788B13-6404-4E28-82D4-2AE0481D187A}">
      <dgm:prSet/>
      <dgm:spPr/>
      <dgm:t>
        <a:bodyPr/>
        <a:lstStyle/>
        <a:p>
          <a:endParaRPr lang="ru-RU"/>
        </a:p>
      </dgm:t>
    </dgm:pt>
    <dgm:pt modelId="{72A4049F-C078-4A37-B868-D1D82B52328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0070C0"/>
              </a:solidFill>
            </a:rPr>
            <a:t>Эколого-краеведческий</a:t>
          </a:r>
        </a:p>
        <a:p>
          <a:r>
            <a:rPr lang="ru-RU" sz="1600" dirty="0" smtClean="0">
              <a:solidFill>
                <a:srgbClr val="0070C0"/>
              </a:solidFill>
            </a:rPr>
            <a:t>Цель- знакомить детей с родной природой, воспитывать нравственные и эстетические чувства</a:t>
          </a:r>
          <a:endParaRPr lang="ru-RU" sz="1600" dirty="0">
            <a:solidFill>
              <a:srgbClr val="0070C0"/>
            </a:solidFill>
          </a:endParaRPr>
        </a:p>
      </dgm:t>
    </dgm:pt>
    <dgm:pt modelId="{C4A14DEC-07D1-4B8B-9EBB-8BDC9C5806EA}" type="parTrans" cxnId="{A3340C26-8532-483F-A8E6-6FE7036CDF40}">
      <dgm:prSet/>
      <dgm:spPr/>
      <dgm:t>
        <a:bodyPr/>
        <a:lstStyle/>
        <a:p>
          <a:endParaRPr lang="ru-RU"/>
        </a:p>
      </dgm:t>
    </dgm:pt>
    <dgm:pt modelId="{AE09A0E1-8ABC-40CF-AD7D-55F60DFA6B04}" type="sibTrans" cxnId="{A3340C26-8532-483F-A8E6-6FE7036CDF40}">
      <dgm:prSet/>
      <dgm:spPr/>
      <dgm:t>
        <a:bodyPr/>
        <a:lstStyle/>
        <a:p>
          <a:endParaRPr lang="ru-RU"/>
        </a:p>
      </dgm:t>
    </dgm:pt>
    <dgm:pt modelId="{BA6FD923-4068-4D46-A4B8-30E7626E4CE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0070C0"/>
              </a:solidFill>
            </a:rPr>
            <a:t>Конкурсный</a:t>
          </a:r>
        </a:p>
        <a:p>
          <a:r>
            <a:rPr lang="ru-RU" sz="1600" dirty="0" smtClean="0">
              <a:solidFill>
                <a:srgbClr val="0070C0"/>
              </a:solidFill>
            </a:rPr>
            <a:t>Цель- вовлечение в совместную деятельность детей, укрепление семьи</a:t>
          </a:r>
          <a:endParaRPr lang="ru-RU" sz="3500" dirty="0">
            <a:solidFill>
              <a:srgbClr val="0070C0"/>
            </a:solidFill>
          </a:endParaRPr>
        </a:p>
      </dgm:t>
    </dgm:pt>
    <dgm:pt modelId="{3330AEC2-0C98-4CF0-9709-0267B799E86D}" type="parTrans" cxnId="{235E37CA-CDD2-48D0-BB1B-9BDCFF1B551C}">
      <dgm:prSet/>
      <dgm:spPr/>
      <dgm:t>
        <a:bodyPr/>
        <a:lstStyle/>
        <a:p>
          <a:endParaRPr lang="ru-RU"/>
        </a:p>
      </dgm:t>
    </dgm:pt>
    <dgm:pt modelId="{518E7A21-53CF-4652-AE00-CE5F019E2567}" type="sibTrans" cxnId="{235E37CA-CDD2-48D0-BB1B-9BDCFF1B551C}">
      <dgm:prSet/>
      <dgm:spPr/>
      <dgm:t>
        <a:bodyPr/>
        <a:lstStyle/>
        <a:p>
          <a:endParaRPr lang="ru-RU"/>
        </a:p>
      </dgm:t>
    </dgm:pt>
    <dgm:pt modelId="{637E2365-C3CE-47CA-AB4B-243E3DBCF934}">
      <dgm:prSet phldrT="[Текст]" custT="1"/>
      <dgm:spPr/>
      <dgm:t>
        <a:bodyPr/>
        <a:lstStyle/>
        <a:p>
          <a:r>
            <a:rPr lang="ru-RU" sz="2400" i="1" dirty="0" smtClean="0">
              <a:solidFill>
                <a:srgbClr val="0070C0"/>
              </a:solidFill>
            </a:rPr>
            <a:t>Творческий –художественный </a:t>
          </a:r>
          <a:r>
            <a:rPr lang="ru-RU" sz="1600" dirty="0" smtClean="0">
              <a:solidFill>
                <a:srgbClr val="0070C0"/>
              </a:solidFill>
            </a:rPr>
            <a:t>Цель  - показать персональные выставки работ детей</a:t>
          </a:r>
          <a:endParaRPr lang="ru-RU" sz="1600" dirty="0">
            <a:solidFill>
              <a:srgbClr val="0070C0"/>
            </a:solidFill>
          </a:endParaRPr>
        </a:p>
      </dgm:t>
    </dgm:pt>
    <dgm:pt modelId="{3E7DBEA7-0192-49FB-824F-F276DA399967}" type="parTrans" cxnId="{332B8586-C25F-4D97-95C2-4E4C5467CADD}">
      <dgm:prSet/>
      <dgm:spPr/>
      <dgm:t>
        <a:bodyPr/>
        <a:lstStyle/>
        <a:p>
          <a:endParaRPr lang="ru-RU"/>
        </a:p>
      </dgm:t>
    </dgm:pt>
    <dgm:pt modelId="{40E15AFB-CC30-41B7-9D5B-49467B788235}" type="sibTrans" cxnId="{332B8586-C25F-4D97-95C2-4E4C5467CADD}">
      <dgm:prSet/>
      <dgm:spPr/>
      <dgm:t>
        <a:bodyPr/>
        <a:lstStyle/>
        <a:p>
          <a:endParaRPr lang="ru-RU"/>
        </a:p>
      </dgm:t>
    </dgm:pt>
    <dgm:pt modelId="{C657FFA3-7D48-49C1-938A-0773825E66F5}" type="pres">
      <dgm:prSet presAssocID="{218F3F7C-FF88-48B9-B74C-4F01931F85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9A5F-5FF5-451E-A638-57CA12D023EA}" type="pres">
      <dgm:prSet presAssocID="{90DF9EA5-023D-4139-8DF3-9367F1483807}" presName="node" presStyleLbl="node1" presStyleIdx="0" presStyleCnt="5" custScaleY="10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9636-2C7A-43E7-9F91-0810C484F09C}" type="pres">
      <dgm:prSet presAssocID="{6B318C51-C65B-42B8-A1BC-8FBAC69618CB}" presName="sibTrans" presStyleCnt="0"/>
      <dgm:spPr/>
    </dgm:pt>
    <dgm:pt modelId="{8B0A8576-47BB-44FF-B6FF-95F4E5799F34}" type="pres">
      <dgm:prSet presAssocID="{561B5B58-BE0A-47A4-8690-C6592C9F9DA2}" presName="node" presStyleLbl="node1" presStyleIdx="1" presStyleCnt="5" custScaleY="112964" custLinFactNeighborX="-2778" custLinFactNeighborY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3ACF-C234-4B02-AFB0-087E64EB708B}" type="pres">
      <dgm:prSet presAssocID="{FDFE6C37-DF9D-41AD-81E6-4094790F180D}" presName="sibTrans" presStyleCnt="0"/>
      <dgm:spPr/>
    </dgm:pt>
    <dgm:pt modelId="{D71CEF1A-A490-4B06-A48A-6F7D1DAFDA61}" type="pres">
      <dgm:prSet presAssocID="{72A4049F-C078-4A37-B868-D1D82B52328B}" presName="node" presStyleLbl="node1" presStyleIdx="2" presStyleCnt="5" custScaleY="99999" custLinFactNeighborX="-1666" custLinFactNeighborY="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443A5-0858-411B-84E6-760A25EBE682}" type="pres">
      <dgm:prSet presAssocID="{AE09A0E1-8ABC-40CF-AD7D-55F60DFA6B04}" presName="sibTrans" presStyleCnt="0"/>
      <dgm:spPr/>
    </dgm:pt>
    <dgm:pt modelId="{54A511AC-EE40-4846-8728-E8F254ADC1AA}" type="pres">
      <dgm:prSet presAssocID="{BA6FD923-4068-4D46-A4B8-30E7626E4CED}" presName="node" presStyleLbl="node1" presStyleIdx="3" presStyleCnt="5" custLinFactNeighborX="-556" custLinFactNeighborY="6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6112C-9C95-42A9-A5C7-61E6838BC450}" type="pres">
      <dgm:prSet presAssocID="{518E7A21-53CF-4652-AE00-CE5F019E2567}" presName="sibTrans" presStyleCnt="0"/>
      <dgm:spPr/>
    </dgm:pt>
    <dgm:pt modelId="{7CB9696F-7E5D-4D77-B3D7-18DB7503C716}" type="pres">
      <dgm:prSet presAssocID="{637E2365-C3CE-47CA-AB4B-243E3DBCF934}" presName="node" presStyleLbl="node1" presStyleIdx="4" presStyleCnt="5" custScaleY="100000" custLinFactNeighborX="-2222" custLinFactNeighborY="6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4A4E4-964C-4D52-BF07-E74441685C00}" type="presOf" srcId="{90DF9EA5-023D-4139-8DF3-9367F1483807}" destId="{9FAA9A5F-5FF5-451E-A638-57CA12D023EA}" srcOrd="0" destOrd="0" presId="urn:microsoft.com/office/officeart/2005/8/layout/default"/>
    <dgm:cxn modelId="{B7DD0D64-7E02-49A6-8E38-FB1CE43E6737}" type="presOf" srcId="{72A4049F-C078-4A37-B868-D1D82B52328B}" destId="{D71CEF1A-A490-4B06-A48A-6F7D1DAFDA61}" srcOrd="0" destOrd="0" presId="urn:microsoft.com/office/officeart/2005/8/layout/default"/>
    <dgm:cxn modelId="{BB8D145D-BB9E-45C7-AA01-A40D996F3F23}" type="presOf" srcId="{561B5B58-BE0A-47A4-8690-C6592C9F9DA2}" destId="{8B0A8576-47BB-44FF-B6FF-95F4E5799F34}" srcOrd="0" destOrd="0" presId="urn:microsoft.com/office/officeart/2005/8/layout/default"/>
    <dgm:cxn modelId="{5F788B13-6404-4E28-82D4-2AE0481D187A}" srcId="{218F3F7C-FF88-48B9-B74C-4F01931F85DC}" destId="{561B5B58-BE0A-47A4-8690-C6592C9F9DA2}" srcOrd="1" destOrd="0" parTransId="{9E450F17-0F74-47CA-B0FF-11C26CEAC87E}" sibTransId="{FDFE6C37-DF9D-41AD-81E6-4094790F180D}"/>
    <dgm:cxn modelId="{4268BA45-CCAF-4D09-9D8F-CEFB8FF2F308}" type="presOf" srcId="{637E2365-C3CE-47CA-AB4B-243E3DBCF934}" destId="{7CB9696F-7E5D-4D77-B3D7-18DB7503C716}" srcOrd="0" destOrd="0" presId="urn:microsoft.com/office/officeart/2005/8/layout/default"/>
    <dgm:cxn modelId="{E392D198-CDDC-45AF-BD8B-DECC6339F198}" type="presOf" srcId="{BA6FD923-4068-4D46-A4B8-30E7626E4CED}" destId="{54A511AC-EE40-4846-8728-E8F254ADC1AA}" srcOrd="0" destOrd="0" presId="urn:microsoft.com/office/officeart/2005/8/layout/default"/>
    <dgm:cxn modelId="{235E37CA-CDD2-48D0-BB1B-9BDCFF1B551C}" srcId="{218F3F7C-FF88-48B9-B74C-4F01931F85DC}" destId="{BA6FD923-4068-4D46-A4B8-30E7626E4CED}" srcOrd="3" destOrd="0" parTransId="{3330AEC2-0C98-4CF0-9709-0267B799E86D}" sibTransId="{518E7A21-53CF-4652-AE00-CE5F019E2567}"/>
    <dgm:cxn modelId="{11784122-6D09-4C29-8097-7B67349479E5}" srcId="{218F3F7C-FF88-48B9-B74C-4F01931F85DC}" destId="{90DF9EA5-023D-4139-8DF3-9367F1483807}" srcOrd="0" destOrd="0" parTransId="{5FB25D99-ECAE-4130-B5EE-B496DD790B7E}" sibTransId="{6B318C51-C65B-42B8-A1BC-8FBAC69618CB}"/>
    <dgm:cxn modelId="{332B8586-C25F-4D97-95C2-4E4C5467CADD}" srcId="{218F3F7C-FF88-48B9-B74C-4F01931F85DC}" destId="{637E2365-C3CE-47CA-AB4B-243E3DBCF934}" srcOrd="4" destOrd="0" parTransId="{3E7DBEA7-0192-49FB-824F-F276DA399967}" sibTransId="{40E15AFB-CC30-41B7-9D5B-49467B788235}"/>
    <dgm:cxn modelId="{A3340C26-8532-483F-A8E6-6FE7036CDF40}" srcId="{218F3F7C-FF88-48B9-B74C-4F01931F85DC}" destId="{72A4049F-C078-4A37-B868-D1D82B52328B}" srcOrd="2" destOrd="0" parTransId="{C4A14DEC-07D1-4B8B-9EBB-8BDC9C5806EA}" sibTransId="{AE09A0E1-8ABC-40CF-AD7D-55F60DFA6B04}"/>
    <dgm:cxn modelId="{D3DD4C9E-CD25-43A4-98F9-3E3C291B4F9E}" type="presOf" srcId="{218F3F7C-FF88-48B9-B74C-4F01931F85DC}" destId="{C657FFA3-7D48-49C1-938A-0773825E66F5}" srcOrd="0" destOrd="0" presId="urn:microsoft.com/office/officeart/2005/8/layout/default"/>
    <dgm:cxn modelId="{E596D9D7-43BF-4C7C-9969-90252E6A5EB1}" type="presParOf" srcId="{C657FFA3-7D48-49C1-938A-0773825E66F5}" destId="{9FAA9A5F-5FF5-451E-A638-57CA12D023EA}" srcOrd="0" destOrd="0" presId="urn:microsoft.com/office/officeart/2005/8/layout/default"/>
    <dgm:cxn modelId="{B9987982-88D6-4D15-BC6A-3E32CF2D999E}" type="presParOf" srcId="{C657FFA3-7D48-49C1-938A-0773825E66F5}" destId="{06319636-2C7A-43E7-9F91-0810C484F09C}" srcOrd="1" destOrd="0" presId="urn:microsoft.com/office/officeart/2005/8/layout/default"/>
    <dgm:cxn modelId="{038D3498-2DDB-4FE5-BF77-DE60AD5ED0CE}" type="presParOf" srcId="{C657FFA3-7D48-49C1-938A-0773825E66F5}" destId="{8B0A8576-47BB-44FF-B6FF-95F4E5799F34}" srcOrd="2" destOrd="0" presId="urn:microsoft.com/office/officeart/2005/8/layout/default"/>
    <dgm:cxn modelId="{4A5A0862-1955-4BEC-9049-98FFAC1FF412}" type="presParOf" srcId="{C657FFA3-7D48-49C1-938A-0773825E66F5}" destId="{2A603ACF-C234-4B02-AFB0-087E64EB708B}" srcOrd="3" destOrd="0" presId="urn:microsoft.com/office/officeart/2005/8/layout/default"/>
    <dgm:cxn modelId="{7EA774A6-1CE1-4710-845D-BC17A9E02EE5}" type="presParOf" srcId="{C657FFA3-7D48-49C1-938A-0773825E66F5}" destId="{D71CEF1A-A490-4B06-A48A-6F7D1DAFDA61}" srcOrd="4" destOrd="0" presId="urn:microsoft.com/office/officeart/2005/8/layout/default"/>
    <dgm:cxn modelId="{035E3CC7-19A4-4B15-9674-C95B6C87C607}" type="presParOf" srcId="{C657FFA3-7D48-49C1-938A-0773825E66F5}" destId="{370443A5-0858-411B-84E6-760A25EBE682}" srcOrd="5" destOrd="0" presId="urn:microsoft.com/office/officeart/2005/8/layout/default"/>
    <dgm:cxn modelId="{63159EE1-B4DB-4154-8630-D6093A4DF21C}" type="presParOf" srcId="{C657FFA3-7D48-49C1-938A-0773825E66F5}" destId="{54A511AC-EE40-4846-8728-E8F254ADC1AA}" srcOrd="6" destOrd="0" presId="urn:microsoft.com/office/officeart/2005/8/layout/default"/>
    <dgm:cxn modelId="{2DAA3440-0946-4171-8018-657935D785E8}" type="presParOf" srcId="{C657FFA3-7D48-49C1-938A-0773825E66F5}" destId="{C2C6112C-9C95-42A9-A5C7-61E6838BC450}" srcOrd="7" destOrd="0" presId="urn:microsoft.com/office/officeart/2005/8/layout/default"/>
    <dgm:cxn modelId="{5A0F152D-5428-43F5-BA94-84595F25B55B}" type="presParOf" srcId="{C657FFA3-7D48-49C1-938A-0773825E66F5}" destId="{7CB9696F-7E5D-4D77-B3D7-18DB7503C7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0D760-C921-4B15-88CA-F95C15FA8FDC}">
      <dsp:nvSpPr>
        <dsp:cNvPr id="0" name=""/>
        <dsp:cNvSpPr/>
      </dsp:nvSpPr>
      <dsp:spPr>
        <a:xfrm>
          <a:off x="3073654" y="2496175"/>
          <a:ext cx="2148214" cy="2148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Содержание работы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Срок реализации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Ожидаемый  результат</a:t>
          </a:r>
        </a:p>
      </dsp:txBody>
      <dsp:txXfrm>
        <a:off x="3073654" y="2496175"/>
        <a:ext cx="2148214" cy="2148214"/>
      </dsp:txXfrm>
    </dsp:sp>
    <dsp:sp modelId="{33196497-0228-4226-B93C-759D1607E955}">
      <dsp:nvSpPr>
        <dsp:cNvPr id="0" name=""/>
        <dsp:cNvSpPr/>
      </dsp:nvSpPr>
      <dsp:spPr>
        <a:xfrm rot="12701257">
          <a:off x="1347671" y="2132722"/>
          <a:ext cx="1934493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6F742-FC61-4D76-9DAC-383D27FB2F61}">
      <dsp:nvSpPr>
        <dsp:cNvPr id="0" name=""/>
        <dsp:cNvSpPr/>
      </dsp:nvSpPr>
      <dsp:spPr>
        <a:xfrm>
          <a:off x="471462" y="1114438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baseline="0" dirty="0" smtClean="0">
              <a:solidFill>
                <a:srgbClr val="0070C0"/>
              </a:solidFill>
            </a:rPr>
            <a:t>1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подготовительный</a:t>
          </a:r>
          <a:endParaRPr lang="ru-RU" sz="1600" b="1" i="1" kern="1200" baseline="0" dirty="0">
            <a:solidFill>
              <a:srgbClr val="0070C0"/>
            </a:solidFill>
          </a:endParaRPr>
        </a:p>
      </dsp:txBody>
      <dsp:txXfrm>
        <a:off x="471462" y="1114438"/>
        <a:ext cx="2040804" cy="1632643"/>
      </dsp:txXfrm>
    </dsp:sp>
    <dsp:sp modelId="{5070C551-0A35-45E9-8351-125F4A3AC9B2}">
      <dsp:nvSpPr>
        <dsp:cNvPr id="0" name=""/>
        <dsp:cNvSpPr/>
      </dsp:nvSpPr>
      <dsp:spPr>
        <a:xfrm rot="16183922">
          <a:off x="3365203" y="1326542"/>
          <a:ext cx="1546993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804BE-7E82-4C5F-BF1F-9DA5FFED459D}">
      <dsp:nvSpPr>
        <dsp:cNvPr id="0" name=""/>
        <dsp:cNvSpPr/>
      </dsp:nvSpPr>
      <dsp:spPr>
        <a:xfrm>
          <a:off x="3114680" y="42853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baseline="0" dirty="0" smtClean="0">
              <a:solidFill>
                <a:srgbClr val="0070C0"/>
              </a:solidFill>
            </a:rPr>
            <a:t>2 этап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практический</a:t>
          </a:r>
          <a:endParaRPr lang="ru-RU" sz="1600" b="1" i="1" kern="1200" baseline="0" dirty="0">
            <a:solidFill>
              <a:srgbClr val="0070C0"/>
            </a:solidFill>
          </a:endParaRPr>
        </a:p>
      </dsp:txBody>
      <dsp:txXfrm>
        <a:off x="3114680" y="42853"/>
        <a:ext cx="2040804" cy="1632643"/>
      </dsp:txXfrm>
    </dsp:sp>
    <dsp:sp modelId="{B3993459-1421-4D95-873B-FA2DB7B3E598}">
      <dsp:nvSpPr>
        <dsp:cNvPr id="0" name=""/>
        <dsp:cNvSpPr/>
      </dsp:nvSpPr>
      <dsp:spPr>
        <a:xfrm rot="19683921">
          <a:off x="5008999" y="2130846"/>
          <a:ext cx="1914119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1B3B-D049-4593-A7D6-86054A3BDB18}">
      <dsp:nvSpPr>
        <dsp:cNvPr id="0" name=""/>
        <dsp:cNvSpPr/>
      </dsp:nvSpPr>
      <dsp:spPr>
        <a:xfrm>
          <a:off x="5757867" y="1114407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70C0"/>
              </a:solidFill>
            </a:rPr>
            <a:t>3</a:t>
          </a:r>
          <a:r>
            <a:rPr lang="ru-RU" sz="1800" i="1" kern="1200" baseline="0" dirty="0" smtClean="0">
              <a:solidFill>
                <a:srgbClr val="0070C0"/>
              </a:solidFill>
            </a:rPr>
            <a:t> этап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rgbClr val="0070C0"/>
              </a:solidFill>
            </a:rPr>
            <a:t>подведение итогов</a:t>
          </a:r>
          <a:endParaRPr lang="ru-RU" sz="1600" b="1" i="1" kern="1200" baseline="0" dirty="0">
            <a:solidFill>
              <a:srgbClr val="0070C0"/>
            </a:solidFill>
          </a:endParaRPr>
        </a:p>
      </dsp:txBody>
      <dsp:txXfrm>
        <a:off x="5757867" y="1114407"/>
        <a:ext cx="2040804" cy="1632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A9A5F-5FF5-451E-A638-57CA12D023EA}">
      <dsp:nvSpPr>
        <dsp:cNvPr id="0" name=""/>
        <dsp:cNvSpPr/>
      </dsp:nvSpPr>
      <dsp:spPr>
        <a:xfrm>
          <a:off x="0" y="650869"/>
          <a:ext cx="2571749" cy="160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70C0"/>
              </a:solidFill>
            </a:rPr>
            <a:t>Познавательный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Цель- расширять представление детей о родном городе  Самаре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0000"/>
            </a:solidFill>
          </a:endParaRPr>
        </a:p>
      </dsp:txBody>
      <dsp:txXfrm>
        <a:off x="0" y="650869"/>
        <a:ext cx="2571749" cy="1606561"/>
      </dsp:txXfrm>
    </dsp:sp>
    <dsp:sp modelId="{8B0A8576-47BB-44FF-B6FF-95F4E5799F34}">
      <dsp:nvSpPr>
        <dsp:cNvPr id="0" name=""/>
        <dsp:cNvSpPr/>
      </dsp:nvSpPr>
      <dsp:spPr>
        <a:xfrm>
          <a:off x="2757481" y="514339"/>
          <a:ext cx="2571749" cy="1743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70C0"/>
              </a:solidFill>
            </a:rPr>
            <a:t>Музейно-исторический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Цель- знакомить детей  историческими событиями воспитывать любовь к родине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757481" y="514339"/>
        <a:ext cx="2571749" cy="1743091"/>
      </dsp:txXfrm>
    </dsp:sp>
    <dsp:sp modelId="{D71CEF1A-A490-4B06-A48A-6F7D1DAFDA61}">
      <dsp:nvSpPr>
        <dsp:cNvPr id="0" name=""/>
        <dsp:cNvSpPr/>
      </dsp:nvSpPr>
      <dsp:spPr>
        <a:xfrm>
          <a:off x="5615004" y="685795"/>
          <a:ext cx="2571749" cy="1543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70C0"/>
              </a:solidFill>
            </a:rPr>
            <a:t>Эколого-краеведческий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Цель- знакомить детей с родной природой, воспитывать нравственные и эстетические чувства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5615004" y="685795"/>
        <a:ext cx="2571749" cy="1543034"/>
      </dsp:txXfrm>
    </dsp:sp>
    <dsp:sp modelId="{54A511AC-EE40-4846-8728-E8F254ADC1AA}">
      <dsp:nvSpPr>
        <dsp:cNvPr id="0" name=""/>
        <dsp:cNvSpPr/>
      </dsp:nvSpPr>
      <dsp:spPr>
        <a:xfrm>
          <a:off x="1400163" y="268605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70C0"/>
              </a:solidFill>
            </a:rPr>
            <a:t>Конкурсный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Цель- вовлечение в совместную деятельность детей, укрепление семьи</a:t>
          </a:r>
          <a:endParaRPr lang="ru-RU" sz="3500" kern="1200" dirty="0">
            <a:solidFill>
              <a:srgbClr val="0070C0"/>
            </a:solidFill>
          </a:endParaRPr>
        </a:p>
      </dsp:txBody>
      <dsp:txXfrm>
        <a:off x="1400163" y="2686054"/>
        <a:ext cx="2571749" cy="1543050"/>
      </dsp:txXfrm>
    </dsp:sp>
    <dsp:sp modelId="{7CB9696F-7E5D-4D77-B3D7-18DB7503C716}">
      <dsp:nvSpPr>
        <dsp:cNvPr id="0" name=""/>
        <dsp:cNvSpPr/>
      </dsp:nvSpPr>
      <dsp:spPr>
        <a:xfrm>
          <a:off x="4186243" y="268605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0070C0"/>
              </a:solidFill>
            </a:rPr>
            <a:t>Творческий –художественный </a:t>
          </a:r>
          <a:r>
            <a:rPr lang="ru-RU" sz="1600" kern="1200" dirty="0" smtClean="0">
              <a:solidFill>
                <a:srgbClr val="0070C0"/>
              </a:solidFill>
            </a:rPr>
            <a:t>Цель  - показать персональные выставки работ детей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4186243" y="268605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6D44C-912E-4FAF-9F69-289E2CF3D07E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C2FEE-C44A-40CD-B98B-7F2C4BED0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2FEE-C44A-40CD-B98B-7F2C4BED0E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2FEE-C44A-40CD-B98B-7F2C4BED0E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Самара мой </a:t>
            </a:r>
            <a:r>
              <a:rPr lang="ru-RU" smtClean="0"/>
              <a:t>город родной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2FEE-C44A-40CD-B98B-7F2C4BED0EF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5B612-5A17-4A2B-8663-02DE2E7A6A29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D858FC-6A84-46A0-A9F3-BEB41644A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</a:t>
            </a:r>
            <a:r>
              <a:rPr lang="ru-RU" sz="4000" i="1" dirty="0" smtClean="0">
                <a:solidFill>
                  <a:schemeClr val="bg1"/>
                </a:solidFill>
              </a:rPr>
              <a:t>амара -  </a:t>
            </a:r>
            <a:r>
              <a:rPr lang="ru-RU" sz="4000" i="1" dirty="0" smtClean="0">
                <a:solidFill>
                  <a:schemeClr val="bg1"/>
                </a:solidFill>
              </a:rPr>
              <a:t>мой город родной!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929066"/>
            <a:ext cx="6900866" cy="21383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лад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928802"/>
            <a:ext cx="6072230" cy="364333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bg1"/>
                </a:solidFill>
              </a:rPr>
              <a:t>Эколого-краеведческий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(уголок природы, гербария)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1050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2240"/>
            <a:ext cx="4038600" cy="268188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Содержимое 7" descr="P10504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00240"/>
            <a:ext cx="4038600" cy="40500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2661152" cy="4644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Конкурсный</a:t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( совместные работы с родителями)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P105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3060000" cy="46079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B0F0"/>
                </a:solidFill>
              </a:rPr>
              <a:t> </a:t>
            </a:r>
            <a:r>
              <a:rPr lang="ru-RU" b="0" i="1" dirty="0" smtClean="0">
                <a:solidFill>
                  <a:schemeClr val="bg1"/>
                </a:solidFill>
              </a:rPr>
              <a:t>Творческий – художественный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(рисунки детей)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P105049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357562"/>
            <a:ext cx="4041775" cy="268399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Содержимое 7" descr="P105058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227540" y="2362200"/>
            <a:ext cx="2499507" cy="37639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bg1"/>
                </a:solidFill>
              </a:rPr>
              <a:t>Перспектива развития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мини-музея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Подбор коллекций детских рисунков , семейных детских фотографии, научно-познавательных материалов.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Проведение экскурсий для групп детского сада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36854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Спасибо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r>
              <a:rPr lang="ru-RU" sz="4000" i="1" dirty="0" smtClean="0">
                <a:solidFill>
                  <a:schemeClr val="bg1"/>
                </a:solidFill>
              </a:rPr>
              <a:t>за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r>
              <a:rPr lang="ru-RU" sz="4000" i="1" dirty="0" smtClean="0">
                <a:solidFill>
                  <a:schemeClr val="bg1"/>
                </a:solidFill>
              </a:rPr>
              <a:t>внимание!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640000" cy="108000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rgbClr val="00B0F0"/>
                </a:solidFill>
              </a:rPr>
              <a:t/>
            </a:r>
            <a:br>
              <a:rPr lang="ru-RU" b="0" i="1" dirty="0" smtClean="0">
                <a:solidFill>
                  <a:srgbClr val="00B0F0"/>
                </a:solidFill>
              </a:rPr>
            </a:br>
            <a:r>
              <a:rPr lang="ru-RU" b="0" i="1" dirty="0" smtClean="0">
                <a:solidFill>
                  <a:srgbClr val="00B0F0"/>
                </a:solidFill>
              </a:rPr>
              <a:t/>
            </a:r>
            <a:br>
              <a:rPr lang="ru-RU" b="0" i="1" dirty="0" smtClean="0">
                <a:solidFill>
                  <a:srgbClr val="00B0F0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Профиль мини-музея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714908"/>
          </a:xfrm>
        </p:spPr>
        <p:txBody>
          <a:bodyPr>
            <a:normAutofit/>
          </a:bodyPr>
          <a:lstStyle/>
          <a:p>
            <a:pPr lvl="8" algn="ctr">
              <a:buNone/>
            </a:pPr>
            <a:r>
              <a:rPr lang="ru-RU" sz="4800" i="1" dirty="0" smtClean="0">
                <a:solidFill>
                  <a:schemeClr val="bg1"/>
                </a:solidFill>
              </a:rPr>
              <a:t>Познавательный</a:t>
            </a:r>
          </a:p>
          <a:p>
            <a:pPr lvl="8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lvl="8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1050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2916000" cy="4391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P105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391132" cy="2916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4400" b="0" i="1" dirty="0" smtClean="0">
                <a:solidFill>
                  <a:schemeClr val="bg1"/>
                </a:solidFill>
              </a:rPr>
              <a:t>Цели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Создание мини-музея, как отражение интересов и проявление детей;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200" i="1" dirty="0" smtClean="0">
                <a:solidFill>
                  <a:schemeClr val="bg1"/>
                </a:solidFill>
              </a:rPr>
              <a:t>Привлечь внимание родителей к музеям;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i="1" dirty="0" smtClean="0">
                <a:solidFill>
                  <a:schemeClr val="bg1"/>
                </a:solidFill>
              </a:rPr>
              <a:t>Обогащение развивающей среды группы, ДОУ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bg1"/>
                </a:solidFill>
              </a:rPr>
              <a:t>задачи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Дать представление об родном крае;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Дать элементарные представление об истории возникновения Самары;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Развивать умение устанавливать причинно-следственные связи, учить делать выводы;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Воспитывать интерес к городу, развивать любознательность;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Активизировать совместную деятельность родителей и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bg1"/>
                </a:solidFill>
              </a:rPr>
              <a:t>принципы</a:t>
            </a:r>
            <a:endParaRPr lang="ru-RU" b="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Принцип учета возрастных особенностей дошкольников;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Принцип опоры на интересы ребенка;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Принцип  осуществления взаимодействия воспитателя с детьми при руководящей роли взрослого;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Принцип наглядности;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Принцип последовательности;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Принцип сотрудничества и взаимоуважения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bg1"/>
                </a:solidFill>
              </a:rPr>
              <a:t>План работы</a:t>
            </a:r>
            <a:endParaRPr lang="ru-RU" b="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00B0F0"/>
                </a:solidFill>
              </a:rPr>
              <a:t> </a:t>
            </a:r>
            <a:r>
              <a:rPr lang="ru-RU" b="0" i="1" dirty="0" smtClean="0">
                <a:solidFill>
                  <a:schemeClr val="bg1"/>
                </a:solidFill>
              </a:rPr>
              <a:t>Разделы мини-музея</a:t>
            </a:r>
            <a:endParaRPr lang="ru-RU" b="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bg1"/>
                </a:solidFill>
              </a:rPr>
              <a:t>Познавательный 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(макеты, карта города</a:t>
            </a:r>
            <a:r>
              <a:rPr lang="ru-RU" b="0" i="1" dirty="0" smtClean="0">
                <a:solidFill>
                  <a:schemeClr val="bg1"/>
                </a:solidFill>
              </a:rPr>
              <a:t>, сувениры</a:t>
            </a:r>
            <a:r>
              <a:rPr lang="ru-RU" b="0" i="1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1050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038600" cy="2681883"/>
          </a:xfrm>
          <a:scene3d>
            <a:camera prst="perspectiveContrastingRightFacing"/>
            <a:lightRig rig="threePt" dir="t"/>
          </a:scene3d>
          <a:sp3d>
            <a:bevelT prst="slope"/>
          </a:sp3d>
        </p:spPr>
      </p:pic>
      <p:pic>
        <p:nvPicPr>
          <p:cNvPr id="6" name="Содержимое 5" descr="P10504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038600" cy="2681883"/>
          </a:xfrm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bg1"/>
                </a:solidFill>
              </a:rPr>
              <a:t>Музейно-исторический</a:t>
            </a:r>
            <a:br>
              <a:rPr lang="ru-RU" b="0" i="1" dirty="0" smtClean="0">
                <a:solidFill>
                  <a:schemeClr val="bg1"/>
                </a:solidFill>
              </a:rPr>
            </a:br>
            <a:r>
              <a:rPr lang="ru-RU" b="0" i="1" dirty="0" smtClean="0">
                <a:solidFill>
                  <a:schemeClr val="bg1"/>
                </a:solidFill>
              </a:rPr>
              <a:t>(книги, макеты)</a:t>
            </a:r>
            <a:endParaRPr lang="ru-RU" b="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10504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005522" cy="2900370"/>
          </a:xfrm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6" name="Содержимое 5" descr="P1050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714488"/>
            <a:ext cx="3005522" cy="4525963"/>
          </a:xfrm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 descr="P1050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071810"/>
            <a:ext cx="4579009" cy="28575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мара- мой город родной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Самара- мой город родной</Template>
  <TotalTime>29</TotalTime>
  <Words>215</Words>
  <Application>Microsoft Office PowerPoint</Application>
  <PresentationFormat>Экран (4:3)</PresentationFormat>
  <Paragraphs>64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Самара- мой город родной</vt:lpstr>
      <vt:lpstr>Самара -  мой город родной!</vt:lpstr>
      <vt:lpstr>  Профиль мини-музея</vt:lpstr>
      <vt:lpstr> Цели </vt:lpstr>
      <vt:lpstr>задачи</vt:lpstr>
      <vt:lpstr>принципы</vt:lpstr>
      <vt:lpstr>План работы</vt:lpstr>
      <vt:lpstr> Разделы мини-музея</vt:lpstr>
      <vt:lpstr>Познавательный  (макеты, карта города, сувениры) </vt:lpstr>
      <vt:lpstr>Музейно-исторический (книги, макеты)</vt:lpstr>
      <vt:lpstr>Эколого-краеведческий (уголок природы, гербария)</vt:lpstr>
      <vt:lpstr>Конкурсный ( совместные работы с родителями) </vt:lpstr>
      <vt:lpstr> Творческий – художественный (рисунки детей)</vt:lpstr>
      <vt:lpstr>Перспектива развития мини-музея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Самара- мой город родной</dc:title>
  <dc:creator>777</dc:creator>
  <cp:lastModifiedBy>1</cp:lastModifiedBy>
  <cp:revision>5</cp:revision>
  <dcterms:created xsi:type="dcterms:W3CDTF">2015-03-30T17:33:27Z</dcterms:created>
  <dcterms:modified xsi:type="dcterms:W3CDTF">2015-04-09T16:49:11Z</dcterms:modified>
</cp:coreProperties>
</file>