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57" r:id="rId2"/>
    <p:sldId id="258" r:id="rId3"/>
    <p:sldId id="259" r:id="rId4"/>
    <p:sldId id="260" r:id="rId5"/>
    <p:sldId id="261" r:id="rId6"/>
    <p:sldId id="263" r:id="rId7"/>
    <p:sldId id="262" r:id="rId8"/>
    <p:sldId id="265" r:id="rId9"/>
    <p:sldId id="266" r:id="rId10"/>
    <p:sldId id="267" r:id="rId11"/>
    <p:sldId id="268" r:id="rId12"/>
    <p:sldId id="269" r:id="rId13"/>
    <p:sldId id="270" r:id="rId14"/>
    <p:sldId id="286" r:id="rId15"/>
    <p:sldId id="287" r:id="rId16"/>
    <p:sldId id="274" r:id="rId17"/>
    <p:sldId id="275" r:id="rId18"/>
    <p:sldId id="277" r:id="rId19"/>
    <p:sldId id="278" r:id="rId20"/>
    <p:sldId id="271" r:id="rId21"/>
    <p:sldId id="272" r:id="rId22"/>
    <p:sldId id="273" r:id="rId23"/>
    <p:sldId id="279" r:id="rId24"/>
    <p:sldId id="280" r:id="rId25"/>
    <p:sldId id="281" r:id="rId26"/>
    <p:sldId id="282" r:id="rId27"/>
    <p:sldId id="283" r:id="rId28"/>
    <p:sldId id="284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50" autoAdjust="0"/>
    <p:restoredTop sz="76554" autoAdjust="0"/>
  </p:normalViewPr>
  <p:slideViewPr>
    <p:cSldViewPr>
      <p:cViewPr varScale="1">
        <p:scale>
          <a:sx n="55" d="100"/>
          <a:sy n="55" d="100"/>
        </p:scale>
        <p:origin x="-187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0E400-4D6A-4723-ACD0-D3CD7A1672D2}" type="datetimeFigureOut">
              <a:rPr lang="ru-RU" smtClean="0"/>
              <a:t>24.05.2015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2729D-32AD-4011-9946-FE000FCAD5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37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729D-32AD-4011-9946-FE000FCAD5B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1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2729D-32AD-4011-9946-FE000FCAD5BC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12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Presentations\9May\red-vasilki-ma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573016"/>
            <a:ext cx="7772400" cy="14700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9840" y="5085184"/>
            <a:ext cx="6400800" cy="12485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912BA87-24B9-4E0C-ADF9-735D012F448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24.05.2015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E0C05F2-78E3-41E4-B4E7-A2151A43D02A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67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3B2F6-24F1-4C12-8818-95BA4EDFB9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C5B92-A7D4-4273-9D1E-EF1DA1F5AC7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18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A4A75-428A-411B-854D-D7AB047A52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EF296-4C17-4EAB-996A-7D071A0C16E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2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199A6-799B-46D5-86BB-1E13ECD4E5B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6E264-17B5-49A3-8A76-0E7D2EE1EA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08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33406-611E-4DE6-82A2-C53D5DDC0A9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F637-4087-4D50-8022-48A7AFAEB32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43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8B208-2895-466A-B26D-45AACF6F6C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6AA79-76DD-4A00-A116-1839A831EF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0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056F1-08B2-45B1-965C-B2A4E41DB4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515D-2779-4662-A001-BCAC87F27F9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6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E2DD7-2CB3-4F22-A496-BEE21F52B8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824A9-D29F-45B7-931A-0FA56719DF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3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5ADB0-15A2-446C-923C-B73ECA8C002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4C1AB-3FFA-4B86-B5CC-A58D124F64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34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63FB8-ABE1-4C43-A5B1-10553365A74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D411E-FD10-4394-A1B7-3AF473BE6C4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00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AD51E-EF99-4A2B-8CE5-04FF93AFBAD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B5C5F-9F0B-4FF4-97A3-57E22D22249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resentations\9May\red-vasilki-slaid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36A745-BAAB-4CAD-8AE8-7E4AF51C78F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24.05.2015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6773B0-954B-447A-A1BF-3E70EEA37BC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0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3960441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00B050"/>
                </a:solidFill>
              </a:rPr>
              <a:t>  </a:t>
            </a:r>
            <a:r>
              <a:rPr lang="ru-RU" sz="4800" b="1" dirty="0" smtClean="0">
                <a:solidFill>
                  <a:srgbClr val="00B050"/>
                </a:solidFill>
              </a:rPr>
              <a:t>Проектная деятельность в </a:t>
            </a:r>
            <a:br>
              <a:rPr lang="ru-RU" sz="4800" b="1" dirty="0" smtClean="0">
                <a:solidFill>
                  <a:srgbClr val="00B050"/>
                </a:solidFill>
              </a:rPr>
            </a:br>
            <a:r>
              <a:rPr lang="ru-RU" sz="4800" b="1" dirty="0">
                <a:solidFill>
                  <a:srgbClr val="00B050"/>
                </a:solidFill>
              </a:rPr>
              <a:t> </a:t>
            </a:r>
            <a:r>
              <a:rPr lang="ru-RU" sz="4800" b="1" dirty="0" smtClean="0">
                <a:solidFill>
                  <a:srgbClr val="00B050"/>
                </a:solidFill>
              </a:rPr>
              <a:t>     средней группе на тему: </a:t>
            </a:r>
            <a:br>
              <a:rPr lang="ru-RU" sz="4800" b="1" dirty="0" smtClean="0">
                <a:solidFill>
                  <a:srgbClr val="00B050"/>
                </a:solidFill>
              </a:rPr>
            </a:br>
            <a:r>
              <a:rPr lang="ru-RU" sz="4800" b="1" dirty="0" smtClean="0">
                <a:solidFill>
                  <a:srgbClr val="00B050"/>
                </a:solidFill>
              </a:rPr>
              <a:t/>
            </a:r>
            <a:br>
              <a:rPr lang="ru-RU" sz="4800" b="1" dirty="0" smtClean="0">
                <a:solidFill>
                  <a:srgbClr val="00B050"/>
                </a:solidFill>
              </a:rPr>
            </a:br>
            <a:r>
              <a:rPr lang="ru-RU" sz="4800" b="1" dirty="0" smtClean="0">
                <a:solidFill>
                  <a:srgbClr val="00B050"/>
                </a:solidFill>
              </a:rPr>
              <a:t>                        «  Этих дней </a:t>
            </a:r>
            <a:br>
              <a:rPr lang="ru-RU" sz="4800" b="1" dirty="0" smtClean="0">
                <a:solidFill>
                  <a:srgbClr val="00B050"/>
                </a:solidFill>
              </a:rPr>
            </a:br>
            <a:r>
              <a:rPr lang="ru-RU" sz="4800" b="1" dirty="0" smtClean="0">
                <a:solidFill>
                  <a:srgbClr val="00B050"/>
                </a:solidFill>
              </a:rPr>
              <a:t>                           не смолкнет слава»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5084763"/>
            <a:ext cx="4887020" cy="1249362"/>
          </a:xfrm>
        </p:spPr>
        <p:txBody>
          <a:bodyPr rtlCol="0">
            <a:normAutofit fontScale="85000" lnSpcReduction="10000"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Подготовила  воспитатель средней группы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 smtClean="0"/>
              <a:t>МОУ  № 53              Соломатина О.В.</a:t>
            </a:r>
          </a:p>
        </p:txBody>
      </p:sp>
    </p:spTree>
    <p:extLst>
      <p:ext uri="{BB962C8B-B14F-4D97-AF65-F5344CB8AC3E}">
        <p14:creationId xmlns:p14="http://schemas.microsoft.com/office/powerpoint/2010/main" val="3437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Основной этап: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764704"/>
            <a:ext cx="8928992" cy="5976664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 1. Знакомство </a:t>
            </a:r>
            <a:r>
              <a:rPr lang="ru-RU" sz="2400" b="1" dirty="0"/>
              <a:t>с художественной литературой  </a:t>
            </a:r>
            <a:r>
              <a:rPr lang="ru-RU" sz="2400" b="1" dirty="0" smtClean="0"/>
              <a:t>(чтение </a:t>
            </a:r>
            <a:r>
              <a:rPr lang="ru-RU" sz="2400" b="1" dirty="0"/>
              <a:t>глав из книги С. </a:t>
            </a:r>
            <a:r>
              <a:rPr lang="ru-RU" sz="2400" b="1" dirty="0" err="1"/>
              <a:t>Баруздина</a:t>
            </a:r>
            <a:r>
              <a:rPr lang="ru-RU" sz="2400" b="1" dirty="0"/>
              <a:t> «Шел по улице солдат»; </a:t>
            </a:r>
            <a:r>
              <a:rPr lang="ru-RU" sz="2400" b="1" dirty="0" smtClean="0"/>
              <a:t> А</a:t>
            </a:r>
            <a:r>
              <a:rPr lang="ru-RU" sz="2400" b="1" dirty="0"/>
              <a:t>. Митяев «Землянка»; </a:t>
            </a:r>
            <a:r>
              <a:rPr lang="ru-RU" sz="2400" b="1" dirty="0" smtClean="0"/>
              <a:t> А. Гайдар «За Родину»; рассказ С. Могилевской «Сказка о громком барабане».</a:t>
            </a:r>
          </a:p>
          <a:p>
            <a:endParaRPr lang="ru-RU" sz="2400" b="1" dirty="0"/>
          </a:p>
          <a:p>
            <a:endParaRPr lang="ru-RU" sz="2400" b="1" dirty="0"/>
          </a:p>
        </p:txBody>
      </p:sp>
      <p:pic>
        <p:nvPicPr>
          <p:cNvPr id="1026" name="Picture 2" descr="C:\Users\Admin\Desktop\Camera\2015-05-21 10.01.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54006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1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4" cy="6408712"/>
          </a:xfrm>
        </p:spPr>
        <p:txBody>
          <a:bodyPr/>
          <a:lstStyle/>
          <a:p>
            <a:pPr algn="l"/>
            <a:r>
              <a:rPr lang="ru-RU" sz="2800" b="1" dirty="0" smtClean="0"/>
              <a:t>2.   Беседы </a:t>
            </a:r>
            <a:r>
              <a:rPr lang="ru-RU" sz="2800" b="1" dirty="0"/>
              <a:t>на </a:t>
            </a:r>
            <a:r>
              <a:rPr lang="ru-RU" sz="2800" b="1" dirty="0" smtClean="0"/>
              <a:t>тему: «</a:t>
            </a:r>
            <a:r>
              <a:rPr lang="ru-RU" sz="2800" b="1" dirty="0"/>
              <a:t>Как советские люди защищали </a:t>
            </a:r>
            <a:r>
              <a:rPr lang="ru-RU" sz="2800" b="1" dirty="0" smtClean="0"/>
              <a:t>      </a:t>
            </a:r>
            <a:r>
              <a:rPr lang="ru-RU" sz="2800" b="1" dirty="0"/>
              <a:t> </a:t>
            </a:r>
            <a:r>
              <a:rPr lang="ru-RU" sz="2800" b="1" dirty="0" smtClean="0"/>
              <a:t>             страну </a:t>
            </a:r>
            <a:r>
              <a:rPr lang="ru-RU" sz="2800" b="1" dirty="0"/>
              <a:t>от фашистов»; «День Победы», «О подвигах детей в ВОВ», « Мои прабабушка и прадедушка – участники войны</a:t>
            </a:r>
            <a:r>
              <a:rPr lang="ru-RU" sz="2800" b="1" dirty="0" smtClean="0"/>
              <a:t>».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3.  Просмотр иллюстраций: « </a:t>
            </a:r>
            <a:r>
              <a:rPr lang="ru-RU" sz="2800" b="1" dirty="0"/>
              <a:t>Детям о войне»,  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  «</a:t>
            </a:r>
            <a:r>
              <a:rPr lang="ru-RU" sz="2800" b="1" dirty="0"/>
              <a:t>Дети – герои</a:t>
            </a:r>
            <a:r>
              <a:rPr lang="ru-RU" sz="2800" b="1" dirty="0" smtClean="0"/>
              <a:t>»; «Памятники и обелиски воинам-героям».</a:t>
            </a:r>
            <a:br>
              <a:rPr lang="ru-RU" sz="2800" b="1" dirty="0" smtClean="0"/>
            </a:b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>4.  Разучивание </a:t>
            </a:r>
            <a:r>
              <a:rPr lang="ru-RU" sz="2800" b="1" dirty="0"/>
              <a:t>поговорок, пословиц, стихов о войне</a:t>
            </a:r>
            <a:r>
              <a:rPr lang="ru-RU" sz="2800" b="1" dirty="0" smtClean="0"/>
              <a:t>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5.  Прослушивание музыкальных произведений «Священная война», « День Победы», «Катюша».</a:t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6.  Заучивание песни « Катюша».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76359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Camera\2015-05-21 09.58.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24847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Camera\2015-05-21 09.57.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71311"/>
            <a:ext cx="4370425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3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72008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Художественно-творческая деятельность.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836712"/>
            <a:ext cx="8928992" cy="5904656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  </a:t>
            </a:r>
            <a:r>
              <a:rPr lang="ru-RU" b="1" u="sng" dirty="0" smtClean="0"/>
              <a:t>Конструирование:</a:t>
            </a:r>
          </a:p>
          <a:p>
            <a:pPr marL="0" indent="0">
              <a:buNone/>
            </a:pPr>
            <a:r>
              <a:rPr lang="ru-RU" b="1" dirty="0" smtClean="0"/>
              <a:t>      </a:t>
            </a:r>
            <a:r>
              <a:rPr lang="ru-RU" sz="2800" b="1" dirty="0" smtClean="0"/>
              <a:t>выкладывание</a:t>
            </a:r>
          </a:p>
          <a:p>
            <a:pPr marL="0" indent="0">
              <a:buNone/>
            </a:pPr>
            <a:r>
              <a:rPr lang="ru-RU" sz="2800" b="1" dirty="0" smtClean="0"/>
              <a:t>      из счетных палочек</a:t>
            </a:r>
          </a:p>
          <a:p>
            <a:pPr marL="0" indent="0">
              <a:buNone/>
            </a:pPr>
            <a:r>
              <a:rPr lang="ru-RU" sz="2800" b="1" dirty="0" smtClean="0"/>
              <a:t>      самолета и танка.</a:t>
            </a:r>
          </a:p>
          <a:p>
            <a:pPr marL="0" indent="0">
              <a:buNone/>
            </a:pPr>
            <a:endParaRPr lang="ru-RU" sz="2800" b="1" dirty="0"/>
          </a:p>
        </p:txBody>
      </p:sp>
      <p:pic>
        <p:nvPicPr>
          <p:cNvPr id="3074" name="Picture 2" descr="C:\Users\Admin\Desktop\фото Дети\2015-03-31 09.33.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369475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Дети\2015-03-31 09.26.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36712"/>
            <a:ext cx="3960440" cy="27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фото Дети\2015-03-31 09.23.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10308"/>
            <a:ext cx="3672408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35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Конструирование из бумаги – </a:t>
            </a:r>
            <a:r>
              <a:rPr lang="ru-RU" sz="2800" b="1" dirty="0" err="1" smtClean="0">
                <a:solidFill>
                  <a:srgbClr val="FFFF00"/>
                </a:solidFill>
              </a:rPr>
              <a:t>аригами</a:t>
            </a:r>
            <a:r>
              <a:rPr lang="ru-RU" sz="2800" b="1" dirty="0" smtClean="0">
                <a:solidFill>
                  <a:srgbClr val="FFFF00"/>
                </a:solidFill>
              </a:rPr>
              <a:t> «Самолет».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\Desktop\Camera\2015-04-09 16.13.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0708"/>
            <a:ext cx="3888432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Camera\2015-04-09 16.13.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00708"/>
            <a:ext cx="3923928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Camera\2015-04-09 16.16.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717032"/>
            <a:ext cx="424847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56207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Итог: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Admin\Desktop\Camera\2015-04-09 16.26.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3529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72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68952" cy="7200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Аппликация « Самолет» </a:t>
            </a:r>
            <a:r>
              <a:rPr lang="ru-RU" sz="2800" dirty="0" smtClean="0">
                <a:solidFill>
                  <a:srgbClr val="FFFF00"/>
                </a:solidFill>
              </a:rPr>
              <a:t>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Admin\Desktop\Camera\2015-04-23 09.34.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3"/>
            <a:ext cx="381642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Camera\2015-04-23 09.44.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2"/>
            <a:ext cx="381642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Camera\2015-04-23 09.54.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4248472" cy="28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Camera\2015-04-23 09.34.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60" y="836712"/>
            <a:ext cx="381798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55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31" y="116632"/>
            <a:ext cx="8933465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Итог: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496944" cy="6048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Admin\Desktop\Camera\2015-04-23 10.10.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85698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07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Аппликация «Цветы для ветеранов».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s\Admin\Desktop\Camera\2015-04-21 10.01.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60040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Camera\2015-04-21 09.55.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8164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Camera\2015-04-21 10.01.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19"/>
            <a:ext cx="4032448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Camera\2015-04-21 10.02.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39604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1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666528" cy="562074"/>
          </a:xfrm>
        </p:spPr>
        <p:txBody>
          <a:bodyPr/>
          <a:lstStyle/>
          <a:p>
            <a:pPr algn="l"/>
            <a:r>
              <a:rPr lang="ru-RU" sz="2800" dirty="0" smtClean="0"/>
              <a:t>   </a:t>
            </a:r>
            <a:r>
              <a:rPr lang="ru-RU" sz="2800" b="1" dirty="0" smtClean="0">
                <a:solidFill>
                  <a:srgbClr val="FFFF00"/>
                </a:solidFill>
              </a:rPr>
              <a:t>Итог: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42" name="Picture 2" descr="C:\Users\Admin\Desktop\Camera\2015-04-21 10.49.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64096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6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b="1" u="sng" dirty="0">
                <a:solidFill>
                  <a:srgbClr val="FFFF00"/>
                </a:solidFill>
              </a:rPr>
              <a:t>Тип проекта: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68551"/>
          </a:xfrm>
        </p:spPr>
        <p:txBody>
          <a:bodyPr/>
          <a:lstStyle/>
          <a:p>
            <a:r>
              <a:rPr lang="ru-RU" b="1" dirty="0" smtClean="0">
                <a:latin typeface="+mj-lt"/>
              </a:rPr>
              <a:t>По </a:t>
            </a:r>
            <a:r>
              <a:rPr lang="ru-RU" b="1" dirty="0">
                <a:latin typeface="+mj-lt"/>
              </a:rPr>
              <a:t>доминирующей в проекте деятельности</a:t>
            </a:r>
            <a:r>
              <a:rPr lang="ru-RU" b="1" dirty="0" smtClean="0">
                <a:latin typeface="+mj-lt"/>
              </a:rPr>
              <a:t>: социальный</a:t>
            </a:r>
            <a:r>
              <a:rPr lang="ru-RU" b="1" dirty="0">
                <a:latin typeface="+mj-lt"/>
              </a:rPr>
              <a:t>, творческий.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По числу участников проекта: групповой (15-20 человек, все желающие).</a:t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По времени </a:t>
            </a:r>
            <a:r>
              <a:rPr lang="ru-RU" b="1" dirty="0" smtClean="0">
                <a:latin typeface="+mj-lt"/>
              </a:rPr>
              <a:t>проведения:  апрель- май</a:t>
            </a:r>
          </a:p>
          <a:p>
            <a:r>
              <a:rPr lang="ru-RU" b="1" dirty="0" smtClean="0">
                <a:latin typeface="+mj-lt"/>
              </a:rPr>
              <a:t>По характеру контактов:  в </a:t>
            </a:r>
            <a:r>
              <a:rPr lang="ru-RU" b="1" dirty="0">
                <a:latin typeface="+mj-lt"/>
              </a:rPr>
              <a:t>рамках ДОУ, </a:t>
            </a:r>
            <a:r>
              <a:rPr lang="ru-RU" b="1" dirty="0" smtClean="0">
                <a:latin typeface="+mj-lt"/>
              </a:rPr>
              <a:t> семья.</a:t>
            </a:r>
            <a:r>
              <a:rPr lang="ru-RU" b="1" dirty="0">
                <a:latin typeface="+mj-lt"/>
              </a:rPr>
              <a:t/>
            </a:r>
            <a:br>
              <a:rPr lang="ru-RU" b="1" dirty="0">
                <a:latin typeface="+mj-lt"/>
              </a:rPr>
            </a:br>
            <a:r>
              <a:rPr lang="ru-RU" b="1" dirty="0">
                <a:latin typeface="+mj-lt"/>
              </a:rPr>
              <a:t>По характеру участия ребенка в проекте: участник от зарождения идеи до получения результата.</a:t>
            </a:r>
          </a:p>
        </p:txBody>
      </p:sp>
    </p:spTree>
    <p:extLst>
      <p:ext uri="{BB962C8B-B14F-4D97-AF65-F5344CB8AC3E}">
        <p14:creationId xmlns:p14="http://schemas.microsoft.com/office/powerpoint/2010/main" val="92941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6470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Рисование гуашью « Танк – машина боевая».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Admin\Desktop\фото Дети\2015-04-02 09.27.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3744416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фото Дети\2015-04-02 09.28.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396044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фото Дети\2015-04-02 09.29.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714" y="3789040"/>
            <a:ext cx="3852428" cy="293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15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фото Дети\2015-04-02 09.53.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8352928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6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58" y="260648"/>
            <a:ext cx="8856984" cy="85010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Рисование на свободную тему по рассказу </a:t>
            </a:r>
            <a:br>
              <a:rPr lang="ru-RU" sz="2800" b="1" dirty="0" smtClean="0">
                <a:solidFill>
                  <a:srgbClr val="FFFF00"/>
                </a:solidFill>
              </a:rPr>
            </a:br>
            <a:r>
              <a:rPr lang="ru-RU" sz="2800" b="1" dirty="0" smtClean="0">
                <a:solidFill>
                  <a:srgbClr val="FFFF00"/>
                </a:solidFill>
              </a:rPr>
              <a:t> С. Могилевской «Сказка о громком барабане».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Admin\Desktop\фото Дети\2015-04-02 16.53.5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35292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85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Заключительный этап: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/>
          <a:lstStyle/>
          <a:p>
            <a:r>
              <a:rPr lang="ru-RU" sz="2800" b="1" dirty="0" smtClean="0"/>
              <a:t>Проведение обобщающего занятия НОД с презентацией на тему «Великая Отечественная война – 70 лет».</a:t>
            </a:r>
          </a:p>
          <a:p>
            <a:r>
              <a:rPr lang="ru-RU" sz="2800" b="1" dirty="0" smtClean="0"/>
              <a:t>Коллективная работа « Салют Победе!».</a:t>
            </a:r>
          </a:p>
          <a:p>
            <a:r>
              <a:rPr lang="ru-RU" sz="2800" b="1" dirty="0" smtClean="0"/>
              <a:t>Изготовление подарков для ветеранов  « Голубь мира».</a:t>
            </a:r>
          </a:p>
          <a:p>
            <a:r>
              <a:rPr lang="ru-RU" sz="2800" b="1" dirty="0" smtClean="0"/>
              <a:t>Оформление стенгазеты к 70 </a:t>
            </a:r>
            <a:r>
              <a:rPr lang="ru-RU" sz="2800" b="1" dirty="0" err="1" smtClean="0"/>
              <a:t>летию</a:t>
            </a:r>
            <a:r>
              <a:rPr lang="ru-RU" sz="2800" b="1" dirty="0" smtClean="0"/>
              <a:t> Великой  Отечественной войне «Победа была за нами».</a:t>
            </a:r>
          </a:p>
          <a:p>
            <a:r>
              <a:rPr lang="ru-RU" sz="2800" b="1" dirty="0" smtClean="0"/>
              <a:t>Выставка детских поделок и рисунков по теме « Великая Отечественная война».</a:t>
            </a:r>
          </a:p>
          <a:p>
            <a:r>
              <a:rPr lang="ru-RU" sz="2800" b="1" dirty="0"/>
              <a:t>Оформление книги « В плену».</a:t>
            </a:r>
          </a:p>
          <a:p>
            <a:endParaRPr lang="ru-RU" sz="2800" b="1" dirty="0" smtClean="0"/>
          </a:p>
          <a:p>
            <a:endParaRPr lang="ru-RU" sz="2800" b="1" dirty="0" smtClean="0"/>
          </a:p>
          <a:p>
            <a:pPr marL="0" indent="0">
              <a:buNone/>
            </a:pPr>
            <a:endParaRPr lang="ru-RU" sz="2800" b="1" dirty="0" smtClean="0"/>
          </a:p>
          <a:p>
            <a:endParaRPr lang="ru-RU" sz="2800" dirty="0"/>
          </a:p>
          <a:p>
            <a:endParaRPr lang="ru-RU" sz="2800" dirty="0" smtClean="0"/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882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Проведение занятия НОД с презентацией на тему « Великая Отечественная война».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Admin\Desktop\Camera\фото занятия День победы\P_20150507_0955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7752"/>
            <a:ext cx="302433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Camera\фото занятия День победы\P_20150507_0955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92" y="1247460"/>
            <a:ext cx="3960440" cy="37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Camera\фото занятия День победы\P_20150507_100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71234"/>
            <a:ext cx="3867894" cy="311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Camera\фото занятия День победы\P_20150507_100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082" y="2204864"/>
            <a:ext cx="4222406" cy="415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Camera\фото занятия День победы\P_20150507_100316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119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Camera\фото занятия День победы\P_20150507_100323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28523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Camera\фото занятия День победы\P_20150507_100316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1191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Camera\фото занятия День победы\P_20150507_100323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285238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2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Чтение  поговорок и стихотворений о войне.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Admin\Desktop\Camera\фото занятия День победы\P_20150507_100552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36004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Camera\фото занятия День победы\P_20150507_101143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81642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Camera\фото занятия День победы\P_20150507_101220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65004"/>
            <a:ext cx="31683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98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0405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Минута молчания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Admin\Desktop\Camera\фото занятия День победы\P_20150507_101113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51435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0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Коллективная работа «Салют Победе!»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9218" name="Picture 2" descr="C:\Users\Admin\Desktop\Camera\2015-04-24 09.03.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24036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\Desktop\Camera\2015-04-24 09.03.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2736"/>
            <a:ext cx="316835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Camera\2015-04-24 09.48.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4176464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Camera\2015-04-24 09.48.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84721"/>
            <a:ext cx="4283968" cy="278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>
                <a:solidFill>
                  <a:srgbClr val="FFFF00"/>
                </a:solidFill>
              </a:rPr>
              <a:t>Участники проекта:</a:t>
            </a:r>
            <a:endParaRPr lang="ru-RU" b="1" u="sng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b="1" dirty="0" smtClean="0"/>
              <a:t>Воспитатель и дети средней группы,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родители.</a:t>
            </a:r>
          </a:p>
          <a:p>
            <a:pPr marL="0" indent="0">
              <a:buNone/>
            </a:pPr>
            <a:r>
              <a:rPr lang="ru-RU" sz="4000" b="1" dirty="0">
                <a:latin typeface="+mj-lt"/>
              </a:rPr>
              <a:t> </a:t>
            </a:r>
            <a:r>
              <a:rPr lang="ru-RU" sz="4000" b="1" dirty="0" smtClean="0">
                <a:latin typeface="+mj-lt"/>
              </a:rPr>
              <a:t>                       </a:t>
            </a:r>
            <a:r>
              <a:rPr lang="ru-RU" sz="4000" b="1" u="sng" dirty="0" smtClean="0">
                <a:solidFill>
                  <a:srgbClr val="FFFF00"/>
                </a:solidFill>
                <a:latin typeface="+mj-lt"/>
              </a:rPr>
              <a:t>Проблема:</a:t>
            </a:r>
          </a:p>
          <a:p>
            <a:pPr marL="0" indent="0">
              <a:buNone/>
            </a:pPr>
            <a:endParaRPr lang="ru-RU" sz="4000" b="1" u="sng" dirty="0" smtClean="0">
              <a:solidFill>
                <a:srgbClr val="FFFF00"/>
              </a:solidFill>
              <a:latin typeface="+mj-lt"/>
            </a:endParaRPr>
          </a:p>
          <a:p>
            <a:pPr marL="0" indent="0">
              <a:buNone/>
            </a:pPr>
            <a:r>
              <a:rPr lang="ru-RU" b="1" dirty="0" smtClean="0"/>
              <a:t>      Сформировать </a:t>
            </a:r>
            <a:r>
              <a:rPr lang="ru-RU" b="1" dirty="0"/>
              <a:t>у дошкольников ясные </a:t>
            </a:r>
            <a:endParaRPr lang="ru-RU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представления </a:t>
            </a:r>
            <a:r>
              <a:rPr lang="ru-RU" b="1" dirty="0"/>
              <a:t>о феномене </a:t>
            </a:r>
            <a:r>
              <a:rPr lang="ru-RU" b="1" dirty="0" smtClean="0"/>
              <a:t>Великой 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Отечественной войне.</a:t>
            </a:r>
            <a:endParaRPr lang="ru-RU" b="1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53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86608" cy="490066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Итог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0242" name="Picture 2" descr="C:\Users\Admin\Desktop\Camera\2015-04-24 09.56.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6895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1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639" y="63733"/>
            <a:ext cx="8229600" cy="64807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Подарок ветерану  «Голубь мира»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1266" name="Picture 2" descr="C:\Users\Admin\Desktop\Camera\2015-05-14 09.27.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40679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Camera\2015-05-14 09.32.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39" y="692697"/>
            <a:ext cx="438604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Admin\Desktop\Camera\2015-05-14 09.40.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2" y="3717032"/>
            <a:ext cx="40679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Admin\Desktop\Camera\2015-05-14 10.05.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39" y="3760305"/>
            <a:ext cx="4392488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5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314600" cy="63408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Итог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Admin\Desktop\Camera\2015-05-14 10.22.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68952" cy="583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65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Выставка детских работ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3314" name="Picture 2" descr="C:\Users\Admin\Desktop\Camera\2015-04-15 14.02.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7" y="764704"/>
            <a:ext cx="856895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5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Camera\2015-04-15 14.12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085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Camera\2015-04-15 14.11.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305" y="1301013"/>
            <a:ext cx="45365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Admin\Desktop\Camera\2015-04-15 14.11.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1" y="3501008"/>
            <a:ext cx="4572000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1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Предполагаемый результат проекта: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sz="2800" b="1" dirty="0" smtClean="0"/>
              <a:t>Расширены </a:t>
            </a:r>
            <a:r>
              <a:rPr lang="ru-RU" sz="2800" b="1" dirty="0"/>
              <a:t>и систематизированы знания о Великой Отечественной войне.</a:t>
            </a:r>
          </a:p>
          <a:p>
            <a:r>
              <a:rPr lang="ru-RU" sz="2800" b="1" dirty="0" smtClean="0"/>
              <a:t>Усвоен </a:t>
            </a:r>
            <a:r>
              <a:rPr lang="ru-RU" sz="2800" b="1" dirty="0"/>
              <a:t>алгоритм создания проекта: постановка цели, поиск различных средств достижения цели, анализ полученных результатов.</a:t>
            </a:r>
          </a:p>
          <a:p>
            <a:r>
              <a:rPr lang="ru-RU" sz="2800" b="1" dirty="0"/>
              <a:t>Закреплены навыки продуктивной деятельности при изготовлении </a:t>
            </a:r>
            <a:r>
              <a:rPr lang="ru-RU" sz="2800" b="1" dirty="0" smtClean="0"/>
              <a:t> поделок  и открыток.</a:t>
            </a:r>
            <a:endParaRPr lang="ru-RU" sz="2800" b="1" dirty="0"/>
          </a:p>
          <a:p>
            <a:r>
              <a:rPr lang="ru-RU" sz="2800" b="1" dirty="0"/>
              <a:t>Сформировано уважительное отношение к участникам </a:t>
            </a:r>
            <a:r>
              <a:rPr lang="ru-RU" sz="2800" b="1" dirty="0" smtClean="0"/>
              <a:t>войны.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9475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FFFF00"/>
                </a:solidFill>
              </a:rPr>
              <a:t>Заключение: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ru-RU" sz="2800" b="1" dirty="0"/>
              <a:t>В ходе проведенных всех мероприятий, посвященных </a:t>
            </a:r>
            <a:r>
              <a:rPr lang="ru-RU" sz="2800" b="1" dirty="0" smtClean="0"/>
              <a:t> 70- </a:t>
            </a:r>
            <a:r>
              <a:rPr lang="ru-RU" sz="2800" b="1" dirty="0" err="1" smtClean="0"/>
              <a:t>летию</a:t>
            </a:r>
            <a:r>
              <a:rPr lang="ru-RU" sz="2800" b="1" dirty="0" smtClean="0"/>
              <a:t>  Великой Отечественной войне, </a:t>
            </a:r>
            <a:r>
              <a:rPr lang="ru-RU" sz="2800" b="1" dirty="0"/>
              <a:t>дети научились ориентироваться в истории нашей страны, у детей сформировались такие понятия, как ветераны, оборона, захватчики, фашисты, фашистская Германия; сформировалось чувство гордости за свой </a:t>
            </a:r>
            <a:r>
              <a:rPr lang="ru-RU" sz="2800" b="1" dirty="0" smtClean="0"/>
              <a:t>народ, уважение </a:t>
            </a:r>
            <a:r>
              <a:rPr lang="ru-RU" sz="2800" b="1" dirty="0"/>
              <a:t>к защитникам Отечества, ветеранам Великой Отечественной войны.</a:t>
            </a:r>
          </a:p>
        </p:txBody>
      </p:sp>
    </p:spTree>
    <p:extLst>
      <p:ext uri="{BB962C8B-B14F-4D97-AF65-F5344CB8AC3E}">
        <p14:creationId xmlns:p14="http://schemas.microsoft.com/office/powerpoint/2010/main" val="31761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+mn-lt"/>
              </a:rPr>
              <a:t>Цель проекта:</a:t>
            </a:r>
            <a:endParaRPr lang="ru-RU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600200"/>
            <a:ext cx="6552728" cy="4525963"/>
          </a:xfrm>
        </p:spPr>
        <p:txBody>
          <a:bodyPr/>
          <a:lstStyle/>
          <a:p>
            <a:r>
              <a:rPr lang="ru-RU" b="1" dirty="0" smtClean="0"/>
              <a:t>Заложить </a:t>
            </a:r>
            <a:r>
              <a:rPr lang="ru-RU" b="1" dirty="0"/>
              <a:t>нравственные начала в детях через ознакомление с событиями </a:t>
            </a:r>
            <a:r>
              <a:rPr lang="ru-RU" b="1" dirty="0" smtClean="0"/>
              <a:t>Великой Отечественной войны.</a:t>
            </a:r>
          </a:p>
          <a:p>
            <a:endParaRPr lang="ru-RU" b="1" dirty="0" smtClean="0"/>
          </a:p>
          <a:p>
            <a:r>
              <a:rPr lang="ru-RU" b="1" dirty="0"/>
              <a:t>Формирование нравственных ценностей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25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</a:rPr>
              <a:t>Задачи проекта: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785395"/>
          </a:xfrm>
        </p:spPr>
        <p:txBody>
          <a:bodyPr/>
          <a:lstStyle/>
          <a:p>
            <a:r>
              <a:rPr lang="ru-RU" sz="2800" b="1" dirty="0"/>
              <a:t>Сообщить элементарные сведения о Великой Отечественной Войне.</a:t>
            </a:r>
            <a:br>
              <a:rPr lang="ru-RU" sz="2800" b="1" dirty="0"/>
            </a:br>
            <a:r>
              <a:rPr lang="ru-RU" sz="2800" b="1" dirty="0"/>
              <a:t>Расширение знаний </a:t>
            </a:r>
            <a:r>
              <a:rPr lang="ru-RU" sz="2800" b="1" dirty="0" smtClean="0"/>
              <a:t>детей о </a:t>
            </a:r>
            <a:r>
              <a:rPr lang="ru-RU" sz="2800" b="1" dirty="0"/>
              <a:t>защитниках отечества, о функциях армии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Воспитывать </a:t>
            </a:r>
            <a:r>
              <a:rPr lang="ru-RU" sz="2800" b="1" dirty="0"/>
              <a:t>гордость и уважение к ветеранам ВОВ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Развивать </a:t>
            </a:r>
            <a:r>
              <a:rPr lang="ru-RU" sz="2800" b="1" dirty="0"/>
              <a:t>речь детей, обогащать, словарный запас, через, песни, стихотворения, монологи, диалоги о войне</a:t>
            </a:r>
            <a:r>
              <a:rPr lang="ru-RU" sz="2800" b="1" dirty="0" smtClean="0"/>
              <a:t>.</a:t>
            </a:r>
          </a:p>
          <a:p>
            <a:r>
              <a:rPr lang="ru-RU" sz="2800" b="1" dirty="0" smtClean="0"/>
              <a:t>Формировать </a:t>
            </a:r>
            <a:r>
              <a:rPr lang="ru-RU" sz="2800" b="1" dirty="0"/>
              <a:t>чувство гордости за Родину, за наш народ.</a:t>
            </a:r>
          </a:p>
        </p:txBody>
      </p:sp>
    </p:spTree>
    <p:extLst>
      <p:ext uri="{BB962C8B-B14F-4D97-AF65-F5344CB8AC3E}">
        <p14:creationId xmlns:p14="http://schemas.microsoft.com/office/powerpoint/2010/main" val="41682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FF00"/>
                </a:solidFill>
              </a:rPr>
              <a:t>Ожидаемый </a:t>
            </a:r>
            <a:r>
              <a:rPr lang="ru-RU" b="1" dirty="0">
                <a:solidFill>
                  <a:srgbClr val="FFFF00"/>
                </a:solidFill>
              </a:rPr>
              <a:t>результат: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Расширение </a:t>
            </a:r>
            <a:r>
              <a:rPr lang="ru-RU" b="1" dirty="0"/>
              <a:t>социальных представлений детей и формирование у них интереса, симпатии и уважительного отношения к людям, пережившим эту </a:t>
            </a:r>
            <a:r>
              <a:rPr lang="ru-RU" b="1" dirty="0" smtClean="0"/>
              <a:t>войну.</a:t>
            </a:r>
            <a:endParaRPr lang="ru-RU" b="1" dirty="0"/>
          </a:p>
          <a:p>
            <a:r>
              <a:rPr lang="ru-RU" b="1" dirty="0" smtClean="0"/>
              <a:t>Пробуждение </a:t>
            </a:r>
            <a:r>
              <a:rPr lang="ru-RU" b="1" dirty="0"/>
              <a:t>в детях интереса и уважения к истории России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 Привлечение </a:t>
            </a:r>
            <a:r>
              <a:rPr lang="ru-RU" b="1" dirty="0"/>
              <a:t>к совместной работе </a:t>
            </a:r>
            <a:r>
              <a:rPr lang="ru-RU" b="1" dirty="0" smtClean="0"/>
              <a:t>родителей. 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81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FF00"/>
                </a:solidFill>
              </a:rPr>
              <a:t>Актуальность </a:t>
            </a:r>
            <a:r>
              <a:rPr lang="ru-RU" b="1" dirty="0">
                <a:solidFill>
                  <a:srgbClr val="FFFF00"/>
                </a:solidFill>
              </a:rPr>
              <a:t>проблемы: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472608"/>
          </a:xfrm>
        </p:spPr>
        <p:txBody>
          <a:bodyPr/>
          <a:lstStyle/>
          <a:p>
            <a:r>
              <a:rPr lang="ru-RU" sz="2800" b="1" dirty="0"/>
              <a:t>Дети, начиная с дошкольного возраста, страдают </a:t>
            </a:r>
            <a:br>
              <a:rPr lang="ru-RU" sz="2800" b="1" dirty="0"/>
            </a:br>
            <a:r>
              <a:rPr lang="ru-RU" sz="2800" b="1" dirty="0"/>
              <a:t>дефицитом знаний о родном крае, стране, </a:t>
            </a:r>
            <a:br>
              <a:rPr lang="ru-RU" sz="2800" b="1" dirty="0"/>
            </a:br>
            <a:r>
              <a:rPr lang="ru-RU" sz="2800" b="1" dirty="0"/>
              <a:t>особенностях русских традиций, мало знают о </a:t>
            </a:r>
            <a:br>
              <a:rPr lang="ru-RU" sz="2800" b="1" dirty="0"/>
            </a:br>
            <a:r>
              <a:rPr lang="ru-RU" sz="2800" b="1" dirty="0"/>
              <a:t>подвиге русского народа в борьбе с фашизмом в </a:t>
            </a:r>
            <a:br>
              <a:rPr lang="ru-RU" sz="2800" b="1" dirty="0"/>
            </a:br>
            <a:r>
              <a:rPr lang="ru-RU" sz="2800" b="1" dirty="0"/>
              <a:t>годы Великой Отечественной войны. </a:t>
            </a:r>
            <a:endParaRPr lang="ru-RU" sz="2800" b="1" dirty="0" smtClean="0"/>
          </a:p>
          <a:p>
            <a:r>
              <a:rPr lang="ru-RU" sz="2800" b="1" dirty="0"/>
              <a:t>Равнодушное отношение к близким людям, </a:t>
            </a:r>
            <a:br>
              <a:rPr lang="ru-RU" sz="2800" b="1" dirty="0"/>
            </a:br>
            <a:r>
              <a:rPr lang="ru-RU" sz="2800" b="1" dirty="0"/>
              <a:t>товарищам, недостаток сочувствия и </a:t>
            </a:r>
            <a:br>
              <a:rPr lang="ru-RU" sz="2800" b="1" dirty="0"/>
            </a:br>
            <a:r>
              <a:rPr lang="ru-RU" sz="2800" b="1" dirty="0"/>
              <a:t>сострадания к чужому горю. </a:t>
            </a:r>
            <a:endParaRPr lang="ru-RU" sz="2800" b="1" dirty="0" smtClean="0"/>
          </a:p>
          <a:p>
            <a:r>
              <a:rPr lang="ru-RU" sz="2800" b="1" dirty="0"/>
              <a:t>Недостаточно сформирована система работы с </a:t>
            </a:r>
            <a:br>
              <a:rPr lang="ru-RU" sz="2800" b="1" dirty="0"/>
            </a:br>
            <a:r>
              <a:rPr lang="ru-RU" sz="2800" b="1" dirty="0"/>
              <a:t>родителями по проблеме нравственного и </a:t>
            </a:r>
            <a:br>
              <a:rPr lang="ru-RU" sz="2800" b="1" dirty="0"/>
            </a:br>
            <a:r>
              <a:rPr lang="ru-RU" sz="2800" b="1" dirty="0"/>
              <a:t>героико-патриотического воспитания в семье.</a:t>
            </a:r>
          </a:p>
        </p:txBody>
      </p:sp>
    </p:spTree>
    <p:extLst>
      <p:ext uri="{BB962C8B-B14F-4D97-AF65-F5344CB8AC3E}">
        <p14:creationId xmlns:p14="http://schemas.microsoft.com/office/powerpoint/2010/main" val="17946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+mn-lt"/>
              </a:rPr>
              <a:t>Подготовительный этап.</a:t>
            </a:r>
            <a:endParaRPr lang="ru-RU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400600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                          </a:t>
            </a:r>
            <a:r>
              <a:rPr lang="ru-RU" b="1" dirty="0" smtClean="0"/>
              <a:t> Работа </a:t>
            </a:r>
            <a:r>
              <a:rPr lang="ru-RU" b="1" dirty="0"/>
              <a:t>с </a:t>
            </a:r>
            <a:r>
              <a:rPr lang="ru-RU" b="1" dirty="0" smtClean="0"/>
              <a:t>родителями.</a:t>
            </a:r>
            <a:endParaRPr lang="ru-RU" b="1" dirty="0"/>
          </a:p>
          <a:p>
            <a:pPr marL="0" indent="0">
              <a:buNone/>
            </a:pPr>
            <a:r>
              <a:rPr lang="ru-RU" sz="2400" b="1" u="sng" dirty="0">
                <a:solidFill>
                  <a:srgbClr val="FFFF00"/>
                </a:solidFill>
              </a:rPr>
              <a:t>Цели:</a:t>
            </a:r>
          </a:p>
          <a:p>
            <a:r>
              <a:rPr lang="ru-RU" sz="2800" b="1" dirty="0" smtClean="0"/>
              <a:t>заинтересовать </a:t>
            </a:r>
            <a:r>
              <a:rPr lang="ru-RU" sz="2800" b="1" dirty="0"/>
              <a:t>родителей проектом;</a:t>
            </a:r>
          </a:p>
          <a:p>
            <a:r>
              <a:rPr lang="ru-RU" sz="2800" b="1" dirty="0" smtClean="0"/>
              <a:t>дать </a:t>
            </a:r>
            <a:r>
              <a:rPr lang="ru-RU" sz="2800" b="1" dirty="0"/>
              <a:t>представление о том, как можно участвовать в нем;</a:t>
            </a:r>
          </a:p>
          <a:p>
            <a:r>
              <a:rPr lang="ru-RU" sz="2800" b="1" dirty="0" smtClean="0"/>
              <a:t>направить </a:t>
            </a:r>
            <a:r>
              <a:rPr lang="ru-RU" sz="2800" b="1" dirty="0"/>
              <a:t>на совместную творческую деятельность с </a:t>
            </a:r>
            <a:r>
              <a:rPr lang="ru-RU" sz="2800" b="1" dirty="0" smtClean="0"/>
              <a:t>детьми; </a:t>
            </a:r>
            <a:endParaRPr lang="ru-RU" sz="2800" b="1" dirty="0"/>
          </a:p>
          <a:p>
            <a:r>
              <a:rPr lang="ru-RU" sz="2800" b="1" dirty="0" smtClean="0"/>
              <a:t>совместные </a:t>
            </a:r>
            <a:r>
              <a:rPr lang="ru-RU" sz="2800" b="1" dirty="0"/>
              <a:t>поиски </a:t>
            </a:r>
            <a:r>
              <a:rPr lang="ru-RU" sz="2800" b="1" dirty="0" smtClean="0"/>
              <a:t>информации; </a:t>
            </a:r>
            <a:endParaRPr lang="ru-RU" sz="2800" b="1" dirty="0"/>
          </a:p>
          <a:p>
            <a:r>
              <a:rPr lang="ru-RU" sz="2800" b="1" dirty="0" smtClean="0"/>
              <a:t>сбор фотографий о  Великой Отечественной войне;</a:t>
            </a:r>
          </a:p>
          <a:p>
            <a:r>
              <a:rPr lang="ru-RU" sz="2800" b="1" dirty="0" smtClean="0"/>
              <a:t>совместное  изготовление  книги </a:t>
            </a:r>
          </a:p>
          <a:p>
            <a:pPr marL="0" indent="0">
              <a:buNone/>
            </a:pPr>
            <a:r>
              <a:rPr lang="ru-RU" sz="2800" b="1" dirty="0" smtClean="0"/>
              <a:t> « В плену».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54059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</a:rPr>
              <a:t>Работа с детьми: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92696"/>
            <a:ext cx="8928992" cy="604867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Цели:</a:t>
            </a:r>
          </a:p>
          <a:p>
            <a:r>
              <a:rPr lang="ru-RU" sz="2000" b="1" dirty="0" smtClean="0"/>
              <a:t>формирование </a:t>
            </a:r>
            <a:r>
              <a:rPr lang="ru-RU" sz="2000" b="1" dirty="0"/>
              <a:t>у детей представлений о событиях </a:t>
            </a:r>
            <a:r>
              <a:rPr lang="ru-RU" sz="2000" b="1" dirty="0" smtClean="0"/>
              <a:t> Великой отечественной войны, </a:t>
            </a:r>
            <a:r>
              <a:rPr lang="ru-RU" sz="2000" b="1" dirty="0"/>
              <a:t>героизме его народа;</a:t>
            </a:r>
          </a:p>
          <a:p>
            <a:r>
              <a:rPr lang="ru-RU" sz="2000" b="1" dirty="0" smtClean="0"/>
              <a:t>воспитание </a:t>
            </a:r>
            <a:r>
              <a:rPr lang="ru-RU" sz="2000" b="1" dirty="0"/>
              <a:t>чувства гордости за воинов- защитников, любви и уважения к ветеранам войны. </a:t>
            </a:r>
          </a:p>
          <a:p>
            <a:pPr marL="0" indent="0">
              <a:buNone/>
            </a:pPr>
            <a:r>
              <a:rPr lang="ru-RU" sz="2400" b="1" dirty="0" smtClean="0"/>
              <a:t>Задачи:</a:t>
            </a:r>
            <a:endParaRPr lang="ru-RU" sz="2400" b="1" dirty="0"/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2000" b="1" dirty="0" smtClean="0"/>
              <a:t>1.  Познакомить </a:t>
            </a:r>
            <a:r>
              <a:rPr lang="ru-RU" sz="2000" b="1" dirty="0"/>
              <a:t>с историей Великой Отечественной войны, полной примеров </a:t>
            </a:r>
            <a:r>
              <a:rPr lang="ru-RU" sz="2000" b="1" dirty="0" smtClean="0"/>
              <a:t>  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 величайшего   героизма </a:t>
            </a:r>
            <a:r>
              <a:rPr lang="ru-RU" sz="2000" b="1" dirty="0"/>
              <a:t>и мужества людей в борьбе за свободу </a:t>
            </a:r>
            <a:r>
              <a:rPr lang="ru-RU" sz="2000" b="1" dirty="0" smtClean="0"/>
              <a:t>Родины.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2.   Подвести </a:t>
            </a:r>
            <a:r>
              <a:rPr lang="ru-RU" sz="2000" b="1" dirty="0"/>
              <a:t>к восприятию художественных произведений о </a:t>
            </a:r>
            <a:r>
              <a:rPr lang="ru-RU" sz="2000" b="1" dirty="0" smtClean="0"/>
              <a:t>войне.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3.   Уточнить </a:t>
            </a:r>
            <a:r>
              <a:rPr lang="ru-RU" sz="2000" b="1" dirty="0"/>
              <a:t>знания о празднике Дне Победы, объяснить, почему он так назван и кого </a:t>
            </a:r>
            <a:r>
              <a:rPr lang="ru-RU" sz="2000" b="1" dirty="0" smtClean="0"/>
              <a:t>поздравляют </a:t>
            </a:r>
            <a:r>
              <a:rPr lang="ru-RU" sz="2000" b="1" dirty="0"/>
              <a:t>в этот день. 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4.  Научить </a:t>
            </a:r>
            <a:r>
              <a:rPr lang="ru-RU" sz="2000" b="1" dirty="0"/>
              <a:t>детей с уважением и гордостью относиться к ветеранам </a:t>
            </a:r>
            <a:r>
              <a:rPr lang="ru-RU" sz="2000" b="1" dirty="0" smtClean="0"/>
              <a:t>.</a:t>
            </a:r>
            <a:endParaRPr lang="ru-RU" sz="2000" b="1" dirty="0"/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5.  Познавательные беседы: « О родах войск», «О </a:t>
            </a:r>
            <a:r>
              <a:rPr lang="ru-RU" sz="2000" b="1" dirty="0"/>
              <a:t>Великой Отечественной войне», </a:t>
            </a:r>
            <a:r>
              <a:rPr lang="ru-RU" sz="2000" b="1" dirty="0" smtClean="0"/>
              <a:t>«День Победы».</a:t>
            </a:r>
          </a:p>
          <a:p>
            <a:pPr marL="0" indent="0">
              <a:buNone/>
            </a:pPr>
            <a:r>
              <a:rPr lang="ru-RU" sz="2000" b="1" dirty="0" smtClean="0"/>
              <a:t> 6. </a:t>
            </a:r>
            <a:r>
              <a:rPr lang="ru-RU" sz="2000" b="1" dirty="0"/>
              <a:t>Рассматривание </a:t>
            </a:r>
            <a:r>
              <a:rPr lang="ru-RU" sz="2000" b="1" dirty="0" smtClean="0"/>
              <a:t>иллюстраций о войне.</a:t>
            </a:r>
          </a:p>
          <a:p>
            <a:pPr marL="0" indent="0">
              <a:buNone/>
            </a:pPr>
            <a:r>
              <a:rPr lang="ru-RU" sz="2000" b="1" dirty="0"/>
              <a:t> </a:t>
            </a:r>
            <a:r>
              <a:rPr lang="ru-RU" sz="2000" b="1" dirty="0" smtClean="0"/>
              <a:t>7.  Песни </a:t>
            </a:r>
            <a:r>
              <a:rPr lang="ru-RU" sz="2000" b="1" dirty="0"/>
              <a:t>военных лет. </a:t>
            </a:r>
          </a:p>
        </p:txBody>
      </p:sp>
    </p:spTree>
    <p:extLst>
      <p:ext uri="{BB962C8B-B14F-4D97-AF65-F5344CB8AC3E}">
        <p14:creationId xmlns:p14="http://schemas.microsoft.com/office/powerpoint/2010/main" val="307631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MayRed - копи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362</TotalTime>
  <Words>679</Words>
  <Application>Microsoft Office PowerPoint</Application>
  <PresentationFormat>Экран (4:3)</PresentationFormat>
  <Paragraphs>98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9MayRed - копия</vt:lpstr>
      <vt:lpstr>  Проектная деятельность в        средней группе на тему:                           «  Этих дней                             не смолкнет слава»</vt:lpstr>
      <vt:lpstr>Тип проекта:</vt:lpstr>
      <vt:lpstr>Участники проекта:</vt:lpstr>
      <vt:lpstr>Цель проекта:</vt:lpstr>
      <vt:lpstr>Задачи проекта:</vt:lpstr>
      <vt:lpstr> Ожидаемый результат: </vt:lpstr>
      <vt:lpstr> Актуальность проблемы: </vt:lpstr>
      <vt:lpstr>Подготовительный этап.</vt:lpstr>
      <vt:lpstr>Работа с детьми:</vt:lpstr>
      <vt:lpstr>Основной этап:</vt:lpstr>
      <vt:lpstr>2.   Беседы на тему: «Как советские люди защищали                     страну от фашистов»; «День Победы», «О подвигах детей в ВОВ», « Мои прабабушка и прадедушка – участники войны».  3.  Просмотр иллюстраций: « Детям о войне»,      «Дети – герои»; «Памятники и обелиски воинам-героям».  4.  Разучивание поговорок, пословиц, стихов о войне.  5.  Прослушивание музыкальных произведений «Священная война», « День Победы», «Катюша».  6.  Заучивание песни « Катюша». </vt:lpstr>
      <vt:lpstr>Презентация PowerPoint</vt:lpstr>
      <vt:lpstr>Художественно-творческая деятельность.</vt:lpstr>
      <vt:lpstr>Конструирование из бумаги – аригами «Самолет».</vt:lpstr>
      <vt:lpstr>Итог:</vt:lpstr>
      <vt:lpstr>Аппликация « Самолет» .</vt:lpstr>
      <vt:lpstr>Итог:</vt:lpstr>
      <vt:lpstr>Аппликация «Цветы для ветеранов».</vt:lpstr>
      <vt:lpstr>   Итог:</vt:lpstr>
      <vt:lpstr>Рисование гуашью « Танк – машина боевая».</vt:lpstr>
      <vt:lpstr>Презентация PowerPoint</vt:lpstr>
      <vt:lpstr>Рисование на свободную тему по рассказу   С. Могилевской «Сказка о громком барабане».</vt:lpstr>
      <vt:lpstr>Заключительный этап:</vt:lpstr>
      <vt:lpstr>Проведение занятия НОД с презентацией на тему « Великая Отечественная война».</vt:lpstr>
      <vt:lpstr>Презентация PowerPoint</vt:lpstr>
      <vt:lpstr>Презентация PowerPoint</vt:lpstr>
      <vt:lpstr>Чтение  поговорок и стихотворений о войне.</vt:lpstr>
      <vt:lpstr>Минута молчания</vt:lpstr>
      <vt:lpstr>Коллективная работа «Салют Победе!»</vt:lpstr>
      <vt:lpstr>Итог</vt:lpstr>
      <vt:lpstr>Подарок ветерану  «Голубь мира»</vt:lpstr>
      <vt:lpstr>Итог</vt:lpstr>
      <vt:lpstr>Выставка детских работ </vt:lpstr>
      <vt:lpstr>Презентация PowerPoint</vt:lpstr>
      <vt:lpstr>Предполагаемый результат проекта:</vt:lpstr>
      <vt:lpstr>Заключение: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Проект  70 лет  Великой Отечественной                            войне</dc:title>
  <dc:creator>Admin</dc:creator>
  <cp:lastModifiedBy>Admin</cp:lastModifiedBy>
  <cp:revision>36</cp:revision>
  <dcterms:created xsi:type="dcterms:W3CDTF">2015-05-16T18:04:41Z</dcterms:created>
  <dcterms:modified xsi:type="dcterms:W3CDTF">2015-05-24T16:35:21Z</dcterms:modified>
</cp:coreProperties>
</file>