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81" r:id="rId19"/>
    <p:sldId id="278" r:id="rId20"/>
    <p:sldId id="277" r:id="rId21"/>
    <p:sldId id="279" r:id="rId22"/>
    <p:sldId id="280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04" autoAdjust="0"/>
  </p:normalViewPr>
  <p:slideViewPr>
    <p:cSldViewPr>
      <p:cViewPr varScale="1">
        <p:scale>
          <a:sx n="54" d="100"/>
          <a:sy n="54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C775-EB3A-4677-8CC1-1D780EB7D0D7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60EDF-CB83-4273-8907-54B888487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3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60EDF-CB83-4273-8907-54B888487B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029200"/>
            <a:ext cx="7772400" cy="628650"/>
          </a:xfrm>
        </p:spPr>
        <p:txBody>
          <a:bodyPr/>
          <a:lstStyle>
            <a:lvl1pPr algn="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1A2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5"/>
          <p:cNvSpPr>
            <a:spLocks noGrp="1"/>
          </p:cNvSpPr>
          <p:nvPr>
            <p:ph type="ctrTitle"/>
          </p:nvPr>
        </p:nvSpPr>
        <p:spPr>
          <a:xfrm>
            <a:off x="2362201" y="457200"/>
            <a:ext cx="6781799" cy="1752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Исследовательский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мини-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 старшей группе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Тема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«Воздух – невидимка»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7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819400" y="4038600"/>
            <a:ext cx="6324600" cy="2514600"/>
          </a:xfrm>
          <a:prstGeom prst="wedgeEllipseCallout">
            <a:avLst>
              <a:gd name="adj1" fmla="val 48828"/>
              <a:gd name="adj2" fmla="val -1268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Составила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презентацию заместитель заведующего по  ВМР МБДОУ «Детский сад №22» города Владивостока Колесникова Елена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Адольфовна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3276601"/>
            <a:ext cx="2514600" cy="236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304800"/>
            <a:ext cx="65532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Беседа с детьми о роли растений в очищении воздуха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76400"/>
            <a:ext cx="838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Чем больше лесов и садов, трав и цветов, тем чище и богаче кислородом воздух, тем легче дышать человеку.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Говорим о бережном отношении к деревьям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растениям.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304800"/>
            <a:ext cx="6400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Наблюдения в природе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76400"/>
            <a:ext cx="8382000" cy="495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Дети ежедневно наблюдают за явлениями в природе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 облаками, за ветром, используя вертушки, султанчики,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которым определяют движение воздуха.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Ветер может разгонять тучи, движет облака.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Ветер переносит семена растений.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Ветер может быть сильным и слабым.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его ощущаем.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зимнее время наблюдали за метелью, позёмкой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800600" cy="563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124201"/>
            <a:ext cx="6400800" cy="6857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228600"/>
            <a:ext cx="5638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Художественная деятельность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7000" y="1066800"/>
            <a:ext cx="6248400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  <a:defRPr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Аппликация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Парусники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Нетрадиционное рисование свечой (Метелица)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Конструирование из бумаги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Веер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вертушка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3124200"/>
            <a:ext cx="6400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Музыкальное развитие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4267200"/>
            <a:ext cx="64008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  <a:defRPr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Прослушивание аудиозаписи музыкальных произведений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Времена года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Вивальди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Чайковский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Игры на музыкальных инструментах (дудочка, свистулька)</a:t>
            </a:r>
          </a:p>
          <a:p>
            <a:pPr marL="457200" indent="-457200"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2514601"/>
            <a:ext cx="5867400" cy="2514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28600"/>
            <a:ext cx="64008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Ожидаемые результаты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2209800"/>
            <a:ext cx="8305800" cy="3962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вызвать устойчивый интерес к неживой природе;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делать выводы на основе опытов.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3505201"/>
            <a:ext cx="3200400" cy="2362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28600"/>
            <a:ext cx="6324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1676400"/>
            <a:ext cx="8153400" cy="495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Загадки, потешки, пословицы по теме неживая природа.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Чтение сказок и рассказов о природе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Учим наизусть стихи (все времена года)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Чтение экологических сказок Натальи Рыжовой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Чтение энциклопедий для детей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Чтение детских журналов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Викторина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Поле чудес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конце года обобщающая (определяем знания детей о неживой природе)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Праздник воздушных шаров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Праздник мыльных пузырей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4800600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19400" y="228600"/>
            <a:ext cx="5943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Фото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вернисаж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моё\Desktop\Рау\IMG_4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4559246" cy="3095839"/>
          </a:xfrm>
          <a:prstGeom prst="rect">
            <a:avLst/>
          </a:prstGeom>
          <a:noFill/>
        </p:spPr>
      </p:pic>
      <p:pic>
        <p:nvPicPr>
          <p:cNvPr id="1027" name="Picture 3" descr="C:\Documents and Settings\моё\Desktop\Рау\IMG_4143.jpg"/>
          <p:cNvPicPr>
            <a:picLocks noChangeAspect="1" noChangeArrowheads="1"/>
          </p:cNvPicPr>
          <p:nvPr/>
        </p:nvPicPr>
        <p:blipFill>
          <a:blip r:embed="rId3" cstate="print"/>
          <a:srcRect t="22449" b="5102"/>
          <a:stretch>
            <a:fillRect/>
          </a:stretch>
        </p:blipFill>
        <p:spPr bwMode="auto">
          <a:xfrm>
            <a:off x="4953000" y="2819400"/>
            <a:ext cx="2778312" cy="3886200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 rot="156198">
            <a:off x="39920" y="1433456"/>
            <a:ext cx="2765068" cy="1820615"/>
          </a:xfrm>
          <a:prstGeom prst="wedgeEllipseCallout">
            <a:avLst>
              <a:gd name="adj1" fmla="val 19116"/>
              <a:gd name="adj2" fmla="val 842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Где воздух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ctr"/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876800" y="1371600"/>
            <a:ext cx="3657600" cy="1143000"/>
          </a:xfrm>
          <a:prstGeom prst="wedgeEllipseCallout">
            <a:avLst>
              <a:gd name="adj1" fmla="val -17213"/>
              <a:gd name="adj2" fmla="val 1766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34000" y="1676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Наверно здесь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оё\Desktop\Рау\IMG_4139.jpg"/>
          <p:cNvPicPr>
            <a:picLocks noChangeAspect="1" noChangeArrowheads="1"/>
          </p:cNvPicPr>
          <p:nvPr/>
        </p:nvPicPr>
        <p:blipFill>
          <a:blip r:embed="rId2" cstate="print"/>
          <a:srcRect t="16883"/>
          <a:stretch>
            <a:fillRect/>
          </a:stretch>
        </p:blipFill>
        <p:spPr bwMode="auto">
          <a:xfrm>
            <a:off x="228600" y="1600200"/>
            <a:ext cx="2743200" cy="4800600"/>
          </a:xfrm>
          <a:prstGeom prst="rect">
            <a:avLst/>
          </a:prstGeom>
          <a:noFill/>
        </p:spPr>
      </p:pic>
      <p:pic>
        <p:nvPicPr>
          <p:cNvPr id="2051" name="Picture 3" descr="C:\Documents and Settings\моё\Desktop\Рау\IMG_4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3048000" cy="5029200"/>
          </a:xfrm>
          <a:prstGeom prst="rect">
            <a:avLst/>
          </a:prstGeom>
          <a:noFill/>
        </p:spPr>
      </p:pic>
      <p:pic>
        <p:nvPicPr>
          <p:cNvPr id="2052" name="Picture 4" descr="C:\Documents and Settings\моё\Desktop\Рау\IMG_4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788182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5715000"/>
            <a:ext cx="2286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Проверим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2791" y="359777"/>
            <a:ext cx="28194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24600" y="539234"/>
            <a:ext cx="263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стакане тоже     есть воздух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оё\Desktop\Рау\IMG_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5836" y="2058764"/>
            <a:ext cx="4117528" cy="5029200"/>
          </a:xfrm>
          <a:prstGeom prst="rect">
            <a:avLst/>
          </a:prstGeom>
          <a:noFill/>
        </p:spPr>
      </p:pic>
      <p:pic>
        <p:nvPicPr>
          <p:cNvPr id="3075" name="Picture 3" descr="C:\Documents and Settings\моё\Desktop\Рау\IMG_4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3284339" cy="52578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209800" y="304800"/>
            <a:ext cx="3505200" cy="1981200"/>
          </a:xfrm>
          <a:prstGeom prst="wedgeEllipseCallout">
            <a:avLst>
              <a:gd name="adj1" fmla="val -112926"/>
              <a:gd name="adj2" fmla="val 455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Посмотрите, и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губке есть воздух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оё\Desktop\Рау\IMG_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2590800" cy="4724400"/>
          </a:xfrm>
          <a:prstGeom prst="rect">
            <a:avLst/>
          </a:prstGeom>
          <a:noFill/>
        </p:spPr>
      </p:pic>
      <p:pic>
        <p:nvPicPr>
          <p:cNvPr id="4" name="Picture 2" descr="C:\Documents and Settings\моё\Desktop\Рау\IMG_4152.jpg"/>
          <p:cNvPicPr>
            <a:picLocks noChangeAspect="1" noChangeArrowheads="1"/>
          </p:cNvPicPr>
          <p:nvPr/>
        </p:nvPicPr>
        <p:blipFill>
          <a:blip r:embed="rId3" cstate="print"/>
          <a:srcRect l="-17608" t="22535" r="11931"/>
          <a:stretch>
            <a:fillRect/>
          </a:stretch>
        </p:blipFill>
        <p:spPr bwMode="auto">
          <a:xfrm>
            <a:off x="762000" y="1600200"/>
            <a:ext cx="3200400" cy="48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19400" y="304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Воздух вокруг нас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оё\Desktop\Рау\IMG_4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29508"/>
            <a:ext cx="3124200" cy="4876800"/>
          </a:xfrm>
          <a:prstGeom prst="rect">
            <a:avLst/>
          </a:prstGeom>
          <a:noFill/>
        </p:spPr>
      </p:pic>
      <p:pic>
        <p:nvPicPr>
          <p:cNvPr id="5123" name="Picture 3" descr="C:\Documents and Settings\моё\Desktop\Рау\IMG_4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29508"/>
            <a:ext cx="33528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19400" y="533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Воздух можно увидеть?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133600" y="228600"/>
            <a:ext cx="67818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Актуальность проекта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447800"/>
            <a:ext cx="8686800" cy="541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Дошкольное детство–это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Творчество в экспериментирование обуславливает создание новых проявлений способностей ребенка.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любознательность. Активизирует восприятие учебного материала по ознакомлению с природными явлениями.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моё\Desktop\Рау\IMG_4153.jpg"/>
          <p:cNvPicPr>
            <a:picLocks noChangeAspect="1" noChangeArrowheads="1"/>
          </p:cNvPicPr>
          <p:nvPr/>
        </p:nvPicPr>
        <p:blipFill>
          <a:blip r:embed="rId2" cstate="print"/>
          <a:srcRect b="15181"/>
          <a:stretch>
            <a:fillRect/>
          </a:stretch>
        </p:blipFill>
        <p:spPr bwMode="auto">
          <a:xfrm>
            <a:off x="246185" y="1676400"/>
            <a:ext cx="3200400" cy="4953000"/>
          </a:xfrm>
          <a:prstGeom prst="rect">
            <a:avLst/>
          </a:prstGeom>
          <a:noFill/>
        </p:spPr>
      </p:pic>
      <p:pic>
        <p:nvPicPr>
          <p:cNvPr id="4100" name="Picture 4" descr="C:\Documents and Settings\моё\Desktop\Рау\IMG_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17077"/>
            <a:ext cx="3048000" cy="4800600"/>
          </a:xfrm>
          <a:prstGeom prst="rect">
            <a:avLst/>
          </a:prstGeom>
          <a:noFill/>
        </p:spPr>
      </p:pic>
      <p:sp>
        <p:nvSpPr>
          <p:cNvPr id="5" name="Двойная стрелка влево/вправо 4"/>
          <p:cNvSpPr/>
          <p:nvPr/>
        </p:nvSpPr>
        <p:spPr>
          <a:xfrm>
            <a:off x="2667000" y="0"/>
            <a:ext cx="4876800" cy="15240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7277" y="69502"/>
            <a:ext cx="35052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Ветер - это что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Это движение воздуха…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моё\Desktop\Рау\IMG_4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8386"/>
            <a:ext cx="3352800" cy="5334000"/>
          </a:xfrm>
          <a:prstGeom prst="rect">
            <a:avLst/>
          </a:prstGeom>
          <a:noFill/>
        </p:spPr>
      </p:pic>
      <p:pic>
        <p:nvPicPr>
          <p:cNvPr id="6149" name="Picture 5" descr="C:\Documents and Settings\моё\Desktop\Рау\IMG_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806" y="1448386"/>
            <a:ext cx="33528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Ветер по морю гуляет и кораблик подгоняет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оё\Desktop\Рау\IMG_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8831"/>
            <a:ext cx="3461918" cy="5176791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88830"/>
            <a:ext cx="3276600" cy="517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88159" y="457200"/>
            <a:ext cx="6422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Ветер надувает паруса у лодки и она двигается вперёд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оё\Desktop\Рау\IMG_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712553" cy="4724400"/>
          </a:xfrm>
          <a:prstGeom prst="rect">
            <a:avLst/>
          </a:prstGeom>
          <a:noFill/>
        </p:spPr>
      </p:pic>
      <p:pic>
        <p:nvPicPr>
          <p:cNvPr id="8196" name="Picture 4" descr="C:\Documents and Settings\моё\Desktop\Рау\IMG_4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43000"/>
            <a:ext cx="2590800" cy="4343400"/>
          </a:xfrm>
          <a:prstGeom prst="rect">
            <a:avLst/>
          </a:prstGeom>
          <a:noFill/>
        </p:spPr>
      </p:pic>
      <p:pic>
        <p:nvPicPr>
          <p:cNvPr id="8197" name="Picture 5" descr="C:\Documents and Settings\моё\Desktop\Рау\IMG_4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09600"/>
            <a:ext cx="2593527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Плыви, плыви  кораблик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моё\Desktop\Рау\IMG_4131.jpg"/>
          <p:cNvPicPr>
            <a:picLocks noChangeAspect="1" noChangeArrowheads="1"/>
          </p:cNvPicPr>
          <p:nvPr/>
        </p:nvPicPr>
        <p:blipFill>
          <a:blip r:embed="rId2" cstate="print"/>
          <a:srcRect t="17647"/>
          <a:stretch>
            <a:fillRect/>
          </a:stretch>
        </p:blipFill>
        <p:spPr bwMode="auto">
          <a:xfrm>
            <a:off x="3657600" y="228600"/>
            <a:ext cx="2438400" cy="3572923"/>
          </a:xfrm>
          <a:prstGeom prst="rect">
            <a:avLst/>
          </a:prstGeom>
          <a:noFill/>
        </p:spPr>
      </p:pic>
      <p:pic>
        <p:nvPicPr>
          <p:cNvPr id="9219" name="Picture 3" descr="C:\Documents and Settings\моё\Desktop\Рау\IMG_4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3810000" cy="2743200"/>
          </a:xfrm>
          <a:prstGeom prst="rect">
            <a:avLst/>
          </a:prstGeom>
          <a:noFill/>
        </p:spPr>
      </p:pic>
      <p:pic>
        <p:nvPicPr>
          <p:cNvPr id="9220" name="Picture 4" descr="C:\Documents and Settings\моё\Desktop\Рау\IMG_4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оё\Desktop\Рау\IMG_4134.jpg"/>
          <p:cNvPicPr>
            <a:picLocks noChangeAspect="1" noChangeArrowheads="1"/>
          </p:cNvPicPr>
          <p:nvPr/>
        </p:nvPicPr>
        <p:blipFill>
          <a:blip r:embed="rId2" cstate="print"/>
          <a:srcRect t="20930"/>
          <a:stretch>
            <a:fillRect/>
          </a:stretch>
        </p:blipFill>
        <p:spPr bwMode="auto">
          <a:xfrm>
            <a:off x="340640" y="2209800"/>
            <a:ext cx="2491512" cy="4267200"/>
          </a:xfrm>
          <a:prstGeom prst="rect">
            <a:avLst/>
          </a:prstGeom>
          <a:noFill/>
        </p:spPr>
      </p:pic>
      <p:pic>
        <p:nvPicPr>
          <p:cNvPr id="10243" name="Picture 3" descr="C:\Documents and Settings\моё\Desktop\Рау\IMG_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895600" cy="4800600"/>
          </a:xfrm>
          <a:prstGeom prst="rect">
            <a:avLst/>
          </a:prstGeom>
          <a:noFill/>
        </p:spPr>
      </p:pic>
      <p:pic>
        <p:nvPicPr>
          <p:cNvPr id="10244" name="Picture 4" descr="C:\Documents and Settings\моё\Desktop\Рау\IMG_4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667000" cy="4157358"/>
          </a:xfrm>
          <a:prstGeom prst="rect">
            <a:avLst/>
          </a:prstGeom>
          <a:noFill/>
        </p:spPr>
      </p:pic>
      <p:sp>
        <p:nvSpPr>
          <p:cNvPr id="6" name="Выноска со стрелкой вверх 5"/>
          <p:cNvSpPr/>
          <p:nvPr/>
        </p:nvSpPr>
        <p:spPr>
          <a:xfrm>
            <a:off x="2895600" y="5334000"/>
            <a:ext cx="3276600" cy="12192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Красота!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11422979">
            <a:off x="576830" y="1484867"/>
            <a:ext cx="8468765" cy="5129116"/>
          </a:xfrm>
          <a:prstGeom prst="cloudCallout">
            <a:avLst>
              <a:gd name="adj1" fmla="val -37107"/>
              <a:gd name="adj2" fmla="val 843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71600" y="3429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895600" y="304800"/>
            <a:ext cx="60198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проекта: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1676400"/>
            <a:ext cx="8229600" cy="4876800"/>
          </a:xfrm>
          <a:prstGeom prst="roundRect">
            <a:avLst>
              <a:gd name="adj" fmla="val 147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32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Развитие наблюдательности, умение сравнивать, анализировать, обобщать, развивать познавательный интерес у детей в процессе экспериментирования.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Создание условий для формирования основного целостного мировидения ребенка дошкольного возраста средствами эксперимента.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24200" y="228600"/>
            <a:ext cx="57912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600200"/>
            <a:ext cx="8458200" cy="472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Расширять представление детей о свойствах окружающего мира.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Познакомить с некоторыми свойствами воздуха.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Учить детей делать выводы на основе опытов.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Участвовать в посильной практической деятельности.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Воспитывать бережное отношение к природным ресурсам. 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3276601"/>
            <a:ext cx="28956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28600"/>
            <a:ext cx="640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Объект исследования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28600" y="2286000"/>
            <a:ext cx="8610600" cy="3733800"/>
          </a:xfrm>
          <a:prstGeom prst="cloudCallout">
            <a:avLst>
              <a:gd name="adj1" fmla="val -615"/>
              <a:gd name="adj2" fmla="val -699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воздух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7400" y="304800"/>
            <a:ext cx="68580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Организация работы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теме: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Воздух-невидимка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676400"/>
            <a:ext cx="8610600" cy="48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Tx/>
              <a:buAutoNum type="arabicPeriod"/>
              <a:defRPr/>
            </a:pPr>
            <a:endParaRPr lang="ru-RU" sz="3000" dirty="0" smtClean="0"/>
          </a:p>
          <a:p>
            <a:pPr marL="514350" indent="-514350" algn="ctr">
              <a:buFontTx/>
              <a:buAutoNum type="arabicPeriod"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Познавательное развитие </a:t>
            </a:r>
            <a:b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u="sng" dirty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</a:rPr>
              <a:t>ормирование </a:t>
            </a: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</a:rPr>
              <a:t>целостной картины </a:t>
            </a:r>
            <a:r>
              <a:rPr lang="ru-RU" sz="3000" u="sng" dirty="0" smtClean="0">
                <a:solidFill>
                  <a:schemeClr val="tx2">
                    <a:lumMod val="50000"/>
                  </a:schemeClr>
                </a:solidFill>
              </a:rPr>
              <a:t>мира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рассказать детям о значении воздуха в жизни человека и других живых организмов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экологическое занятие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Загрязнение воздуха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 (познакомить с некоторыми свойствами воздуха и с источниками его загрязнения (автомобили, заводы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рассказать о роли растений в очищении воздуха</a:t>
            </a:r>
          </a:p>
          <a:p>
            <a:pPr marL="457200" indent="-457200">
              <a:defRPr/>
            </a:pP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905000"/>
            <a:ext cx="7315200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4600" y="228600"/>
            <a:ext cx="64008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Организация работы по теме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Воздух-невидимка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676400"/>
            <a:ext cx="8610600" cy="495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2. Исследовательская деятельность. 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u="sng" dirty="0" smtClean="0">
                <a:solidFill>
                  <a:schemeClr val="tx2">
                    <a:lumMod val="75000"/>
                  </a:schemeClr>
                </a:solidFill>
              </a:rPr>
              <a:t>Опыты, эксперименты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подвести детей к пониманию, что воздух невидимый, прозрачный (таз с водой, стакан, вода не попадает в перевёрнутый стакан так как в нём есть воздух)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подвести к пониманию, что воздух везде (дети опускают трубочку в воду и дуют, человек вдыхает и выдыхает воздух, 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комочке земли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есть воздух, в поролоне есть воздух</a:t>
            </a:r>
            <a:r>
              <a:rPr lang="ru-RU" sz="3000" dirty="0" smtClean="0">
                <a:solidFill>
                  <a:srgbClr val="0070C0"/>
                </a:solidFill>
              </a:rPr>
              <a:t>)</a:t>
            </a:r>
            <a:endParaRPr lang="ru-RU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5867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8400" y="228600"/>
            <a:ext cx="6477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Организация работы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 теме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Воздух-невидимка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00200"/>
            <a:ext cx="8305800" cy="502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2. Исследовательская деятельность.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Опыты, эксперименты.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подвести детей к пониманию, что воздух лёгкий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(игры с мыльными пузырями и воздушным шариком,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шарики и мыльные пузыри легко летают – воздух лёгкий,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опускали в таз с водой резиновый мячик, резиновые игрушки,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игрушки не тонут, потому что воздух легче воды,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вспомнили лето, как дети плавали на надувном круге)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дать понятие о движении воздуха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(использовали веер, дети махали на кораблики, поток воздуха движет кораблики)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28600"/>
            <a:ext cx="6324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Организация работы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 теме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Воздух-невидимка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1600200"/>
            <a:ext cx="8001000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2. Исследовательская деятельность.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Опыты, эксперименты.</a:t>
            </a:r>
            <a:b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дать детям понятие о загрязнении воздуха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(показала на примере, как огонь загрязняет воздух, зажгла свечу и держала белое блюдце над пламенем, дети увидели снизу копоть, дым опасен для человека)</a:t>
            </a:r>
          </a:p>
          <a:p>
            <a:pPr marL="457200" indent="-457200"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603</TotalTime>
  <Words>451</Words>
  <Application>Microsoft Office PowerPoint</Application>
  <PresentationFormat>Экран (4:3)</PresentationFormat>
  <Paragraphs>92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Тема6</vt:lpstr>
      <vt:lpstr>       Исследовательский мини-проект в старшей группе Тема: «Воздух – невидимка»   </vt:lpstr>
      <vt:lpstr>Презентация PowerPoint</vt:lpstr>
      <vt:lpstr>Цель проекта: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в старшей группе</dc:title>
  <cp:lastModifiedBy>Пользователь Windows</cp:lastModifiedBy>
  <cp:revision>54</cp:revision>
  <dcterms:modified xsi:type="dcterms:W3CDTF">2015-05-28T13:06:11Z</dcterms:modified>
</cp:coreProperties>
</file>