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2" r:id="rId3"/>
    <p:sldId id="303" r:id="rId4"/>
    <p:sldId id="293" r:id="rId5"/>
    <p:sldId id="294" r:id="rId6"/>
    <p:sldId id="267" r:id="rId7"/>
    <p:sldId id="295" r:id="rId8"/>
    <p:sldId id="296" r:id="rId9"/>
    <p:sldId id="265" r:id="rId10"/>
    <p:sldId id="258" r:id="rId11"/>
    <p:sldId id="259" r:id="rId12"/>
    <p:sldId id="266" r:id="rId13"/>
    <p:sldId id="264" r:id="rId14"/>
    <p:sldId id="268" r:id="rId15"/>
    <p:sldId id="270" r:id="rId16"/>
    <p:sldId id="305" r:id="rId17"/>
    <p:sldId id="304" r:id="rId18"/>
    <p:sldId id="308" r:id="rId19"/>
    <p:sldId id="307" r:id="rId20"/>
    <p:sldId id="306" r:id="rId21"/>
    <p:sldId id="269" r:id="rId22"/>
    <p:sldId id="290" r:id="rId23"/>
    <p:sldId id="291" r:id="rId24"/>
    <p:sldId id="271" r:id="rId25"/>
    <p:sldId id="299" r:id="rId26"/>
    <p:sldId id="300" r:id="rId27"/>
    <p:sldId id="257" r:id="rId28"/>
    <p:sldId id="272" r:id="rId29"/>
    <p:sldId id="301" r:id="rId30"/>
    <p:sldId id="273" r:id="rId31"/>
    <p:sldId id="274" r:id="rId32"/>
    <p:sldId id="275" r:id="rId33"/>
    <p:sldId id="276" r:id="rId34"/>
    <p:sldId id="277" r:id="rId35"/>
    <p:sldId id="278" r:id="rId36"/>
    <p:sldId id="282" r:id="rId37"/>
    <p:sldId id="279" r:id="rId38"/>
    <p:sldId id="280" r:id="rId39"/>
    <p:sldId id="281" r:id="rId40"/>
    <p:sldId id="288" r:id="rId41"/>
    <p:sldId id="289" r:id="rId42"/>
    <p:sldId id="283" r:id="rId43"/>
    <p:sldId id="284" r:id="rId44"/>
    <p:sldId id="285" r:id="rId45"/>
    <p:sldId id="298" r:id="rId46"/>
    <p:sldId id="297" r:id="rId47"/>
    <p:sldId id="286" r:id="rId48"/>
    <p:sldId id="260" r:id="rId49"/>
    <p:sldId id="262" r:id="rId50"/>
    <p:sldId id="263" r:id="rId51"/>
    <p:sldId id="261" r:id="rId52"/>
    <p:sldId id="287" r:id="rId53"/>
    <p:sldId id="29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21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20.07.2015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684368" cy="30243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Взаимодействие учителя-логопеда ДОО с семьёй в условиях реализации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ФГОС ДО.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55687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0BD0D9"/>
              </a:buClr>
              <a:buSzPct val="70000"/>
            </a:pPr>
            <a:r>
              <a:rPr lang="ru-RU" sz="1400" b="1" dirty="0" smtClean="0">
                <a:solidFill>
                  <a:srgbClr val="002060"/>
                </a:solidFill>
              </a:rPr>
              <a:t>МАДОУ «Детский сад № 7 «Вишенка»</a:t>
            </a:r>
          </a:p>
          <a:p>
            <a:pPr lvl="0" algn="ctr">
              <a:spcBef>
                <a:spcPts val="600"/>
              </a:spcBef>
              <a:buClr>
                <a:srgbClr val="0BD0D9"/>
              </a:buClr>
              <a:buSzPct val="70000"/>
            </a:pPr>
            <a:r>
              <a:rPr lang="ru-RU" sz="1400" b="1" dirty="0" smtClean="0">
                <a:solidFill>
                  <a:srgbClr val="002060"/>
                </a:solidFill>
              </a:rPr>
              <a:t>Г.Соликамск, Пермский край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8616" y="260648"/>
            <a:ext cx="125210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4437112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Вдовина Светлана Васильевна (учитель-логопед, МАДОУ "Детский сад №7 "Вишенка")</a:t>
            </a:r>
            <a:br>
              <a:rPr lang="ru-RU" b="1" dirty="0" smtClean="0"/>
            </a:br>
            <a:r>
              <a:rPr lang="ru-RU" b="1" dirty="0" smtClean="0"/>
              <a:t>Мамаева Татьяна Егоровна (воспитатель, МАДОУ "Детский сад №7 "Вишенка")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12968" cy="207424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Журнал для родителей «Дошкольник.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RU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рубрика по развитию речи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«Разговор с логопедом»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8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564904"/>
            <a:ext cx="3942299" cy="2956724"/>
          </a:xfrm>
          <a:ln w="28575">
            <a:solidFill>
              <a:srgbClr val="00B050"/>
            </a:solidFill>
          </a:ln>
        </p:spPr>
      </p:pic>
      <p:pic>
        <p:nvPicPr>
          <p:cNvPr id="5" name="Рисунок 4" descr="DSCN8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73016"/>
            <a:ext cx="3995936" cy="299695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4401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Мастер-класс для родителей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«Играем с пальчиками- развиваем речь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2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592796"/>
            <a:ext cx="2952328" cy="2214246"/>
          </a:xfr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 descr="DSCN2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149080"/>
            <a:ext cx="3144349" cy="23582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 descr="DSCN2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149080"/>
            <a:ext cx="3192354" cy="2394265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Рисунок 7" descr="DSCN22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628800"/>
            <a:ext cx="3035829" cy="227687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i-main-pic" descr="&amp;Kcy;&amp;acy;&amp;rcy;&amp;tcy;&amp;icy;&amp;ncy;&amp;kcy;&amp;acy; 480 &amp;icy;&amp;zcy; 1774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0925" y="188640"/>
            <a:ext cx="1743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76" t="3182" r="3724"/>
          <a:stretch>
            <a:fillRect/>
          </a:stretch>
        </p:blipFill>
        <p:spPr>
          <a:xfrm>
            <a:off x="179512" y="1484784"/>
            <a:ext cx="2808312" cy="406895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сочинение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«мой ребёнок»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 descr="123.jpg"/>
          <p:cNvPicPr>
            <a:picLocks noChangeAspect="1"/>
          </p:cNvPicPr>
          <p:nvPr/>
        </p:nvPicPr>
        <p:blipFill>
          <a:blip r:embed="rId3" cstate="print"/>
          <a:srcRect l="5235" t="2751" r="3791" b="2751"/>
          <a:stretch>
            <a:fillRect/>
          </a:stretch>
        </p:blipFill>
        <p:spPr>
          <a:xfrm>
            <a:off x="3131840" y="2276872"/>
            <a:ext cx="2887521" cy="4125030"/>
          </a:xfrm>
          <a:prstGeom prst="rect">
            <a:avLst/>
          </a:prstGeom>
        </p:spPr>
      </p:pic>
      <p:pic>
        <p:nvPicPr>
          <p:cNvPr id="7" name="Рисунок 6" descr="1237.jpg"/>
          <p:cNvPicPr>
            <a:picLocks noChangeAspect="1"/>
          </p:cNvPicPr>
          <p:nvPr/>
        </p:nvPicPr>
        <p:blipFill>
          <a:blip r:embed="rId4" cstate="print"/>
          <a:srcRect l="5235" t="1701" r="5235" b="3801"/>
          <a:stretch>
            <a:fillRect/>
          </a:stretch>
        </p:blipFill>
        <p:spPr>
          <a:xfrm>
            <a:off x="6156176" y="836712"/>
            <a:ext cx="2833915" cy="4113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Полочка для родителей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«Весёлый карандашик»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1979712" y="1628800"/>
            <a:ext cx="2736304" cy="1296144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Рабочие тетради по обучению грамоте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1691680" y="3140968"/>
            <a:ext cx="3024336" cy="1224136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Папки  кружка «</a:t>
            </a:r>
            <a:r>
              <a:rPr lang="ru-RU" sz="1400" b="1" dirty="0" err="1" smtClean="0">
                <a:solidFill>
                  <a:schemeClr val="tx1"/>
                </a:solidFill>
              </a:rPr>
              <a:t>Говорилка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1763688" y="4509120"/>
            <a:ext cx="2880320" cy="1224136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Тетради « Послушный карандашик»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1691680" y="5777880"/>
            <a:ext cx="2952328" cy="1080120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Блокноты кружка «Логоритмика»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DSCN9153.JPG"/>
          <p:cNvPicPr>
            <a:picLocks noChangeAspect="1"/>
          </p:cNvPicPr>
          <p:nvPr/>
        </p:nvPicPr>
        <p:blipFill>
          <a:blip r:embed="rId2" cstate="print"/>
          <a:srcRect l="14106" t="5290" r="20656"/>
          <a:stretch>
            <a:fillRect/>
          </a:stretch>
        </p:blipFill>
        <p:spPr>
          <a:xfrm>
            <a:off x="4932040" y="1412776"/>
            <a:ext cx="2880320" cy="52292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314" name="Picture 2" descr="http://es.fordesigner.com/pic/zip01/b_131375854836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340768"/>
            <a:ext cx="1608113" cy="1658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0404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2 этап-</a:t>
            </a:r>
            <a:br>
              <a:rPr lang="ru-RU" sz="6000" dirty="0" smtClean="0"/>
            </a:br>
            <a:r>
              <a:rPr lang="ru-RU" sz="6000" dirty="0" smtClean="0"/>
              <a:t>содержательно-технологический (октябрь 2014-апрель 2015г.), 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Родительская встреча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«Дружим с язычком»</a:t>
            </a:r>
            <a:endParaRPr lang="ru-RU" dirty="0"/>
          </a:p>
        </p:txBody>
      </p:sp>
      <p:pic>
        <p:nvPicPr>
          <p:cNvPr id="3074" name="Picture 2" descr="D:\фото и рисунки\садик\фото из музея\DSCN9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150" r="13078" b="10846"/>
          <a:stretch>
            <a:fillRect/>
          </a:stretch>
        </p:blipFill>
        <p:spPr bwMode="auto">
          <a:xfrm>
            <a:off x="539552" y="1628800"/>
            <a:ext cx="5006938" cy="302433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075" name="Picture 3" descr="D:\фото и рисунки\садик\фото из музея\DSCN9535.JPG"/>
          <p:cNvPicPr>
            <a:picLocks noChangeAspect="1" noChangeArrowheads="1"/>
          </p:cNvPicPr>
          <p:nvPr/>
        </p:nvPicPr>
        <p:blipFill>
          <a:blip r:embed="rId3" cstate="print"/>
          <a:srcRect l="41338" t="26900" r="18500"/>
          <a:stretch>
            <a:fillRect/>
          </a:stretch>
        </p:blipFill>
        <p:spPr bwMode="auto">
          <a:xfrm>
            <a:off x="5796136" y="2780928"/>
            <a:ext cx="2828415" cy="386104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 descr="D:\док. СВЕТЫ\ДЕТСКИЙ САД\картинки\ЯЗЫЧОК\обработанное\31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5" t="5136"/>
          <a:stretch>
            <a:fillRect/>
          </a:stretch>
        </p:blipFill>
        <p:spPr bwMode="auto">
          <a:xfrm>
            <a:off x="7452320" y="332656"/>
            <a:ext cx="1391052" cy="212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и рисунки\садик\кабинет\DSCN4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478" t="1591" r="23632"/>
          <a:stretch>
            <a:fillRect/>
          </a:stretch>
        </p:blipFill>
        <p:spPr bwMode="auto">
          <a:xfrm>
            <a:off x="395536" y="692696"/>
            <a:ext cx="3312368" cy="44539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2051" name="Picture 3" descr="D:\фото и рисунки\садик\кабинет\DSCN4787.JPG"/>
          <p:cNvPicPr>
            <a:picLocks noChangeAspect="1" noChangeArrowheads="1"/>
          </p:cNvPicPr>
          <p:nvPr/>
        </p:nvPicPr>
        <p:blipFill>
          <a:blip r:embed="rId3" cstate="print"/>
          <a:srcRect l="25691" t="14681" r="4575" b="16809"/>
          <a:stretch>
            <a:fillRect/>
          </a:stretch>
        </p:blipFill>
        <p:spPr bwMode="auto">
          <a:xfrm>
            <a:off x="4067944" y="404664"/>
            <a:ext cx="3528392" cy="25998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2052" name="Picture 4" descr="D:\фото и рисунки\садик\кабинет\DSCN4774.JPG"/>
          <p:cNvPicPr>
            <a:picLocks noChangeAspect="1" noChangeArrowheads="1"/>
          </p:cNvPicPr>
          <p:nvPr/>
        </p:nvPicPr>
        <p:blipFill>
          <a:blip r:embed="rId4" cstate="print"/>
          <a:srcRect l="18862" r="6868" b="15121"/>
          <a:stretch>
            <a:fillRect/>
          </a:stretch>
        </p:blipFill>
        <p:spPr bwMode="auto">
          <a:xfrm>
            <a:off x="4788024" y="3212976"/>
            <a:ext cx="3888432" cy="333294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и рисунки\садик\я в деятельноти\DSCN2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805" t="14377"/>
          <a:stretch>
            <a:fillRect/>
          </a:stretch>
        </p:blipFill>
        <p:spPr bwMode="auto">
          <a:xfrm>
            <a:off x="4644008" y="1268760"/>
            <a:ext cx="3813588" cy="387526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027" name="Picture 3" descr="D:\фото и рисунки\садик\ПЕДАГОГИ ДОУ\DSC00535.JPG"/>
          <p:cNvPicPr>
            <a:picLocks noChangeAspect="1" noChangeArrowheads="1"/>
          </p:cNvPicPr>
          <p:nvPr/>
        </p:nvPicPr>
        <p:blipFill>
          <a:blip r:embed="rId3" cstate="print"/>
          <a:srcRect l="4326" t="32150" r="52362" b="14301"/>
          <a:stretch>
            <a:fillRect/>
          </a:stretch>
        </p:blipFill>
        <p:spPr bwMode="auto">
          <a:xfrm>
            <a:off x="323528" y="332656"/>
            <a:ext cx="3456384" cy="307146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028" name="Picture 4" descr="D:\фото и рисунки\садик\кабинет\DSCN0771.JPG"/>
          <p:cNvPicPr>
            <a:picLocks noChangeAspect="1" noChangeArrowheads="1"/>
          </p:cNvPicPr>
          <p:nvPr/>
        </p:nvPicPr>
        <p:blipFill>
          <a:blip r:embed="rId4" cstate="print"/>
          <a:srcRect r="25217" b="18244"/>
          <a:stretch>
            <a:fillRect/>
          </a:stretch>
        </p:blipFill>
        <p:spPr bwMode="auto">
          <a:xfrm>
            <a:off x="683568" y="3501008"/>
            <a:ext cx="3600400" cy="295232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5000" r="13513"/>
          <a:stretch>
            <a:fillRect/>
          </a:stretch>
        </p:blipFill>
        <p:spPr>
          <a:xfrm>
            <a:off x="251520" y="1484784"/>
            <a:ext cx="2304256" cy="25922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347864" y="3789040"/>
            <a:ext cx="3733800" cy="28002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771800" y="404664"/>
            <a:ext cx="2350342" cy="313370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436096" y="836712"/>
            <a:ext cx="3509331" cy="25779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. СВЕТЫ\ДЕТСКИЙ САД\МОИ ПЛАНЫ\2014-2015\фото с проекта\DSC05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686961" cy="35152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 descr="DSC_0639.JPG"/>
          <p:cNvPicPr>
            <a:picLocks noChangeAspect="1"/>
          </p:cNvPicPr>
          <p:nvPr/>
        </p:nvPicPr>
        <p:blipFill>
          <a:blip r:embed="rId3" cstate="print"/>
          <a:srcRect l="27163" t="27410" r="40550" b="7198"/>
          <a:stretch>
            <a:fillRect/>
          </a:stretch>
        </p:blipFill>
        <p:spPr>
          <a:xfrm>
            <a:off x="5508104" y="620688"/>
            <a:ext cx="2254505" cy="302433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075" name="Picture 3" descr="D:\фото и рисунки\садик\я в деятельноти\DSCN2027.JPG"/>
          <p:cNvPicPr>
            <a:picLocks noChangeAspect="1" noChangeArrowheads="1"/>
          </p:cNvPicPr>
          <p:nvPr/>
        </p:nvPicPr>
        <p:blipFill>
          <a:blip r:embed="rId4" cstate="print"/>
          <a:srcRect r="2222" b="14074"/>
          <a:stretch>
            <a:fillRect/>
          </a:stretch>
        </p:blipFill>
        <p:spPr bwMode="auto">
          <a:xfrm>
            <a:off x="755576" y="4149080"/>
            <a:ext cx="3386859" cy="223224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3076" name="Picture 4" descr="D:\док. СВЕТЫ\ДЕТСКИЙ САД\МОИ ПЛАНЫ\2014-2015\фото с проекта\DSC051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581128"/>
            <a:ext cx="2363755" cy="17728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1772816"/>
            <a:ext cx="3384376" cy="12241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2012-2013 </a:t>
            </a:r>
            <a:r>
              <a:rPr lang="ru-RU" sz="3200" b="1" dirty="0" err="1" smtClean="0">
                <a:solidFill>
                  <a:srgbClr val="FF0000"/>
                </a:solidFill>
              </a:rPr>
              <a:t>уч.год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755576" y="3861048"/>
            <a:ext cx="3339480" cy="11389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2013-2014 </a:t>
            </a:r>
            <a:r>
              <a:rPr lang="ru-RU" sz="3200" b="1" dirty="0" err="1" smtClean="0">
                <a:solidFill>
                  <a:srgbClr val="FF0000"/>
                </a:solidFill>
              </a:rPr>
              <a:t>уч.год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4427984" y="2276872"/>
            <a:ext cx="1080120" cy="43204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4499992" y="4293096"/>
            <a:ext cx="1080120" cy="43204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28184" y="1916832"/>
            <a:ext cx="1728192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36 %</a:t>
            </a:r>
            <a:endParaRPr lang="ru-RU" sz="3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3933056"/>
            <a:ext cx="1728192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47,5 %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Взаимодействие с педагогами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D:\фото и рисунки\садик\я в деятельноти\DSCN2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7666" b="14086"/>
          <a:stretch>
            <a:fillRect/>
          </a:stretch>
        </p:blipFill>
        <p:spPr bwMode="auto">
          <a:xfrm>
            <a:off x="323528" y="1124744"/>
            <a:ext cx="4140460" cy="3240360"/>
          </a:xfrm>
          <a:prstGeom prst="rect">
            <a:avLst/>
          </a:prstGeom>
          <a:noFill/>
        </p:spPr>
      </p:pic>
      <p:pic>
        <p:nvPicPr>
          <p:cNvPr id="4099" name="Picture 3" descr="D:\фото и рисунки\МОЙ РЕБЕНОК\МАКСИМ\7-ой год\102NIKON\DSCN8635.JPG"/>
          <p:cNvPicPr>
            <a:picLocks noChangeAspect="1" noChangeArrowheads="1"/>
          </p:cNvPicPr>
          <p:nvPr/>
        </p:nvPicPr>
        <p:blipFill>
          <a:blip r:embed="rId3" cstate="print"/>
          <a:srcRect t="30050" r="25588"/>
          <a:stretch>
            <a:fillRect/>
          </a:stretch>
        </p:blipFill>
        <p:spPr bwMode="auto">
          <a:xfrm>
            <a:off x="4716016" y="3717032"/>
            <a:ext cx="4085426" cy="2880320"/>
          </a:xfrm>
          <a:prstGeom prst="rect">
            <a:avLst/>
          </a:prstGeom>
          <a:noFill/>
        </p:spPr>
      </p:pic>
      <p:pic>
        <p:nvPicPr>
          <p:cNvPr id="4100" name="Picture 4" descr="D:\фото и рисунки\МОЙ РЕБЕНОК\МАКСИМ\7-ой год\102NIKON\DSCN8633.JPG"/>
          <p:cNvPicPr>
            <a:picLocks noChangeAspect="1" noChangeArrowheads="1"/>
          </p:cNvPicPr>
          <p:nvPr/>
        </p:nvPicPr>
        <p:blipFill>
          <a:blip r:embed="rId4" cstate="print"/>
          <a:srcRect l="25147" t="29403" r="5215" b="13339"/>
          <a:stretch>
            <a:fillRect/>
          </a:stretch>
        </p:blipFill>
        <p:spPr bwMode="auto">
          <a:xfrm>
            <a:off x="5220072" y="1124744"/>
            <a:ext cx="3744416" cy="2309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0404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3 этап-</a:t>
            </a:r>
            <a:br>
              <a:rPr lang="ru-RU" sz="6000" dirty="0" smtClean="0"/>
            </a:br>
            <a:r>
              <a:rPr lang="ru-RU" sz="6000" dirty="0" smtClean="0"/>
              <a:t>диагностический (апрель,2015) 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диагностики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 (методика И.Рыбаковой)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1619672" y="1196752"/>
            <a:ext cx="2738014" cy="129614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высокий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691680" y="5445224"/>
            <a:ext cx="2448272" cy="141277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Ниже среднего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547664" y="4005064"/>
            <a:ext cx="2738584" cy="1368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средний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63688" y="2564904"/>
            <a:ext cx="2376264" cy="136815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Выше среднего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1412776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6 человек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2852936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2 </a:t>
            </a:r>
            <a:r>
              <a:rPr lang="ru-RU" sz="3000" dirty="0" smtClean="0"/>
              <a:t>человека</a:t>
            </a:r>
            <a:endParaRPr lang="ru-RU" sz="3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08104" y="4437112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11 </a:t>
            </a:r>
            <a:r>
              <a:rPr lang="ru-RU" sz="3000" dirty="0" smtClean="0"/>
              <a:t>человек</a:t>
            </a:r>
            <a:endParaRPr lang="ru-RU" sz="3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5733256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2 </a:t>
            </a:r>
            <a:r>
              <a:rPr lang="ru-RU" sz="3000" dirty="0" smtClean="0"/>
              <a:t>человека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4-tub-ru.yandex.net/i?id=249338420-41-72"/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509120"/>
            <a:ext cx="23762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686800" cy="488337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6000" b="1" dirty="0" smtClean="0"/>
              <a:t>норма речи- 11 детей </a:t>
            </a:r>
          </a:p>
          <a:p>
            <a:pPr marL="514350" indent="-514350" algn="ctr">
              <a:buNone/>
            </a:pPr>
            <a:r>
              <a:rPr lang="ru-RU" sz="6000" b="1" dirty="0" smtClean="0"/>
              <a:t>ФНР-7 детей</a:t>
            </a:r>
          </a:p>
          <a:p>
            <a:pPr marL="514350" indent="-514350" algn="ctr">
              <a:buNone/>
            </a:pPr>
            <a:r>
              <a:rPr lang="ru-RU" sz="6000" b="1" dirty="0" smtClean="0"/>
              <a:t>ФФНР-2 ребёнка</a:t>
            </a:r>
          </a:p>
          <a:p>
            <a:pPr marL="514350" indent="-514350" algn="ctr">
              <a:buNone/>
            </a:pPr>
            <a:r>
              <a:rPr lang="ru-RU" sz="6000" b="1" dirty="0" smtClean="0"/>
              <a:t>НВОНР-1 ребёнок</a:t>
            </a:r>
          </a:p>
          <a:p>
            <a:pPr algn="ctr"/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Книга сказок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«Приключения непослушного Язычка»»</a:t>
            </a:r>
            <a:endParaRPr lang="ru-RU" dirty="0"/>
          </a:p>
        </p:txBody>
      </p:sp>
      <p:pic>
        <p:nvPicPr>
          <p:cNvPr id="4" name="Содержимое 3" descr="DSC05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304" t="13013" r="13381" b="3332"/>
          <a:stretch>
            <a:fillRect/>
          </a:stretch>
        </p:blipFill>
        <p:spPr>
          <a:xfrm>
            <a:off x="357158" y="2285992"/>
            <a:ext cx="4063879" cy="3214710"/>
          </a:xfrm>
        </p:spPr>
      </p:pic>
      <p:pic>
        <p:nvPicPr>
          <p:cNvPr id="5" name="Рисунок 4" descr="DSC05185.JPG"/>
          <p:cNvPicPr>
            <a:picLocks noChangeAspect="1"/>
          </p:cNvPicPr>
          <p:nvPr/>
        </p:nvPicPr>
        <p:blipFill>
          <a:blip r:embed="rId3" cstate="print"/>
          <a:srcRect l="7812" t="22917" r="5469" b="10416"/>
          <a:stretch>
            <a:fillRect/>
          </a:stretch>
        </p:blipFill>
        <p:spPr>
          <a:xfrm>
            <a:off x="4786314" y="1500174"/>
            <a:ext cx="3717008" cy="2143140"/>
          </a:xfrm>
          <a:prstGeom prst="rect">
            <a:avLst/>
          </a:prstGeom>
        </p:spPr>
      </p:pic>
      <p:pic>
        <p:nvPicPr>
          <p:cNvPr id="6" name="Рисунок 5" descr="DSC05186.JPG"/>
          <p:cNvPicPr>
            <a:picLocks noChangeAspect="1"/>
          </p:cNvPicPr>
          <p:nvPr/>
        </p:nvPicPr>
        <p:blipFill>
          <a:blip r:embed="rId4" cstate="print"/>
          <a:srcRect t="4166" r="16406" b="18750"/>
          <a:stretch>
            <a:fillRect/>
          </a:stretch>
        </p:blipFill>
        <p:spPr>
          <a:xfrm>
            <a:off x="4929190" y="3929066"/>
            <a:ext cx="3925212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5192.JPG"/>
          <p:cNvPicPr>
            <a:picLocks noChangeAspect="1"/>
          </p:cNvPicPr>
          <p:nvPr/>
        </p:nvPicPr>
        <p:blipFill>
          <a:blip r:embed="rId2" cstate="print"/>
          <a:srcRect l="7031" t="14583" r="7812" b="5208"/>
          <a:stretch>
            <a:fillRect/>
          </a:stretch>
        </p:blipFill>
        <p:spPr>
          <a:xfrm>
            <a:off x="214282" y="214290"/>
            <a:ext cx="4714908" cy="3330714"/>
          </a:xfrm>
          <a:prstGeom prst="rect">
            <a:avLst/>
          </a:prstGeom>
        </p:spPr>
      </p:pic>
      <p:pic>
        <p:nvPicPr>
          <p:cNvPr id="7" name="Рисунок 6" descr="DSC05194.JPG"/>
          <p:cNvPicPr>
            <a:picLocks noChangeAspect="1"/>
          </p:cNvPicPr>
          <p:nvPr/>
        </p:nvPicPr>
        <p:blipFill>
          <a:blip r:embed="rId3" cstate="print"/>
          <a:srcRect l="4687" t="12500" r="12500" b="3125"/>
          <a:stretch>
            <a:fillRect/>
          </a:stretch>
        </p:blipFill>
        <p:spPr>
          <a:xfrm>
            <a:off x="539552" y="3645024"/>
            <a:ext cx="4014639" cy="3067790"/>
          </a:xfrm>
          <a:prstGeom prst="rect">
            <a:avLst/>
          </a:prstGeom>
        </p:spPr>
      </p:pic>
      <p:pic>
        <p:nvPicPr>
          <p:cNvPr id="4" name="Рисунок 3" descr="DSC05205.JPG"/>
          <p:cNvPicPr>
            <a:picLocks noChangeAspect="1"/>
          </p:cNvPicPr>
          <p:nvPr/>
        </p:nvPicPr>
        <p:blipFill>
          <a:blip r:embed="rId4" cstate="print"/>
          <a:srcRect l="8263" t="5901" r="29525" b="9051"/>
          <a:stretch>
            <a:fillRect/>
          </a:stretch>
        </p:blipFill>
        <p:spPr>
          <a:xfrm>
            <a:off x="5076056" y="980728"/>
            <a:ext cx="175575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5208.JPG"/>
          <p:cNvPicPr>
            <a:picLocks noChangeAspect="1"/>
          </p:cNvPicPr>
          <p:nvPr/>
        </p:nvPicPr>
        <p:blipFill>
          <a:blip r:embed="rId5" cstate="print"/>
          <a:srcRect l="17713" t="2751" r="25588" b="21650"/>
          <a:stretch>
            <a:fillRect/>
          </a:stretch>
        </p:blipFill>
        <p:spPr>
          <a:xfrm>
            <a:off x="6948264" y="260648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5207.JPG"/>
          <p:cNvPicPr>
            <a:picLocks noChangeAspect="1"/>
          </p:cNvPicPr>
          <p:nvPr/>
        </p:nvPicPr>
        <p:blipFill>
          <a:blip r:embed="rId6" cstate="print"/>
          <a:srcRect l="16400" t="6951" r="13601" b="18500"/>
          <a:stretch>
            <a:fillRect/>
          </a:stretch>
        </p:blipFill>
        <p:spPr>
          <a:xfrm>
            <a:off x="6948264" y="2636912"/>
            <a:ext cx="1584176" cy="224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5210.JPG"/>
          <p:cNvPicPr>
            <a:picLocks noChangeAspect="1"/>
          </p:cNvPicPr>
          <p:nvPr/>
        </p:nvPicPr>
        <p:blipFill>
          <a:blip r:embed="rId7" cstate="print"/>
          <a:srcRect l="12201" t="41600" r="36000" b="15351"/>
          <a:stretch>
            <a:fillRect/>
          </a:stretch>
        </p:blipFill>
        <p:spPr>
          <a:xfrm>
            <a:off x="5076056" y="4149080"/>
            <a:ext cx="175453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5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37" t="16169" r="7462" b="4910"/>
          <a:stretch>
            <a:fillRect/>
          </a:stretch>
        </p:blipFill>
        <p:spPr>
          <a:xfrm>
            <a:off x="4427984" y="332656"/>
            <a:ext cx="4546315" cy="3071834"/>
          </a:xfrm>
        </p:spPr>
      </p:pic>
      <p:pic>
        <p:nvPicPr>
          <p:cNvPr id="5" name="Рисунок 4" descr="DSC05195.JPG"/>
          <p:cNvPicPr>
            <a:picLocks noChangeAspect="1"/>
          </p:cNvPicPr>
          <p:nvPr/>
        </p:nvPicPr>
        <p:blipFill>
          <a:blip r:embed="rId3" cstate="print"/>
          <a:srcRect l="4687" t="7291" r="4687" b="6250"/>
          <a:stretch>
            <a:fillRect/>
          </a:stretch>
        </p:blipFill>
        <p:spPr>
          <a:xfrm>
            <a:off x="4644008" y="3573016"/>
            <a:ext cx="4143404" cy="2964677"/>
          </a:xfrm>
          <a:prstGeom prst="rect">
            <a:avLst/>
          </a:prstGeom>
        </p:spPr>
      </p:pic>
      <p:pic>
        <p:nvPicPr>
          <p:cNvPr id="7" name="Рисунок 6" descr="DSC05208.JPG"/>
          <p:cNvPicPr>
            <a:picLocks noChangeAspect="1"/>
          </p:cNvPicPr>
          <p:nvPr/>
        </p:nvPicPr>
        <p:blipFill>
          <a:blip r:embed="rId4" cstate="print"/>
          <a:srcRect l="17713" t="2751" r="25588" b="21650"/>
          <a:stretch>
            <a:fillRect/>
          </a:stretch>
        </p:blipFill>
        <p:spPr>
          <a:xfrm>
            <a:off x="2195736" y="1484784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5206.JPG"/>
          <p:cNvPicPr>
            <a:picLocks noChangeAspect="1"/>
          </p:cNvPicPr>
          <p:nvPr/>
        </p:nvPicPr>
        <p:blipFill>
          <a:blip r:embed="rId5" cstate="print"/>
          <a:srcRect l="43700" t="38450" r="30312" b="11151"/>
          <a:stretch>
            <a:fillRect/>
          </a:stretch>
        </p:blipFill>
        <p:spPr>
          <a:xfrm>
            <a:off x="251520" y="332656"/>
            <a:ext cx="178219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5209.JPG"/>
          <p:cNvPicPr>
            <a:picLocks noChangeAspect="1"/>
          </p:cNvPicPr>
          <p:nvPr/>
        </p:nvPicPr>
        <p:blipFill>
          <a:blip r:embed="rId6" cstate="print"/>
          <a:srcRect t="5901" r="24800" b="13250"/>
          <a:stretch>
            <a:fillRect/>
          </a:stretch>
        </p:blipFill>
        <p:spPr>
          <a:xfrm>
            <a:off x="971600" y="3501008"/>
            <a:ext cx="195906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&amp;Kcy;&amp;acy;&amp;rcy;&amp;tcy;&amp;icy;&amp;ncy;&amp;kcy;&amp;acy; 2 &amp;icy;&amp;zcy; 671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0327" y="692696"/>
            <a:ext cx="160367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Энциклопедия для родителей</a:t>
            </a:r>
            <a:endParaRPr lang="ru-R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86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769" r="46420"/>
          <a:stretch>
            <a:fillRect/>
          </a:stretch>
        </p:blipFill>
        <p:spPr>
          <a:xfrm>
            <a:off x="1043608" y="1484784"/>
            <a:ext cx="3233333" cy="3993307"/>
          </a:xfrm>
          <a:ln w="38100">
            <a:solidFill>
              <a:srgbClr val="92D050"/>
            </a:solidFill>
          </a:ln>
        </p:spPr>
      </p:pic>
      <p:pic>
        <p:nvPicPr>
          <p:cNvPr id="5" name="Рисунок 4" descr="DSCN8663.JPG"/>
          <p:cNvPicPr>
            <a:picLocks noChangeAspect="1"/>
          </p:cNvPicPr>
          <p:nvPr/>
        </p:nvPicPr>
        <p:blipFill>
          <a:blip r:embed="rId4" cstate="print"/>
          <a:srcRect t="959" r="15099"/>
          <a:stretch>
            <a:fillRect/>
          </a:stretch>
        </p:blipFill>
        <p:spPr>
          <a:xfrm>
            <a:off x="4499992" y="2708920"/>
            <a:ext cx="4248472" cy="371703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Фотовыставка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«Дома мы играем- речь развиваем»»</a:t>
            </a:r>
            <a:endParaRPr lang="ru-RU" dirty="0"/>
          </a:p>
        </p:txBody>
      </p:sp>
      <p:pic>
        <p:nvPicPr>
          <p:cNvPr id="4" name="Содержимое 3" descr="ром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02" t="6422" r="3794" b="4482"/>
          <a:stretch>
            <a:fillRect/>
          </a:stretch>
        </p:blipFill>
        <p:spPr>
          <a:xfrm>
            <a:off x="251520" y="1556792"/>
            <a:ext cx="4080025" cy="2820758"/>
          </a:xfrm>
          <a:ln w="19050">
            <a:solidFill>
              <a:schemeClr val="accent1"/>
            </a:solidFill>
          </a:ln>
        </p:spPr>
      </p:pic>
      <p:pic>
        <p:nvPicPr>
          <p:cNvPr id="5" name="Рисунок 4" descr="положение.jpg"/>
          <p:cNvPicPr>
            <a:picLocks noChangeAspect="1"/>
          </p:cNvPicPr>
          <p:nvPr/>
        </p:nvPicPr>
        <p:blipFill>
          <a:blip r:embed="rId3" cstate="print"/>
          <a:srcRect l="1963" t="4513" r="2750" b="4513"/>
          <a:stretch>
            <a:fillRect/>
          </a:stretch>
        </p:blipFill>
        <p:spPr>
          <a:xfrm>
            <a:off x="4572000" y="3429000"/>
            <a:ext cx="4458495" cy="309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есен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3692520" cy="2684895"/>
          </a:xfrm>
          <a:ln w="19050">
            <a:solidFill>
              <a:schemeClr val="accent1"/>
            </a:solidFill>
          </a:ln>
        </p:spPr>
      </p:pic>
      <p:pic>
        <p:nvPicPr>
          <p:cNvPr id="5" name="Рисунок 4" descr="дима.jpg"/>
          <p:cNvPicPr>
            <a:picLocks noChangeAspect="1"/>
          </p:cNvPicPr>
          <p:nvPr/>
        </p:nvPicPr>
        <p:blipFill>
          <a:blip r:embed="rId3" cstate="print"/>
          <a:srcRect l="2888" t="3801" r="4693" b="3801"/>
          <a:stretch>
            <a:fillRect/>
          </a:stretch>
        </p:blipFill>
        <p:spPr>
          <a:xfrm>
            <a:off x="5220072" y="1124744"/>
            <a:ext cx="3528392" cy="485153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ван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284984"/>
            <a:ext cx="4464496" cy="32462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>
            <a:off x="5436096" y="1196752"/>
            <a:ext cx="3275856" cy="1080120"/>
          </a:xfrm>
          <a:prstGeom prst="wedgeEllipseCallout">
            <a:avLst>
              <a:gd name="adj1" fmla="val -41514"/>
              <a:gd name="adj2" fmla="val 10412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РОДИТЕЛИ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107504" y="1340768"/>
            <a:ext cx="3888432" cy="1008112"/>
          </a:xfrm>
          <a:prstGeom prst="wedgeEllipseCallout">
            <a:avLst>
              <a:gd name="adj1" fmla="val 31898"/>
              <a:gd name="adj2" fmla="val 11174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ВОСПИТАТЕЛЬ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2555776" y="5517232"/>
            <a:ext cx="3888432" cy="1008112"/>
          </a:xfrm>
          <a:prstGeom prst="wedgeEllipseCallout">
            <a:avLst>
              <a:gd name="adj1" fmla="val 387"/>
              <a:gd name="adj2" fmla="val -11592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Учитель-логопед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2132856"/>
            <a:ext cx="33843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686800" cy="1944216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всероссийский конкурс  плакатов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«Моя речь-это 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SC05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743" r="3162"/>
          <a:stretch>
            <a:fillRect/>
          </a:stretch>
        </p:blipFill>
        <p:spPr>
          <a:xfrm>
            <a:off x="214282" y="1643050"/>
            <a:ext cx="4285710" cy="2929453"/>
          </a:xfrm>
        </p:spPr>
      </p:pic>
      <p:pic>
        <p:nvPicPr>
          <p:cNvPr id="5" name="Рисунок 4" descr="плак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01008"/>
            <a:ext cx="4329085" cy="3147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«День рожденье буквы Ё»</a:t>
            </a:r>
            <a:endParaRPr lang="ru-RU" dirty="0"/>
          </a:p>
        </p:txBody>
      </p:sp>
      <p:pic>
        <p:nvPicPr>
          <p:cNvPr id="4" name="Содержимое 3" descr="DSCN8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377" r="14272" b="12437"/>
          <a:stretch>
            <a:fillRect/>
          </a:stretch>
        </p:blipFill>
        <p:spPr>
          <a:xfrm>
            <a:off x="395536" y="1340768"/>
            <a:ext cx="4464496" cy="2858503"/>
          </a:xfrm>
          <a:ln w="28575">
            <a:solidFill>
              <a:srgbClr val="FF0000"/>
            </a:solidFill>
          </a:ln>
        </p:spPr>
      </p:pic>
      <p:pic>
        <p:nvPicPr>
          <p:cNvPr id="5" name="Рисунок 4" descr="DSCN8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789040"/>
            <a:ext cx="3635895" cy="272692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 descr="&amp;Acy;&amp;zcy;&amp;bcy;&amp;ucy;&amp;kcy;&amp;acy; &amp;dcy;&amp;lcy;&amp;yacy; &amp;dcy;&amp;iecy;&amp;vcy;&amp;ocy;&amp;chcy;&amp;iecy;&amp;kcy; - &amp;bcy;&amp;ucy;&amp;kcy;&amp;vcy;&amp;acy; &amp;IEcy;, &amp;Rcy;&amp;acy;&amp;zcy;&amp;ncy;&amp;ycy;&amp;iecy; &amp;tscy;&amp;vcy;&amp;iecy;&amp;tcy;&amp;ncy;&amp;ycy;&amp;iecy; &amp;kcy;&amp;acy;&amp;rcy;&amp;tcy;&amp;icy;&amp;ncy;&amp;kcy;&amp;icy; &amp;dcy;&amp;lcy;&amp;yacy; &amp;vcy;&amp;acy;&amp;shcy;&amp;icy;&amp;khcy; &amp;dcy;&amp;iecy;&amp;tcy;&amp;iecy;, &amp;rcy;&amp;acy;&amp;scy;&amp;pcy;&amp;iecy;&amp;chcy;&amp;acy;&amp;tcy;&amp;acy;&amp;tcy;&amp;softcy; &amp;bcy;&amp;iecy;&amp;scy;&amp;pcy;&amp;lcy;&amp;acy;&amp;tcy;&amp;ncy;&amp;ocy;, &amp;bcy;&amp;iecy;&amp;zcy; &amp;rcy;&amp;iecy;&amp;gcy;&amp;icy;&amp;scy;&amp;tcy;&amp;rcy;&amp;acy;&amp;tscy;&amp;icy;&amp;icy; - BABY NEWS - &amp;Rcy;&amp;acy;&amp;zcy;&amp;vcy;&amp;icy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2689">
            <a:off x="395536" y="4437112"/>
            <a:ext cx="2552700" cy="226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Поздравление для буквы Ё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андрей\Desktop\лето\Новая папка\IMG_20141118_111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394472" cy="45259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5" name="Рисунок 4" descr="DSC05225.JPG"/>
          <p:cNvPicPr>
            <a:picLocks noChangeAspect="1"/>
          </p:cNvPicPr>
          <p:nvPr/>
        </p:nvPicPr>
        <p:blipFill>
          <a:blip r:embed="rId3" cstate="print"/>
          <a:srcRect l="2751" t="16400" r="11413" b="14301"/>
          <a:stretch>
            <a:fillRect/>
          </a:stretch>
        </p:blipFill>
        <p:spPr>
          <a:xfrm>
            <a:off x="4716016" y="1412776"/>
            <a:ext cx="3384376" cy="204925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DSC05226.JPG"/>
          <p:cNvPicPr>
            <a:picLocks noChangeAspect="1"/>
          </p:cNvPicPr>
          <p:nvPr/>
        </p:nvPicPr>
        <p:blipFill>
          <a:blip r:embed="rId4" cstate="print"/>
          <a:srcRect t="12201" r="25589" b="4851"/>
          <a:stretch>
            <a:fillRect/>
          </a:stretch>
        </p:blipFill>
        <p:spPr>
          <a:xfrm>
            <a:off x="5436096" y="3717032"/>
            <a:ext cx="3275856" cy="273875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1028" name="AutoShape 4" descr="&amp;Gcy;&amp;ocy;&amp;rcy;&amp;ocy;&amp;dcy; &amp;ncy;&amp;acy; &amp;bcy;&amp;ucy;&amp;kcy;&amp;vcy;&amp;ucy; &amp;kcy; &amp;icy;&amp;zcy; 11 &amp;bcy;&amp;ucy;&amp;kcy;&amp;v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&amp;Pcy;&amp;iecy;&amp;rcy;&amp;scy;&amp;ocy;&amp;ncy;&amp;acy;&amp;lcy;&amp;softcy;&amp;ncy;&amp;ycy;&amp;jcy; &amp;scy;&amp;acy;&amp;jcy;&amp;tcy; &amp;Kcy;&amp;ucy;&amp;zcy;&amp;ncy;&amp;iecy;&amp;tscy;&amp;ocy;&amp;vcy;&amp;ocy;&amp;jcy; &amp;Icy;. &amp;Vcy;. - &amp;Acy;&amp;lcy;&amp;fcy;&amp;acy;&amp;vcy;&amp;icy;&amp;tcy; &amp;vcy; &amp;scy;&amp;tcy;&amp;icy;&amp;khcy;&amp;acy;&amp;khcy; (&amp;chcy;&amp;acy;&amp;scy;&amp;tcy;&amp;softcy; 1)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32" t="521" r="20660"/>
          <a:stretch>
            <a:fillRect/>
          </a:stretch>
        </p:blipFill>
        <p:spPr bwMode="auto">
          <a:xfrm>
            <a:off x="179512" y="476672"/>
            <a:ext cx="14756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Всероссийском конкурсе рисунков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«Мой логопед»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Есения 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235404" cy="2293714"/>
          </a:xfrm>
          <a:ln w="38100">
            <a:solidFill>
              <a:srgbClr val="0070C0"/>
            </a:solidFill>
          </a:ln>
        </p:spPr>
      </p:pic>
      <p:pic>
        <p:nvPicPr>
          <p:cNvPr id="5" name="Рисунок 4" descr="Кира 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84784"/>
            <a:ext cx="3475175" cy="229545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 descr="Максим.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933056"/>
            <a:ext cx="3466937" cy="248503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 descr="Маша Морозо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05064"/>
            <a:ext cx="3603703" cy="251143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лина 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3312368" cy="2301213"/>
          </a:xfrm>
          <a:ln w="38100">
            <a:solidFill>
              <a:srgbClr val="0070C0"/>
            </a:solidFill>
          </a:ln>
        </p:spPr>
      </p:pic>
      <p:pic>
        <p:nvPicPr>
          <p:cNvPr id="5" name="Рисунок 4" descr="Соня.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24744"/>
            <a:ext cx="3559692" cy="24264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 descr="DSCN8760.JPG"/>
          <p:cNvPicPr>
            <a:picLocks noChangeAspect="1"/>
          </p:cNvPicPr>
          <p:nvPr/>
        </p:nvPicPr>
        <p:blipFill>
          <a:blip r:embed="rId4" cstate="print"/>
          <a:srcRect l="6688" t="9051" r="5900" b="11150"/>
          <a:stretch>
            <a:fillRect/>
          </a:stretch>
        </p:blipFill>
        <p:spPr>
          <a:xfrm>
            <a:off x="2267744" y="3717032"/>
            <a:ext cx="4248472" cy="290886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 descr="http://im5-tub-ru.yandex.net/i?id=58697317-36-72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5373216"/>
            <a:ext cx="172819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-main-pic" descr="&amp;Kcy;&amp;acy;&amp;rcy;&amp;tcy;&amp;icy;&amp;ncy;&amp;kcy;&amp;acy; 121 &amp;icy;&amp;zcy; 170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6632"/>
            <a:ext cx="1152128" cy="16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Конкурс чтецов «Новогодний переполох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DSCN89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612" t="33469" r="33363" b="12437"/>
          <a:stretch>
            <a:fillRect/>
          </a:stretch>
        </p:blipFill>
        <p:spPr>
          <a:xfrm>
            <a:off x="0" y="1484784"/>
            <a:ext cx="1707013" cy="2232248"/>
          </a:xfrm>
          <a:ln w="38100">
            <a:solidFill>
              <a:srgbClr val="0070C0"/>
            </a:solidFill>
          </a:ln>
        </p:spPr>
      </p:pic>
      <p:pic>
        <p:nvPicPr>
          <p:cNvPr id="7" name="Рисунок 6" descr="DSCN8987.JPG"/>
          <p:cNvPicPr>
            <a:picLocks noChangeAspect="1"/>
          </p:cNvPicPr>
          <p:nvPr/>
        </p:nvPicPr>
        <p:blipFill>
          <a:blip r:embed="rId3" cstate="print"/>
          <a:srcRect l="37400" t="37400" r="36612" b="9051"/>
          <a:stretch>
            <a:fillRect/>
          </a:stretch>
        </p:blipFill>
        <p:spPr>
          <a:xfrm>
            <a:off x="2051720" y="2204864"/>
            <a:ext cx="1440160" cy="222570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26" name="Picture 2" descr="D:\фото и рисунки\фото\новый год 2015\DSCN8983.JPG"/>
          <p:cNvPicPr>
            <a:picLocks noChangeAspect="1" noChangeArrowheads="1"/>
          </p:cNvPicPr>
          <p:nvPr/>
        </p:nvPicPr>
        <p:blipFill>
          <a:blip r:embed="rId4" cstate="print"/>
          <a:srcRect l="32577" t="20437" r="23353"/>
          <a:stretch>
            <a:fillRect/>
          </a:stretch>
        </p:blipFill>
        <p:spPr bwMode="auto">
          <a:xfrm>
            <a:off x="611560" y="4365104"/>
            <a:ext cx="1496657" cy="202670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027" name="Picture 3" descr="D:\фото и рисунки\фото\новый год 2015\DSCN9001.JPG"/>
          <p:cNvPicPr>
            <a:picLocks noChangeAspect="1" noChangeArrowheads="1"/>
          </p:cNvPicPr>
          <p:nvPr/>
        </p:nvPicPr>
        <p:blipFill>
          <a:blip r:embed="rId5" cstate="print"/>
          <a:srcRect t="17346" r="802"/>
          <a:stretch>
            <a:fillRect/>
          </a:stretch>
        </p:blipFill>
        <p:spPr bwMode="auto">
          <a:xfrm>
            <a:off x="3635896" y="1916832"/>
            <a:ext cx="5300525" cy="331236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" name="Рисунок 9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1556792"/>
            <a:ext cx="576064" cy="56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67936" y="4869160"/>
            <a:ext cx="576064" cy="56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12776"/>
            <a:ext cx="395536" cy="4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4221088"/>
            <a:ext cx="576064" cy="56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5013176"/>
            <a:ext cx="576064" cy="56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5013176"/>
            <a:ext cx="576064" cy="56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67936" y="1556792"/>
            <a:ext cx="576064" cy="56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6093296"/>
            <a:ext cx="360040" cy="34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5805264"/>
            <a:ext cx="432048" cy="34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260648"/>
            <a:ext cx="360040" cy="34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1124744"/>
            <a:ext cx="360040" cy="34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&quot;&amp;Ocy;&amp;chcy;&amp;ucy;&amp;mcy;&amp;iecy;&amp;lcy;&amp;ycy;&amp;iecy; &amp;rcy;&amp;ucy;&amp;chcy;&amp;kcy;&amp;icy;&quot;: &amp;tcy;&amp;iecy;&amp;mcy;&amp;ycy;"/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267744" y="6237312"/>
            <a:ext cx="224408" cy="34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Победитель городского конкурса чтецов «Светлячок»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андрей\Desktop\проект мамаева вдовина\фото для журнала\DSC_0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2997715" cy="45259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292080" y="5805264"/>
            <a:ext cx="3312368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Морозова Влада, </a:t>
            </a:r>
          </a:p>
          <a:p>
            <a:pPr algn="ctr"/>
            <a:r>
              <a:rPr lang="ru-RU" sz="2800" b="1" dirty="0" smtClean="0"/>
              <a:t>1 место.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Энциклопедия «интересные слова»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пол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23" t="8013" r="6366"/>
          <a:stretch>
            <a:fillRect/>
          </a:stretch>
        </p:blipFill>
        <p:spPr>
          <a:xfrm>
            <a:off x="6186128" y="1484785"/>
            <a:ext cx="2706352" cy="3816424"/>
          </a:xfrm>
        </p:spPr>
      </p:pic>
      <p:pic>
        <p:nvPicPr>
          <p:cNvPr id="5" name="Рисунок 4" descr="словарик.jpg"/>
          <p:cNvPicPr>
            <a:picLocks noChangeAspect="1"/>
          </p:cNvPicPr>
          <p:nvPr/>
        </p:nvPicPr>
        <p:blipFill>
          <a:blip r:embed="rId3" cstate="print"/>
          <a:srcRect l="9567" t="6951" r="11011" b="6951"/>
          <a:stretch>
            <a:fillRect/>
          </a:stretch>
        </p:blipFill>
        <p:spPr>
          <a:xfrm>
            <a:off x="251520" y="1412776"/>
            <a:ext cx="2736304" cy="4079581"/>
          </a:xfrm>
          <a:prstGeom prst="rect">
            <a:avLst/>
          </a:prstGeom>
        </p:spPr>
      </p:pic>
      <p:pic>
        <p:nvPicPr>
          <p:cNvPr id="6" name="Рисунок 5" descr="соня.jpg"/>
          <p:cNvPicPr>
            <a:picLocks noChangeAspect="1"/>
          </p:cNvPicPr>
          <p:nvPr/>
        </p:nvPicPr>
        <p:blipFill>
          <a:blip r:embed="rId4" cstate="print"/>
          <a:srcRect l="5235" t="3801" r="11011" b="8001"/>
          <a:stretch>
            <a:fillRect/>
          </a:stretch>
        </p:blipFill>
        <p:spPr>
          <a:xfrm>
            <a:off x="3203848" y="2492896"/>
            <a:ext cx="2897465" cy="4196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31" t="11830" r="37614"/>
          <a:stretch>
            <a:fillRect/>
          </a:stretch>
        </p:blipFill>
        <p:spPr>
          <a:xfrm>
            <a:off x="323528" y="332656"/>
            <a:ext cx="2304256" cy="2286413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 descr="DSC_0654.JPG"/>
          <p:cNvPicPr>
            <a:picLocks noChangeAspect="1"/>
          </p:cNvPicPr>
          <p:nvPr/>
        </p:nvPicPr>
        <p:blipFill>
          <a:blip r:embed="rId3" cstate="print"/>
          <a:srcRect l="36224" t="22590"/>
          <a:stretch>
            <a:fillRect/>
          </a:stretch>
        </p:blipFill>
        <p:spPr>
          <a:xfrm>
            <a:off x="5652120" y="188640"/>
            <a:ext cx="3144555" cy="252802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 descr="DSC_0650.JPG"/>
          <p:cNvPicPr>
            <a:picLocks noChangeAspect="1"/>
          </p:cNvPicPr>
          <p:nvPr/>
        </p:nvPicPr>
        <p:blipFill>
          <a:blip r:embed="rId4" cstate="print"/>
          <a:srcRect l="18500" t="10764" r="31100"/>
          <a:stretch>
            <a:fillRect/>
          </a:stretch>
        </p:blipFill>
        <p:spPr>
          <a:xfrm>
            <a:off x="2915816" y="1124744"/>
            <a:ext cx="2592287" cy="30400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 descr="DSC_0661.JPG"/>
          <p:cNvPicPr>
            <a:picLocks noChangeAspect="1"/>
          </p:cNvPicPr>
          <p:nvPr/>
        </p:nvPicPr>
        <p:blipFill>
          <a:blip r:embed="rId5" cstate="print"/>
          <a:srcRect l="15351" t="20276" r="52362"/>
          <a:stretch>
            <a:fillRect/>
          </a:stretch>
        </p:blipFill>
        <p:spPr>
          <a:xfrm>
            <a:off x="395536" y="2996952"/>
            <a:ext cx="2291889" cy="374828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 descr="DSC_0667.JPG"/>
          <p:cNvPicPr>
            <a:picLocks noChangeAspect="1"/>
          </p:cNvPicPr>
          <p:nvPr/>
        </p:nvPicPr>
        <p:blipFill>
          <a:blip r:embed="rId6" cstate="print"/>
          <a:srcRect l="32675" t="23779" r="31100"/>
          <a:stretch>
            <a:fillRect/>
          </a:stretch>
        </p:blipFill>
        <p:spPr>
          <a:xfrm>
            <a:off x="6228184" y="2852936"/>
            <a:ext cx="2718804" cy="37890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 descr="http://www.proshkolu.ru/content/media/pic/std/3000000/2697000/2696973-69da99b45031ab29.pn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4337720"/>
            <a:ext cx="21602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Выступление детей на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родительской встречи.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DSC_07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73" r="13590"/>
          <a:stretch>
            <a:fillRect/>
          </a:stretch>
        </p:blipFill>
        <p:spPr>
          <a:xfrm>
            <a:off x="611560" y="1412776"/>
            <a:ext cx="3096344" cy="2260089"/>
          </a:xfr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 descr="DSC_0779.JPG"/>
          <p:cNvPicPr>
            <a:picLocks noChangeAspect="1"/>
          </p:cNvPicPr>
          <p:nvPr/>
        </p:nvPicPr>
        <p:blipFill>
          <a:blip r:embed="rId3" cstate="print"/>
          <a:srcRect l="55512" t="33355" r="15351"/>
          <a:stretch>
            <a:fillRect/>
          </a:stretch>
        </p:blipFill>
        <p:spPr>
          <a:xfrm>
            <a:off x="6660232" y="1412776"/>
            <a:ext cx="2331578" cy="353226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 descr="DSC_0788.JPG"/>
          <p:cNvPicPr>
            <a:picLocks noChangeAspect="1"/>
          </p:cNvPicPr>
          <p:nvPr/>
        </p:nvPicPr>
        <p:blipFill>
          <a:blip r:embed="rId4" cstate="print"/>
          <a:srcRect l="50787" t="15521" r="22438"/>
          <a:stretch>
            <a:fillRect/>
          </a:stretch>
        </p:blipFill>
        <p:spPr>
          <a:xfrm>
            <a:off x="4427984" y="2492896"/>
            <a:ext cx="1985380" cy="414908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 descr="DSC_0786.JPG"/>
          <p:cNvPicPr>
            <a:picLocks noChangeAspect="1"/>
          </p:cNvPicPr>
          <p:nvPr/>
        </p:nvPicPr>
        <p:blipFill>
          <a:blip r:embed="rId5" cstate="print"/>
          <a:srcRect l="41338" t="23843" r="13241" b="18131"/>
          <a:stretch>
            <a:fillRect/>
          </a:stretch>
        </p:blipFill>
        <p:spPr>
          <a:xfrm>
            <a:off x="1043608" y="3861047"/>
            <a:ext cx="3096344" cy="261998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 descr="http://www.dlszobel.edu.ph/wp-content/uploads/2013/01/yearbook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5661248"/>
            <a:ext cx="1763688" cy="10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4509120"/>
            <a:ext cx="14756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Проект «Разноцветные слова»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u="sng" dirty="0" smtClean="0"/>
              <a:t>цель проекта</a:t>
            </a:r>
            <a:r>
              <a:rPr lang="ru-RU" sz="4000" b="1" dirty="0" smtClean="0"/>
              <a:t>:  </a:t>
            </a:r>
            <a:r>
              <a:rPr lang="ru-RU" sz="4000" dirty="0" smtClean="0"/>
              <a:t>совершенствование системы работы по профилактике речевого недоразвития у детей старшего дошкольного возраста через сотрудничество с семьей ребенка.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436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участники Всероссийского конкурса «Волшебный мир Чайковского»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0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3249082" cy="2436811"/>
          </a:xfrm>
          <a:ln w="38100">
            <a:solidFill>
              <a:schemeClr val="accent1"/>
            </a:solidFill>
          </a:ln>
        </p:spPr>
      </p:pic>
      <p:pic>
        <p:nvPicPr>
          <p:cNvPr id="5" name="Рисунок 4" descr="DSCN0220.JPG"/>
          <p:cNvPicPr>
            <a:picLocks noChangeAspect="1"/>
          </p:cNvPicPr>
          <p:nvPr/>
        </p:nvPicPr>
        <p:blipFill>
          <a:blip r:embed="rId3" cstate="print"/>
          <a:srcRect l="17187" t="29167" r="9375" b="19791"/>
          <a:stretch>
            <a:fillRect/>
          </a:stretch>
        </p:blipFill>
        <p:spPr>
          <a:xfrm>
            <a:off x="2357422" y="4286256"/>
            <a:ext cx="4111330" cy="21431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Рисунок 5" descr="DSCN02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714488"/>
            <a:ext cx="3143209" cy="235740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Городской логопедический турнир «Пусть, говорят!»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9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486" t="25514" r="21431"/>
          <a:stretch>
            <a:fillRect/>
          </a:stretch>
        </p:blipFill>
        <p:spPr>
          <a:xfrm>
            <a:off x="4355976" y="1772816"/>
            <a:ext cx="4554228" cy="4536504"/>
          </a:xfr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DSCN9849.JPG"/>
          <p:cNvPicPr>
            <a:picLocks noChangeAspect="1"/>
          </p:cNvPicPr>
          <p:nvPr/>
        </p:nvPicPr>
        <p:blipFill>
          <a:blip r:embed="rId3" cstate="print"/>
          <a:srcRect l="6688" t="22700" r="16925" b="3801"/>
          <a:stretch>
            <a:fillRect/>
          </a:stretch>
        </p:blipFill>
        <p:spPr>
          <a:xfrm>
            <a:off x="683568" y="1628800"/>
            <a:ext cx="2808312" cy="2026617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 descr="DSCN9847.JPG"/>
          <p:cNvPicPr>
            <a:picLocks noChangeAspect="1"/>
          </p:cNvPicPr>
          <p:nvPr/>
        </p:nvPicPr>
        <p:blipFill>
          <a:blip r:embed="rId4" cstate="print"/>
          <a:srcRect l="18500" t="41600" r="35038"/>
          <a:stretch>
            <a:fillRect/>
          </a:stretch>
        </p:blipFill>
        <p:spPr>
          <a:xfrm>
            <a:off x="1475656" y="3789040"/>
            <a:ext cx="2491633" cy="234888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Участие в научно-практической конференции «Я познаю мир!» (В ДОУ)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9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066" t="33469" r="55222" b="3168"/>
          <a:stretch>
            <a:fillRect/>
          </a:stretch>
        </p:blipFill>
        <p:spPr>
          <a:xfrm>
            <a:off x="323528" y="1412776"/>
            <a:ext cx="1323147" cy="2520280"/>
          </a:xfrm>
          <a:prstGeom prst="rect">
            <a:avLst/>
          </a:prstGeom>
          <a:ln w="571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DSCN9670.JPG"/>
          <p:cNvPicPr>
            <a:picLocks noChangeAspect="1"/>
          </p:cNvPicPr>
          <p:nvPr/>
        </p:nvPicPr>
        <p:blipFill>
          <a:blip r:embed="rId3" cstate="print"/>
          <a:srcRect l="19288" t="30050" r="10626"/>
          <a:stretch>
            <a:fillRect/>
          </a:stretch>
        </p:blipFill>
        <p:spPr>
          <a:xfrm>
            <a:off x="3635896" y="2132856"/>
            <a:ext cx="5112568" cy="382694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Рисунок 5" descr="DSCN9666.JPG"/>
          <p:cNvPicPr>
            <a:picLocks noChangeAspect="1"/>
          </p:cNvPicPr>
          <p:nvPr/>
        </p:nvPicPr>
        <p:blipFill>
          <a:blip r:embed="rId4" cstate="print"/>
          <a:srcRect l="30400" t="38450" r="45800" b="27950"/>
          <a:stretch>
            <a:fillRect/>
          </a:stretch>
        </p:blipFill>
        <p:spPr>
          <a:xfrm>
            <a:off x="755576" y="4149080"/>
            <a:ext cx="1224136" cy="230425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7" name="Рисунок 6" descr="DSCN9668.JPG"/>
          <p:cNvPicPr>
            <a:picLocks noChangeAspect="1"/>
          </p:cNvPicPr>
          <p:nvPr/>
        </p:nvPicPr>
        <p:blipFill>
          <a:blip r:embed="rId5" cstate="print"/>
          <a:srcRect l="30313" t="36350" r="57087" b="13251"/>
          <a:stretch>
            <a:fillRect/>
          </a:stretch>
        </p:blipFill>
        <p:spPr>
          <a:xfrm>
            <a:off x="2195736" y="1916832"/>
            <a:ext cx="1008112" cy="302433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8" name="Рисунок 7" descr="http://www.progmix.ru/uploads/posts/2012-03/1332044171_enciklopedicheskie_znaniya_dlya_samyh_malenkih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7736" y="4941168"/>
            <a:ext cx="2376264" cy="170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Участие в городской научно-практической конференции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«Я помню. Я горжусь»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сон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2998892" cy="4525962"/>
          </a:xfrm>
          <a:ln w="38100">
            <a:solidFill>
              <a:srgbClr val="FFC000"/>
            </a:solidFill>
          </a:ln>
        </p:spPr>
      </p:pic>
      <p:pic>
        <p:nvPicPr>
          <p:cNvPr id="5" name="Рисунок 4" descr="соня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700808"/>
            <a:ext cx="4612588" cy="305584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004048" y="5301208"/>
            <a:ext cx="3312368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Булаева Соня, </a:t>
            </a:r>
          </a:p>
          <a:p>
            <a:pPr algn="ctr"/>
            <a:r>
              <a:rPr lang="ru-RU" sz="2800" b="1" dirty="0" smtClean="0"/>
              <a:t>1 место.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«Первая буква моего имени»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05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8267" r="286" b="7153"/>
          <a:stretch>
            <a:fillRect/>
          </a:stretch>
        </p:blipFill>
        <p:spPr>
          <a:xfrm>
            <a:off x="500034" y="1643050"/>
            <a:ext cx="8352751" cy="34290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5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529" t="9422" b="17592"/>
          <a:stretch>
            <a:fillRect/>
          </a:stretch>
        </p:blipFill>
        <p:spPr>
          <a:xfrm rot="5152308">
            <a:off x="-102973" y="1682379"/>
            <a:ext cx="5157836" cy="3303336"/>
          </a:xfr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 rot="663811">
            <a:off x="3544860" y="600843"/>
            <a:ext cx="1857388" cy="642942"/>
          </a:xfrm>
          <a:prstGeom prst="wedgeRoundRectCallout">
            <a:avLst>
              <a:gd name="adj1" fmla="val -42797"/>
              <a:gd name="adj2" fmla="val 11282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B5213"/>
                </a:solidFill>
              </a:rPr>
              <a:t>МАКСИМ</a:t>
            </a:r>
            <a:endParaRPr lang="ru-RU" b="1" dirty="0">
              <a:solidFill>
                <a:srgbClr val="6B5213"/>
              </a:solidFill>
            </a:endParaRPr>
          </a:p>
        </p:txBody>
      </p:sp>
      <p:pic>
        <p:nvPicPr>
          <p:cNvPr id="6" name="Содержимое 5" descr="DSC05217.JPG"/>
          <p:cNvPicPr>
            <a:picLocks noChangeAspect="1"/>
          </p:cNvPicPr>
          <p:nvPr/>
        </p:nvPicPr>
        <p:blipFill>
          <a:blip r:embed="rId3" cstate="print"/>
          <a:srcRect l="8735" t="20326"/>
          <a:stretch>
            <a:fillRect/>
          </a:stretch>
        </p:blipFill>
        <p:spPr>
          <a:xfrm rot="6049265">
            <a:off x="4730038" y="2582921"/>
            <a:ext cx="4294185" cy="281161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Скругленная прямоугольная выноска 6"/>
          <p:cNvSpPr/>
          <p:nvPr/>
        </p:nvSpPr>
        <p:spPr>
          <a:xfrm rot="20360533">
            <a:off x="5411517" y="1307068"/>
            <a:ext cx="1857388" cy="642942"/>
          </a:xfrm>
          <a:prstGeom prst="wedgeRoundRectCallout">
            <a:avLst>
              <a:gd name="adj1" fmla="val -2460"/>
              <a:gd name="adj2" fmla="val 10765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B5213"/>
                </a:solidFill>
              </a:rPr>
              <a:t>ЕСЕНИЯ</a:t>
            </a:r>
            <a:endParaRPr lang="ru-RU" b="1" dirty="0">
              <a:solidFill>
                <a:srgbClr val="6B5213"/>
              </a:solidFill>
            </a:endParaRPr>
          </a:p>
        </p:txBody>
      </p:sp>
      <p:pic>
        <p:nvPicPr>
          <p:cNvPr id="13314" name="Picture 2" descr="&amp;Bcy;&amp;ucy;&amp;kcy;&amp;vcy;&amp;acy; &amp;ocy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25594">
            <a:off x="4231603" y="5751942"/>
            <a:ext cx="1149530" cy="996702"/>
          </a:xfrm>
          <a:prstGeom prst="rect">
            <a:avLst/>
          </a:prstGeom>
          <a:noFill/>
        </p:spPr>
      </p:pic>
      <p:pic>
        <p:nvPicPr>
          <p:cNvPr id="13316" name="Picture 4" descr="&amp;Scy;&amp;kcy;&amp;acy;&amp;chcy;&amp;acy;&amp;tcy;&amp;softcy; &amp;Bcy;&amp;ucy;&amp;kcy;&amp;vcy;&amp;ycy; &amp;Tcy; &amp;kcy;&amp;acy;&amp;rcy;&amp;tcy;&amp;icy;&amp;ncy;&amp;kcy;&amp;icy; &amp;icy; &amp;fcy;&amp;ocy;&amp;tcy;&amp;ocy; &amp;ncy;&amp;acy; &amp;tcy;&amp;iecy;&amp;lcy;&amp;iecy;&amp;fcy;&amp;ocy;&amp;ncy; &amp;bcy;&amp;iecy;&amp;scy;&amp;pcy;&amp;lcy;&amp;acy;&amp;tcy;&amp;ncy;&amp;ocy;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22274">
            <a:off x="7452320" y="188640"/>
            <a:ext cx="1495425" cy="1428750"/>
          </a:xfrm>
          <a:prstGeom prst="rect">
            <a:avLst/>
          </a:prstGeom>
          <a:noFill/>
        </p:spPr>
      </p:pic>
      <p:pic>
        <p:nvPicPr>
          <p:cNvPr id="13318" name="Picture 6" descr="&amp;Gcy;&amp;ocy;&amp;rcy;&amp;ocy;&amp;dcy; &amp;icy;&amp;zcy; 7 &amp;bcy;&amp;ucy;&amp;kcy;&amp;vcy; &amp;tcy;&amp;rcy;&amp;iecy;&amp;tcy;&amp;softcy;&amp;yacy; &amp;lcy; &amp;zcy;&amp;acy;&amp;kcy;&amp;acy;&amp;ncy;&amp;chcy;&amp;icy;&amp;vcy;&amp;acy;&amp;iecy;&amp;tcy;&amp;scy;&amp;yacy; &amp;ncy;&amp;acy; &amp;ncy;&amp;dcy;&amp;ocy;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4" t="4846" r="5501" b="12770"/>
          <a:stretch>
            <a:fillRect/>
          </a:stretch>
        </p:blipFill>
        <p:spPr bwMode="auto">
          <a:xfrm>
            <a:off x="0" y="5301208"/>
            <a:ext cx="1944216" cy="1287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DSC05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87" t="9096" r="5309" b="13042"/>
          <a:stretch>
            <a:fillRect/>
          </a:stretch>
        </p:blipFill>
        <p:spPr>
          <a:xfrm rot="4654500">
            <a:off x="-146417" y="1915253"/>
            <a:ext cx="4804298" cy="3046069"/>
          </a:xfr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Скругленная прямоугольная выноска 8"/>
          <p:cNvSpPr/>
          <p:nvPr/>
        </p:nvSpPr>
        <p:spPr>
          <a:xfrm rot="21045644">
            <a:off x="2811366" y="549602"/>
            <a:ext cx="1857388" cy="642942"/>
          </a:xfrm>
          <a:prstGeom prst="wedgeRoundRectCallout">
            <a:avLst>
              <a:gd name="adj1" fmla="val -42797"/>
              <a:gd name="adj2" fmla="val 11282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B5213"/>
                </a:solidFill>
              </a:rPr>
              <a:t>МАРИЯ</a:t>
            </a:r>
            <a:endParaRPr lang="ru-RU" b="1" dirty="0">
              <a:solidFill>
                <a:srgbClr val="6B5213"/>
              </a:solidFill>
            </a:endParaRPr>
          </a:p>
        </p:txBody>
      </p:sp>
      <p:pic>
        <p:nvPicPr>
          <p:cNvPr id="10" name="Рисунок 9" descr="DSC05216.JPG"/>
          <p:cNvPicPr>
            <a:picLocks noChangeAspect="1"/>
          </p:cNvPicPr>
          <p:nvPr/>
        </p:nvPicPr>
        <p:blipFill>
          <a:blip r:embed="rId3" cstate="print"/>
          <a:srcRect l="12861" t="10600" b="6571"/>
          <a:stretch>
            <a:fillRect/>
          </a:stretch>
        </p:blipFill>
        <p:spPr>
          <a:xfrm rot="6173375">
            <a:off x="4415771" y="2007679"/>
            <a:ext cx="4108489" cy="2928939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Скругленная прямоугольная выноска 10"/>
          <p:cNvSpPr/>
          <p:nvPr/>
        </p:nvSpPr>
        <p:spPr>
          <a:xfrm rot="1250980">
            <a:off x="7672747" y="3015439"/>
            <a:ext cx="1442342" cy="427830"/>
          </a:xfrm>
          <a:prstGeom prst="wedgeRoundRectCallout">
            <a:avLst>
              <a:gd name="adj1" fmla="val -42797"/>
              <a:gd name="adj2" fmla="val 11282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B5213"/>
                </a:solidFill>
              </a:rPr>
              <a:t>КАТЯ</a:t>
            </a:r>
            <a:endParaRPr lang="ru-RU" b="1" dirty="0">
              <a:solidFill>
                <a:srgbClr val="6B5213"/>
              </a:solidFill>
            </a:endParaRPr>
          </a:p>
        </p:txBody>
      </p:sp>
      <p:pic>
        <p:nvPicPr>
          <p:cNvPr id="12290" name="Picture 2" descr="&amp;Kcy;&amp;acy;&amp;rcy;&amp;tcy;&amp;icy;&amp;ncy;&amp;kcy;&amp;icy; &amp;gcy;&amp;dcy;&amp;iecy; &amp;scy;&amp;pcy;&amp;rcy;&amp;yacy;&amp;tcy;&amp;acy;&amp;lcy;&amp;acy;&amp;scy;&amp;softcy; &amp;bcy;&amp;ucy;&amp;kcy;&amp;vcy;&amp;acy; &amp;khcy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96332">
            <a:off x="7504517" y="5396373"/>
            <a:ext cx="1224136" cy="1529686"/>
          </a:xfrm>
          <a:prstGeom prst="rect">
            <a:avLst/>
          </a:prstGeom>
          <a:noFill/>
        </p:spPr>
      </p:pic>
      <p:pic>
        <p:nvPicPr>
          <p:cNvPr id="12292" name="Picture 4" descr="&amp;Tcy;&amp;acy;&amp;kcy;&amp;acy;&amp;yacy; &amp;rcy;&amp;acy;&amp;zcy;&amp;ncy;&amp;acy;&amp;yacy; &amp;bcy;&amp;ucy;&amp;kcy;&amp;vcy;&amp;acy; &amp;Acy; (&amp;kcy;&amp;acy;&amp;rcy;&amp;tcy;&amp;icy;&amp;ncy;&amp;kcy;&amp;icy; &amp;scy; &amp;bcy;&amp;ucy;&amp;kcy;&amp;vcy;&amp;ocy;&amp;jcy; &amp;Acy;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382344"/>
            <a:ext cx="1475656" cy="1475656"/>
          </a:xfrm>
          <a:prstGeom prst="rect">
            <a:avLst/>
          </a:prstGeom>
          <a:noFill/>
        </p:spPr>
      </p:pic>
      <p:pic>
        <p:nvPicPr>
          <p:cNvPr id="8" name="Picture 4" descr="&amp;Scy;&amp;kcy;&amp;acy;&amp;chcy;&amp;acy;&amp;tcy;&amp;softcy; &amp;Bcy;&amp;ucy;&amp;kcy;&amp;vcy;&amp;ycy; &amp;Tcy; &amp;kcy;&amp;acy;&amp;rcy;&amp;tcy;&amp;icy;&amp;ncy;&amp;kcy;&amp;icy; &amp;icy; &amp;fcy;&amp;ocy;&amp;tcy;&amp;ocy; &amp;ncy;&amp;acy; &amp;tcy;&amp;iecy;&amp;lcy;&amp;iecy;&amp;fcy;&amp;ocy;&amp;ncy; &amp;bcy;&amp;iecy;&amp;scy;&amp;pcy;&amp;lcy;&amp;acy;&amp;tcy;&amp;ncy;&amp;ocy;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22274">
            <a:off x="7452320" y="188640"/>
            <a:ext cx="1495425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Участие в городской акции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«Открытки ветеранам»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05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6765916" cy="5074437"/>
          </a:xfr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 descr="&amp;IEcy;&amp;dcy;&amp;icy;&amp;ncy;&amp;acy;&amp;yacy; &amp;Rcy;&amp;ocy;&amp;scy;&amp;scy;&amp;icy;&amp;yacy; &amp;ocy;&amp;fcy;&amp;icy;&amp;tscy;&amp;icy;&amp;acy;&amp;lcy;&amp;softcy;&amp;ncy;&amp;ycy;&amp;jcy; &amp;scy;&amp;acy;&amp;jcy;&amp;tcy; &amp;pcy;&amp;acy;&amp;rcy;&amp;tcy;&amp;icy;&amp;icy; / &amp;Ncy;&amp;ocy;&amp;vcy;&amp;ocy;&amp;scy;&amp;tcy;&amp;icy;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33" r="1333" b="9500"/>
          <a:stretch>
            <a:fillRect/>
          </a:stretch>
        </p:blipFill>
        <p:spPr bwMode="auto">
          <a:xfrm>
            <a:off x="0" y="332656"/>
            <a:ext cx="16561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-main-pic" descr="&amp;Kcy;&amp;acy;&amp;rcy;&amp;tcy;&amp;icy;&amp;ncy;&amp;kcy;&amp;acy; 11 &amp;icy;&amp;zcy; 254"/>
          <p:cNvPicPr/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8183" y="188640"/>
            <a:ext cx="197581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Выставка пособий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86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7317" r="10714" b="11731"/>
          <a:stretch>
            <a:fillRect/>
          </a:stretch>
        </p:blipFill>
        <p:spPr>
          <a:xfrm>
            <a:off x="107504" y="1340768"/>
            <a:ext cx="3600399" cy="2448272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3789040"/>
            <a:ext cx="3744416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Выставка пособий « Развитие мелкой моторики как средство коррекции речи»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39952" y="1484784"/>
            <a:ext cx="288032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Выставка пособий </a:t>
            </a:r>
          </a:p>
          <a:p>
            <a:pPr algn="ctr"/>
            <a:r>
              <a:rPr lang="ru-RU" dirty="0" smtClean="0"/>
              <a:t>«Словарная работа»</a:t>
            </a:r>
            <a:endParaRPr lang="ru-RU" dirty="0"/>
          </a:p>
        </p:txBody>
      </p:sp>
      <p:pic>
        <p:nvPicPr>
          <p:cNvPr id="7" name="Рисунок 6" descr="DSCN8665.JPG"/>
          <p:cNvPicPr>
            <a:picLocks noChangeAspect="1"/>
          </p:cNvPicPr>
          <p:nvPr/>
        </p:nvPicPr>
        <p:blipFill>
          <a:blip r:embed="rId4" cstate="print"/>
          <a:srcRect l="12201" t="16401" r="24800"/>
          <a:stretch>
            <a:fillRect/>
          </a:stretch>
        </p:blipFill>
        <p:spPr>
          <a:xfrm>
            <a:off x="4139952" y="2420888"/>
            <a:ext cx="2363577" cy="4181941"/>
          </a:xfrm>
          <a:prstGeom prst="rect">
            <a:avLst/>
          </a:prstGeom>
        </p:spPr>
      </p:pic>
      <p:pic>
        <p:nvPicPr>
          <p:cNvPr id="11" name="Рисунок 10" descr="DSC05126.JPG"/>
          <p:cNvPicPr>
            <a:picLocks noChangeAspect="1"/>
          </p:cNvPicPr>
          <p:nvPr/>
        </p:nvPicPr>
        <p:blipFill>
          <a:blip r:embed="rId5" cstate="print"/>
          <a:srcRect l="10801" t="12201"/>
          <a:stretch>
            <a:fillRect/>
          </a:stretch>
        </p:blipFill>
        <p:spPr>
          <a:xfrm>
            <a:off x="6660232" y="2564904"/>
            <a:ext cx="2348789" cy="308256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732240" y="5661248"/>
            <a:ext cx="2232248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Выставка</a:t>
            </a:r>
          </a:p>
          <a:p>
            <a:pPr algn="ctr"/>
            <a:r>
              <a:rPr lang="ru-RU" dirty="0" smtClean="0"/>
              <a:t>«Азбуки и буквари»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Тематическая неделя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«Сказка про овощи» (октябрь)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«Синичкина неделя» (ноябрь)</a:t>
            </a:r>
          </a:p>
          <a:p>
            <a:endParaRPr lang="ru-RU" dirty="0"/>
          </a:p>
        </p:txBody>
      </p:sp>
      <p:pic>
        <p:nvPicPr>
          <p:cNvPr id="4" name="Рисунок 3" descr="Мак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636912"/>
            <a:ext cx="2141197" cy="2951558"/>
          </a:xfrm>
          <a:prstGeom prst="rect">
            <a:avLst/>
          </a:prstGeom>
        </p:spPr>
      </p:pic>
      <p:pic>
        <p:nvPicPr>
          <p:cNvPr id="5" name="Рисунок 4" descr="Маш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356992"/>
            <a:ext cx="2070192" cy="2853680"/>
          </a:xfrm>
          <a:prstGeom prst="rect">
            <a:avLst/>
          </a:prstGeom>
        </p:spPr>
      </p:pic>
      <p:pic>
        <p:nvPicPr>
          <p:cNvPr id="6" name="Рисунок 5" descr="12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568" y="2564904"/>
            <a:ext cx="2520280" cy="3331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Задачи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dirty="0" smtClean="0"/>
              <a:t>1.Вызвать у детей желание стать активными  участниками в процессе коррекции речи;</a:t>
            </a:r>
          </a:p>
          <a:p>
            <a:pPr>
              <a:buNone/>
            </a:pPr>
            <a:r>
              <a:rPr lang="ru-RU" sz="3300" dirty="0" smtClean="0"/>
              <a:t>2. Развивать речевые и творческие способности детей;</a:t>
            </a:r>
          </a:p>
          <a:p>
            <a:pPr>
              <a:buNone/>
            </a:pPr>
            <a:r>
              <a:rPr lang="ru-RU" sz="3300" dirty="0" smtClean="0"/>
              <a:t>3. Повышать мотивацию и  интерес к логопедическим занятиям;</a:t>
            </a:r>
          </a:p>
          <a:p>
            <a:pPr>
              <a:buNone/>
            </a:pPr>
            <a:r>
              <a:rPr lang="ru-RU" sz="3300" dirty="0" smtClean="0"/>
              <a:t>4. Объединять усилия педагогов и родителей в совместной деятельности по профилактики речевого недоразвития детей старшего дошкольного возраста;</a:t>
            </a:r>
          </a:p>
          <a:p>
            <a:pPr>
              <a:buNone/>
            </a:pPr>
            <a:r>
              <a:rPr lang="ru-RU" sz="3300" dirty="0" smtClean="0"/>
              <a:t>5. Стимулировать совместную продуктивную деятельность детей  и  их родителей.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im2-tub-ru.yandex.net/i?id=185308181-49-72"/>
          <p:cNvPicPr/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476672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67600" cy="135416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Семейный фотоальбом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«Где я был покажу, что увидел расскажу»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DSCN91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900" b="12800"/>
          <a:stretch>
            <a:fillRect/>
          </a:stretch>
        </p:blipFill>
        <p:spPr>
          <a:xfrm>
            <a:off x="755576" y="1844824"/>
            <a:ext cx="3780420" cy="2520280"/>
          </a:xfrm>
        </p:spPr>
      </p:pic>
      <p:pic>
        <p:nvPicPr>
          <p:cNvPr id="5" name="Рисунок 4" descr="DSCN9157.JPG"/>
          <p:cNvPicPr>
            <a:picLocks noChangeAspect="1"/>
          </p:cNvPicPr>
          <p:nvPr/>
        </p:nvPicPr>
        <p:blipFill>
          <a:blip r:embed="rId4" cstate="print"/>
          <a:srcRect l="6957" t="4638" r="21730"/>
          <a:stretch>
            <a:fillRect/>
          </a:stretch>
        </p:blipFill>
        <p:spPr>
          <a:xfrm>
            <a:off x="4644008" y="2420888"/>
            <a:ext cx="3528392" cy="3538694"/>
          </a:xfrm>
          <a:prstGeom prst="rect">
            <a:avLst/>
          </a:prstGeom>
        </p:spPr>
      </p:pic>
      <p:pic>
        <p:nvPicPr>
          <p:cNvPr id="7" name="Рисунок 6" descr="http://im4-tub-ru.yandex.net/i?id=249338420-41-72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4797152"/>
            <a:ext cx="2016224" cy="120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&amp;Kcy;&amp;acy;&amp;rcy;&amp;tcy;&amp;icy;&amp;ncy;&amp;kcy;&amp;acy; 240 &amp;icy;&amp;zcy; 839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5" y="188640"/>
            <a:ext cx="1475656" cy="154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467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Конкурсы для родителей и детей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96136" y="4149080"/>
            <a:ext cx="2818656" cy="1473027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ru-RU" dirty="0" smtClean="0"/>
              <a:t>Конкурс рассказов «Зимняя сказка глазами детей»</a:t>
            </a:r>
            <a:endParaRPr lang="ru-RU" dirty="0"/>
          </a:p>
        </p:txBody>
      </p:sp>
      <p:sp>
        <p:nvSpPr>
          <p:cNvPr id="4" name="Волна 3"/>
          <p:cNvSpPr/>
          <p:nvPr/>
        </p:nvSpPr>
        <p:spPr>
          <a:xfrm>
            <a:off x="611560" y="1484784"/>
            <a:ext cx="2880320" cy="1296144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«Книжка-малышка своими руками»</a:t>
            </a:r>
            <a:endParaRPr lang="ru-RU" dirty="0"/>
          </a:p>
        </p:txBody>
      </p:sp>
      <p:pic>
        <p:nvPicPr>
          <p:cNvPr id="6" name="Рисунок 5" descr="DSCI0272.JPG"/>
          <p:cNvPicPr>
            <a:picLocks noChangeAspect="1"/>
          </p:cNvPicPr>
          <p:nvPr/>
        </p:nvPicPr>
        <p:blipFill>
          <a:blip r:embed="rId3" cstate="print"/>
          <a:srcRect t="15625"/>
          <a:stretch>
            <a:fillRect/>
          </a:stretch>
        </p:blipFill>
        <p:spPr>
          <a:xfrm>
            <a:off x="3779912" y="1628800"/>
            <a:ext cx="4051117" cy="223224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 descr="DSCN0799.JPG"/>
          <p:cNvPicPr>
            <a:picLocks noChangeAspect="1"/>
          </p:cNvPicPr>
          <p:nvPr/>
        </p:nvPicPr>
        <p:blipFill>
          <a:blip r:embed="rId4" cstate="print"/>
          <a:srcRect t="15573" r="2180" b="16293"/>
          <a:stretch>
            <a:fillRect/>
          </a:stretch>
        </p:blipFill>
        <p:spPr>
          <a:xfrm>
            <a:off x="1403648" y="4149080"/>
            <a:ext cx="4279333" cy="244827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Взаимодействие с библиотекой города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андрей\Desktop\проект мамаева вдовина\Новая папка\DSC03913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4669300" cy="35019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099" name="Picture 3" descr="C:\Users\андрей\Desktop\проект мамаева вдовина\Новая папка\DSCN9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0768"/>
            <a:ext cx="2903307" cy="217748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100" name="Picture 4" descr="D:\фото и рисунки\МОЙ РЕБЕНОК\МАКСИМ\Максим, 6-ой год\фото для Вдовиных\DSC03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6"/>
            <a:ext cx="3710470" cy="278285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 descr="http://www.culture-chel.ru/Storage/Image/PublicationItem/Image/big/2049/bibl%20zl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124744"/>
            <a:ext cx="1512168" cy="77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329642" cy="5808708"/>
          </a:xfrm>
        </p:spPr>
        <p:txBody>
          <a:bodyPr>
            <a:noAutofit/>
          </a:bodyPr>
          <a:lstStyle/>
          <a:p>
            <a:pPr lvl="3" algn="ctr">
              <a:buNone/>
            </a:pPr>
            <a:endParaRPr lang="ru-RU" sz="7400" b="1" dirty="0" smtClean="0">
              <a:solidFill>
                <a:srgbClr val="002060"/>
              </a:solidFill>
            </a:endParaRPr>
          </a:p>
          <a:p>
            <a:pPr lvl="3" algn="ctr">
              <a:buNone/>
            </a:pPr>
            <a:r>
              <a:rPr lang="ru-RU" sz="7400" b="1" dirty="0" smtClean="0">
                <a:solidFill>
                  <a:srgbClr val="002060"/>
                </a:solidFill>
              </a:rPr>
              <a:t>БЛАГОДАРЮ </a:t>
            </a:r>
          </a:p>
          <a:p>
            <a:pPr lvl="3" algn="ctr">
              <a:buNone/>
            </a:pPr>
            <a:r>
              <a:rPr lang="ru-RU" sz="7400" b="1" dirty="0" smtClean="0">
                <a:solidFill>
                  <a:srgbClr val="002060"/>
                </a:solidFill>
              </a:rPr>
              <a:t> за ВНИМАНИЕ!</a:t>
            </a:r>
            <a:endParaRPr lang="ru-RU" sz="7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://arkylvolnix.clan.su/cml/43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81128"/>
            <a:ext cx="18002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48396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1 этап-</a:t>
            </a:r>
            <a:br>
              <a:rPr lang="ru-RU" sz="6000" dirty="0" smtClean="0"/>
            </a:br>
            <a:r>
              <a:rPr lang="ru-RU" sz="6000" dirty="0" smtClean="0"/>
              <a:t>организационно-подготовительный</a:t>
            </a:r>
            <a:r>
              <a:rPr lang="ru-RU" sz="6000" b="1" dirty="0" smtClean="0"/>
              <a:t> </a:t>
            </a:r>
            <a:r>
              <a:rPr lang="ru-RU" sz="6000" dirty="0" smtClean="0"/>
              <a:t>(сентябрь,2014)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диагностики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 (методика  Рыбаковой)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1835696" y="1124744"/>
            <a:ext cx="2736304" cy="108012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высокий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267744" y="4581128"/>
            <a:ext cx="2448272" cy="122413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Ниже среднего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907704" y="3501008"/>
            <a:ext cx="2664296" cy="108012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средний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285984" y="2348880"/>
            <a:ext cx="2502040" cy="115212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Выше среднего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1340768"/>
            <a:ext cx="208823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2 </a:t>
            </a:r>
            <a:r>
              <a:rPr lang="ru-RU" sz="3000" dirty="0" smtClean="0"/>
              <a:t>человека</a:t>
            </a:r>
            <a:endParaRPr lang="ru-RU" sz="3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2492896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1 </a:t>
            </a:r>
            <a:r>
              <a:rPr lang="ru-RU" sz="3000" dirty="0" smtClean="0"/>
              <a:t>человек</a:t>
            </a:r>
            <a:endParaRPr lang="ru-RU" sz="3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3717032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9 </a:t>
            </a:r>
            <a:r>
              <a:rPr lang="ru-RU" sz="3000" dirty="0" smtClean="0"/>
              <a:t>человек</a:t>
            </a:r>
            <a:endParaRPr lang="ru-RU" sz="3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4797152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8 </a:t>
            </a:r>
            <a:r>
              <a:rPr lang="ru-RU" sz="3000" dirty="0" smtClean="0"/>
              <a:t>человек</a:t>
            </a:r>
            <a:endParaRPr lang="ru-RU" sz="30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1835696" y="5633864"/>
            <a:ext cx="2448272" cy="122413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Очень низкий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36096" y="5877272"/>
            <a:ext cx="208823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1 </a:t>
            </a:r>
            <a:r>
              <a:rPr lang="ru-RU" sz="3000" dirty="0" smtClean="0"/>
              <a:t>человек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4-tub-ru.yandex.net/i?id=249338420-41-72"/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509120"/>
            <a:ext cx="23762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00043"/>
            <a:ext cx="8686800" cy="4572032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6000" b="1" dirty="0" smtClean="0"/>
              <a:t>норма речи- 3 ребёнка </a:t>
            </a:r>
          </a:p>
          <a:p>
            <a:pPr marL="514350" indent="-514350" algn="ctr">
              <a:buNone/>
            </a:pPr>
            <a:r>
              <a:rPr lang="ru-RU" sz="6000" b="1" dirty="0" smtClean="0"/>
              <a:t>ФНР-11 детей</a:t>
            </a:r>
          </a:p>
          <a:p>
            <a:pPr marL="514350" indent="-514350" algn="ctr">
              <a:buNone/>
            </a:pPr>
            <a:r>
              <a:rPr lang="ru-RU" sz="6000" b="1" dirty="0" smtClean="0"/>
              <a:t>ФФНР-5 ребёнка</a:t>
            </a:r>
          </a:p>
          <a:p>
            <a:pPr marL="514350" indent="-514350" algn="ctr">
              <a:buNone/>
            </a:pPr>
            <a:r>
              <a:rPr lang="ru-RU" sz="6000" b="1" dirty="0" smtClean="0"/>
              <a:t>НВОНР-2 ребёнок</a:t>
            </a:r>
          </a:p>
          <a:p>
            <a:pPr algn="ctr"/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5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47" t="-1533"/>
          <a:stretch>
            <a:fillRect/>
          </a:stretch>
        </p:blipFill>
        <p:spPr>
          <a:xfrm>
            <a:off x="107504" y="1340768"/>
            <a:ext cx="2587056" cy="2232248"/>
          </a:xfr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Логопедическая полочка в группе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«Послушный язычок»»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 descr="DSC05118.JPG"/>
          <p:cNvPicPr>
            <a:picLocks noChangeAspect="1"/>
          </p:cNvPicPr>
          <p:nvPr/>
        </p:nvPicPr>
        <p:blipFill>
          <a:blip r:embed="rId3" cstate="print"/>
          <a:srcRect l="15350"/>
          <a:stretch>
            <a:fillRect/>
          </a:stretch>
        </p:blipFill>
        <p:spPr>
          <a:xfrm>
            <a:off x="6318720" y="4221088"/>
            <a:ext cx="2701453" cy="239350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 descr="DSC05122.JPG"/>
          <p:cNvPicPr>
            <a:picLocks noChangeAspect="1"/>
          </p:cNvPicPr>
          <p:nvPr/>
        </p:nvPicPr>
        <p:blipFill>
          <a:blip r:embed="rId4" cstate="print"/>
          <a:srcRect l="16400" t="2751"/>
          <a:stretch>
            <a:fillRect/>
          </a:stretch>
        </p:blipFill>
        <p:spPr>
          <a:xfrm>
            <a:off x="2843808" y="1628800"/>
            <a:ext cx="3278575" cy="508518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 descr="D:\док. СВЕТЫ\ДЕТСКИЙ САД\картинки\ЯЗЫЧОК\Изображение 011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44" t="16187" r="12133" b="35920"/>
          <a:stretch>
            <a:fillRect/>
          </a:stretch>
        </p:blipFill>
        <p:spPr bwMode="auto">
          <a:xfrm>
            <a:off x="7372350" y="836712"/>
            <a:ext cx="1771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ок. СВЕТЫ\ДЕТСКИЙ САД\картинки\ЯЗЫЧОК\Изображение 011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7" t="8647" r="50294" b="37472"/>
          <a:stretch>
            <a:fillRect/>
          </a:stretch>
        </p:blipFill>
        <p:spPr bwMode="auto">
          <a:xfrm>
            <a:off x="539552" y="4581128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696</TotalTime>
  <Words>430</Words>
  <Application>Microsoft Office PowerPoint</Application>
  <PresentationFormat>Экран (4:3)</PresentationFormat>
  <Paragraphs>109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Трек</vt:lpstr>
      <vt:lpstr>Взаимодействие учителя-логопеда ДОО с семьёй в условиях реализации  ФГОС ДО.</vt:lpstr>
      <vt:lpstr>Слайд 2</vt:lpstr>
      <vt:lpstr>Слайд 3</vt:lpstr>
      <vt:lpstr>Проект «Разноцветные слова»</vt:lpstr>
      <vt:lpstr>Задачи проекта: </vt:lpstr>
      <vt:lpstr>1 этап- организационно-подготовительный (сентябрь,2014)</vt:lpstr>
      <vt:lpstr>Результаты диагностики (методика  Рыбаковой)</vt:lpstr>
      <vt:lpstr>Слайд 8</vt:lpstr>
      <vt:lpstr>Логопедическая полочка в группе «Послушный язычок»»</vt:lpstr>
      <vt:lpstr>Журнал для родителей «Дошкольник.RU» рубрика по развитию речи                                «Разговор с логопедом»</vt:lpstr>
      <vt:lpstr>Мастер-класс для родителей «Играем с пальчиками- развиваем речь»</vt:lpstr>
      <vt:lpstr>сочинение «мой ребёнок»</vt:lpstr>
      <vt:lpstr>Полочка для родителей  «Весёлый карандашик»</vt:lpstr>
      <vt:lpstr>2 этап- содержательно-технологический (октябрь 2014-апрель 2015г.), </vt:lpstr>
      <vt:lpstr>Родительская встреча  «Дружим с язычком»</vt:lpstr>
      <vt:lpstr>Слайд 16</vt:lpstr>
      <vt:lpstr>Слайд 17</vt:lpstr>
      <vt:lpstr>Слайд 18</vt:lpstr>
      <vt:lpstr>Слайд 19</vt:lpstr>
      <vt:lpstr>Взаимодействие с педагогами</vt:lpstr>
      <vt:lpstr>3 этап- диагностический (апрель,2015) </vt:lpstr>
      <vt:lpstr>Результаты диагностики (методика И.Рыбаковой)</vt:lpstr>
      <vt:lpstr>Слайд 23</vt:lpstr>
      <vt:lpstr>Книга сказок «Приключения непослушного Язычка»»</vt:lpstr>
      <vt:lpstr>Слайд 25</vt:lpstr>
      <vt:lpstr>Слайд 26</vt:lpstr>
      <vt:lpstr>Энциклопедия для родителей</vt:lpstr>
      <vt:lpstr>Фотовыставка «Дома мы играем- речь развиваем»»</vt:lpstr>
      <vt:lpstr>Слайд 29</vt:lpstr>
      <vt:lpstr>всероссийский конкурс  плакатов  «Моя речь-это Я» </vt:lpstr>
      <vt:lpstr>Выставка «День рожденье буквы Ё»</vt:lpstr>
      <vt:lpstr>Поздравление для буквы Ё.</vt:lpstr>
      <vt:lpstr>Всероссийском конкурсе рисунков  «Мой логопед»</vt:lpstr>
      <vt:lpstr>Слайд 34</vt:lpstr>
      <vt:lpstr>Конкурс чтецов «Новогодний переполох»</vt:lpstr>
      <vt:lpstr>Победитель городского конкурса чтецов «Светлячок»</vt:lpstr>
      <vt:lpstr>Энциклопедия «интересные слова»</vt:lpstr>
      <vt:lpstr>Слайд 38</vt:lpstr>
      <vt:lpstr>Выступление детей на  родительской встречи.</vt:lpstr>
      <vt:lpstr>участники Всероссийского конкурса «Волшебный мир Чайковского»</vt:lpstr>
      <vt:lpstr>Городской логопедический турнир «Пусть, говорят!»</vt:lpstr>
      <vt:lpstr>Участие в научно-практической конференции «Я познаю мир!» (В ДОУ)</vt:lpstr>
      <vt:lpstr>Участие в городской научно-практической конференции  «Я помню. Я горжусь»</vt:lpstr>
      <vt:lpstr>Выставка «Первая буква моего имени»</vt:lpstr>
      <vt:lpstr>Слайд 45</vt:lpstr>
      <vt:lpstr>Слайд 46</vt:lpstr>
      <vt:lpstr>Участие в городской акции  «Открытки ветеранам»</vt:lpstr>
      <vt:lpstr>Выставка пособий</vt:lpstr>
      <vt:lpstr>Тематическая неделя</vt:lpstr>
      <vt:lpstr>Семейный фотоальбом  «Где я был покажу, что увидел расскажу»</vt:lpstr>
      <vt:lpstr>Конкурсы для родителей и детей</vt:lpstr>
      <vt:lpstr>Взаимодействие с библиотекой города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1</cp:lastModifiedBy>
  <cp:revision>75</cp:revision>
  <dcterms:created xsi:type="dcterms:W3CDTF">2014-01-02T16:52:05Z</dcterms:created>
  <dcterms:modified xsi:type="dcterms:W3CDTF">2015-07-20T06:51:06Z</dcterms:modified>
</cp:coreProperties>
</file>