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0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1" r:id="rId16"/>
    <p:sldId id="274" r:id="rId17"/>
    <p:sldId id="285" r:id="rId18"/>
    <p:sldId id="286" r:id="rId19"/>
    <p:sldId id="287" r:id="rId20"/>
    <p:sldId id="288" r:id="rId21"/>
    <p:sldId id="289" r:id="rId22"/>
    <p:sldId id="263" r:id="rId23"/>
    <p:sldId id="258" r:id="rId24"/>
    <p:sldId id="259" r:id="rId25"/>
    <p:sldId id="260" r:id="rId26"/>
    <p:sldId id="261" r:id="rId27"/>
    <p:sldId id="262" r:id="rId28"/>
    <p:sldId id="264" r:id="rId29"/>
    <p:sldId id="265" r:id="rId30"/>
    <p:sldId id="266" r:id="rId31"/>
    <p:sldId id="267" r:id="rId32"/>
    <p:sldId id="268" r:id="rId33"/>
    <p:sldId id="26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2CEB9-74CD-4463-A2FE-4BC2A318EF31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D17B9F-C72C-4C43-8CD9-ABE70AB43903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Соблюдение рационального режима дня для оптимальной физической и умственной нагрузки</a:t>
          </a:r>
          <a:endParaRPr lang="ru-RU" sz="1800" b="1" dirty="0">
            <a:latin typeface="Georgia" pitchFamily="18" charset="0"/>
          </a:endParaRPr>
        </a:p>
      </dgm:t>
    </dgm:pt>
    <dgm:pt modelId="{9E56F19A-8644-4F8D-9144-EA34F68372D5}" type="parTrans" cxnId="{7776D6A2-2AD4-4DD7-82A7-DE99E88DED6A}">
      <dgm:prSet/>
      <dgm:spPr/>
      <dgm:t>
        <a:bodyPr/>
        <a:lstStyle/>
        <a:p>
          <a:endParaRPr lang="ru-RU"/>
        </a:p>
      </dgm:t>
    </dgm:pt>
    <dgm:pt modelId="{94FF6F09-9C51-435E-BF92-AB1A208E6583}" type="sibTrans" cxnId="{7776D6A2-2AD4-4DD7-82A7-DE99E88DED6A}">
      <dgm:prSet/>
      <dgm:spPr/>
      <dgm:t>
        <a:bodyPr/>
        <a:lstStyle/>
        <a:p>
          <a:endParaRPr lang="ru-RU"/>
        </a:p>
      </dgm:t>
    </dgm:pt>
    <dgm:pt modelId="{E6F87B39-6DF3-498F-8F52-B7E27E170655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Сбалансированное питание и сон</a:t>
          </a:r>
          <a:endParaRPr lang="ru-RU" sz="1800" b="1" dirty="0">
            <a:latin typeface="Georgia" pitchFamily="18" charset="0"/>
          </a:endParaRPr>
        </a:p>
      </dgm:t>
    </dgm:pt>
    <dgm:pt modelId="{D35FA7F3-AC7C-49B2-84C6-78F42E0D3D03}" type="parTrans" cxnId="{93854884-217F-47A5-8BA1-C17417CFDE61}">
      <dgm:prSet/>
      <dgm:spPr/>
      <dgm:t>
        <a:bodyPr/>
        <a:lstStyle/>
        <a:p>
          <a:endParaRPr lang="ru-RU"/>
        </a:p>
      </dgm:t>
    </dgm:pt>
    <dgm:pt modelId="{C760B476-F75E-4156-A1B5-ABC9C72C3A25}" type="sibTrans" cxnId="{93854884-217F-47A5-8BA1-C17417CFDE61}">
      <dgm:prSet/>
      <dgm:spPr/>
      <dgm:t>
        <a:bodyPr/>
        <a:lstStyle/>
        <a:p>
          <a:endParaRPr lang="ru-RU"/>
        </a:p>
      </dgm:t>
    </dgm:pt>
    <dgm:pt modelId="{4BE7848A-5FA2-48ED-A7C0-B8C26DAD646D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Чередование активных игр и отдыха</a:t>
          </a:r>
          <a:endParaRPr lang="ru-RU" sz="1800" b="1" dirty="0">
            <a:latin typeface="Georgia" pitchFamily="18" charset="0"/>
          </a:endParaRPr>
        </a:p>
      </dgm:t>
    </dgm:pt>
    <dgm:pt modelId="{A705991B-78D6-4C59-B69E-FCABAA9B62A0}" type="parTrans" cxnId="{49AD9B0D-6815-4C23-8584-A5D5BE82D915}">
      <dgm:prSet/>
      <dgm:spPr/>
      <dgm:t>
        <a:bodyPr/>
        <a:lstStyle/>
        <a:p>
          <a:endParaRPr lang="ru-RU"/>
        </a:p>
      </dgm:t>
    </dgm:pt>
    <dgm:pt modelId="{743C299D-A9F5-4551-842A-A98CB1B2F184}" type="sibTrans" cxnId="{49AD9B0D-6815-4C23-8584-A5D5BE82D915}">
      <dgm:prSet/>
      <dgm:spPr/>
      <dgm:t>
        <a:bodyPr/>
        <a:lstStyle/>
        <a:p>
          <a:endParaRPr lang="ru-RU"/>
        </a:p>
      </dgm:t>
    </dgm:pt>
    <dgm:pt modelId="{2E1B51CC-68DD-472A-9B2F-C62D4A293391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Формирование  у детей привычки к здоровому образу жизни</a:t>
          </a:r>
          <a:endParaRPr lang="ru-RU" sz="1800" b="1" dirty="0">
            <a:latin typeface="Georgia" pitchFamily="18" charset="0"/>
          </a:endParaRPr>
        </a:p>
      </dgm:t>
    </dgm:pt>
    <dgm:pt modelId="{DC7EDB81-4507-4746-A2C9-2EB21C9E8D4C}" type="parTrans" cxnId="{310D164F-8983-4B86-BEA2-75129048736E}">
      <dgm:prSet/>
      <dgm:spPr/>
      <dgm:t>
        <a:bodyPr/>
        <a:lstStyle/>
        <a:p>
          <a:endParaRPr lang="ru-RU"/>
        </a:p>
      </dgm:t>
    </dgm:pt>
    <dgm:pt modelId="{2CB84A85-8B62-40A1-B617-4CF5371B3630}" type="sibTrans" cxnId="{310D164F-8983-4B86-BEA2-75129048736E}">
      <dgm:prSet/>
      <dgm:spPr/>
      <dgm:t>
        <a:bodyPr/>
        <a:lstStyle/>
        <a:p>
          <a:endParaRPr lang="ru-RU"/>
        </a:p>
      </dgm:t>
    </dgm:pt>
    <dgm:pt modelId="{C507E255-A0F4-498D-8DFB-A7FF40B8F580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Профилактика возможных заболеваний средствами физической культуры</a:t>
          </a:r>
          <a:endParaRPr lang="ru-RU" sz="1800" b="1" dirty="0">
            <a:latin typeface="Georgia" pitchFamily="18" charset="0"/>
          </a:endParaRPr>
        </a:p>
      </dgm:t>
    </dgm:pt>
    <dgm:pt modelId="{FECC4553-8210-4B75-A52C-D71ADC0E377E}" type="parTrans" cxnId="{C9328A9B-21D9-4265-9CBB-CC9AE6B67721}">
      <dgm:prSet/>
      <dgm:spPr/>
      <dgm:t>
        <a:bodyPr/>
        <a:lstStyle/>
        <a:p>
          <a:endParaRPr lang="ru-RU"/>
        </a:p>
      </dgm:t>
    </dgm:pt>
    <dgm:pt modelId="{F6CBBA31-5A90-442F-9BE2-811993DE1186}" type="sibTrans" cxnId="{C9328A9B-21D9-4265-9CBB-CC9AE6B67721}">
      <dgm:prSet/>
      <dgm:spPr/>
      <dgm:t>
        <a:bodyPr/>
        <a:lstStyle/>
        <a:p>
          <a:endParaRPr lang="ru-RU"/>
        </a:p>
      </dgm:t>
    </dgm:pt>
    <dgm:pt modelId="{37D39CC3-68FD-45A4-A857-970B592E0248}" type="pres">
      <dgm:prSet presAssocID="{7FA2CEB9-74CD-4463-A2FE-4BC2A318EF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8D55F-7804-48B0-809A-8E2DF02DE2D9}" type="pres">
      <dgm:prSet presAssocID="{7FA2CEB9-74CD-4463-A2FE-4BC2A318EF31}" presName="cycle" presStyleCnt="0"/>
      <dgm:spPr/>
    </dgm:pt>
    <dgm:pt modelId="{A536766A-A895-4693-A6EF-35BF2E71BA51}" type="pres">
      <dgm:prSet presAssocID="{ACD17B9F-C72C-4C43-8CD9-ABE70AB43903}" presName="nodeFirstNode" presStyleLbl="node1" presStyleIdx="0" presStyleCnt="5" custScaleX="116279" custScaleY="120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42E67-AF40-4D3A-B1BC-ED35EA22AD32}" type="pres">
      <dgm:prSet presAssocID="{94FF6F09-9C51-435E-BF92-AB1A208E658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243E5E7-45FD-4A54-8C63-7EC3A1645CB4}" type="pres">
      <dgm:prSet presAssocID="{E6F87B39-6DF3-498F-8F52-B7E27E170655}" presName="nodeFollowingNodes" presStyleLbl="node1" presStyleIdx="1" presStyleCnt="5" custScaleX="109472" custScaleY="122507" custRadScaleRad="99086" custRadScaleInc="-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4A71D-D68F-4A32-B345-26FB770B9F09}" type="pres">
      <dgm:prSet presAssocID="{4BE7848A-5FA2-48ED-A7C0-B8C26DAD646D}" presName="nodeFollowingNodes" presStyleLbl="node1" presStyleIdx="2" presStyleCnt="5" custScaleX="108883" custScaleY="12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40814-C5EE-48D3-9E95-F5FDC01AB807}" type="pres">
      <dgm:prSet presAssocID="{2E1B51CC-68DD-472A-9B2F-C62D4A293391}" presName="nodeFollowingNodes" presStyleLbl="node1" presStyleIdx="3" presStyleCnt="5" custScaleX="108126" custScaleY="12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8916-0A3C-42A9-9EEA-5F12CE194110}" type="pres">
      <dgm:prSet presAssocID="{C507E255-A0F4-498D-8DFB-A7FF40B8F580}" presName="nodeFollowingNodes" presStyleLbl="node1" presStyleIdx="4" presStyleCnt="5" custScaleX="108716" custScaleY="13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F62F79-7C13-4879-8297-9EF21A00D337}" type="presOf" srcId="{4BE7848A-5FA2-48ED-A7C0-B8C26DAD646D}" destId="{0BB4A71D-D68F-4A32-B345-26FB770B9F09}" srcOrd="0" destOrd="0" presId="urn:microsoft.com/office/officeart/2005/8/layout/cycle3"/>
    <dgm:cxn modelId="{49AD9B0D-6815-4C23-8584-A5D5BE82D915}" srcId="{7FA2CEB9-74CD-4463-A2FE-4BC2A318EF31}" destId="{4BE7848A-5FA2-48ED-A7C0-B8C26DAD646D}" srcOrd="2" destOrd="0" parTransId="{A705991B-78D6-4C59-B69E-FCABAA9B62A0}" sibTransId="{743C299D-A9F5-4551-842A-A98CB1B2F184}"/>
    <dgm:cxn modelId="{C73FB141-B6FF-4792-9F87-EC9CD718FABF}" type="presOf" srcId="{C507E255-A0F4-498D-8DFB-A7FF40B8F580}" destId="{89D68916-0A3C-42A9-9EEA-5F12CE194110}" srcOrd="0" destOrd="0" presId="urn:microsoft.com/office/officeart/2005/8/layout/cycle3"/>
    <dgm:cxn modelId="{C9328A9B-21D9-4265-9CBB-CC9AE6B67721}" srcId="{7FA2CEB9-74CD-4463-A2FE-4BC2A318EF31}" destId="{C507E255-A0F4-498D-8DFB-A7FF40B8F580}" srcOrd="4" destOrd="0" parTransId="{FECC4553-8210-4B75-A52C-D71ADC0E377E}" sibTransId="{F6CBBA31-5A90-442F-9BE2-811993DE1186}"/>
    <dgm:cxn modelId="{079E308D-1113-40AE-8C86-3B2FCDB9B78E}" type="presOf" srcId="{94FF6F09-9C51-435E-BF92-AB1A208E6583}" destId="{13842E67-AF40-4D3A-B1BC-ED35EA22AD32}" srcOrd="0" destOrd="0" presId="urn:microsoft.com/office/officeart/2005/8/layout/cycle3"/>
    <dgm:cxn modelId="{D316E943-6026-46C0-9062-1F1FABDFE594}" type="presOf" srcId="{ACD17B9F-C72C-4C43-8CD9-ABE70AB43903}" destId="{A536766A-A895-4693-A6EF-35BF2E71BA51}" srcOrd="0" destOrd="0" presId="urn:microsoft.com/office/officeart/2005/8/layout/cycle3"/>
    <dgm:cxn modelId="{93854884-217F-47A5-8BA1-C17417CFDE61}" srcId="{7FA2CEB9-74CD-4463-A2FE-4BC2A318EF31}" destId="{E6F87B39-6DF3-498F-8F52-B7E27E170655}" srcOrd="1" destOrd="0" parTransId="{D35FA7F3-AC7C-49B2-84C6-78F42E0D3D03}" sibTransId="{C760B476-F75E-4156-A1B5-ABC9C72C3A25}"/>
    <dgm:cxn modelId="{98B12CED-7C8D-4F8E-B810-A85265A4A1B2}" type="presOf" srcId="{E6F87B39-6DF3-498F-8F52-B7E27E170655}" destId="{A243E5E7-45FD-4A54-8C63-7EC3A1645CB4}" srcOrd="0" destOrd="0" presId="urn:microsoft.com/office/officeart/2005/8/layout/cycle3"/>
    <dgm:cxn modelId="{144ED501-C31D-4931-A803-9399E0FA2938}" type="presOf" srcId="{2E1B51CC-68DD-472A-9B2F-C62D4A293391}" destId="{2E440814-C5EE-48D3-9E95-F5FDC01AB807}" srcOrd="0" destOrd="0" presId="urn:microsoft.com/office/officeart/2005/8/layout/cycle3"/>
    <dgm:cxn modelId="{7776D6A2-2AD4-4DD7-82A7-DE99E88DED6A}" srcId="{7FA2CEB9-74CD-4463-A2FE-4BC2A318EF31}" destId="{ACD17B9F-C72C-4C43-8CD9-ABE70AB43903}" srcOrd="0" destOrd="0" parTransId="{9E56F19A-8644-4F8D-9144-EA34F68372D5}" sibTransId="{94FF6F09-9C51-435E-BF92-AB1A208E6583}"/>
    <dgm:cxn modelId="{310D164F-8983-4B86-BEA2-75129048736E}" srcId="{7FA2CEB9-74CD-4463-A2FE-4BC2A318EF31}" destId="{2E1B51CC-68DD-472A-9B2F-C62D4A293391}" srcOrd="3" destOrd="0" parTransId="{DC7EDB81-4507-4746-A2C9-2EB21C9E8D4C}" sibTransId="{2CB84A85-8B62-40A1-B617-4CF5371B3630}"/>
    <dgm:cxn modelId="{8C2AFB4F-A436-4BE1-BDFF-0F86F7017488}" type="presOf" srcId="{7FA2CEB9-74CD-4463-A2FE-4BC2A318EF31}" destId="{37D39CC3-68FD-45A4-A857-970B592E0248}" srcOrd="0" destOrd="0" presId="urn:microsoft.com/office/officeart/2005/8/layout/cycle3"/>
    <dgm:cxn modelId="{AF071C3A-8242-48AF-9830-171D0A11E966}" type="presParOf" srcId="{37D39CC3-68FD-45A4-A857-970B592E0248}" destId="{F508D55F-7804-48B0-809A-8E2DF02DE2D9}" srcOrd="0" destOrd="0" presId="urn:microsoft.com/office/officeart/2005/8/layout/cycle3"/>
    <dgm:cxn modelId="{C2F00C0E-C20B-4648-9A24-EB0B4D84FD8F}" type="presParOf" srcId="{F508D55F-7804-48B0-809A-8E2DF02DE2D9}" destId="{A536766A-A895-4693-A6EF-35BF2E71BA51}" srcOrd="0" destOrd="0" presId="urn:microsoft.com/office/officeart/2005/8/layout/cycle3"/>
    <dgm:cxn modelId="{CD5180AD-DCB8-49FA-8DC0-8502F330EE39}" type="presParOf" srcId="{F508D55F-7804-48B0-809A-8E2DF02DE2D9}" destId="{13842E67-AF40-4D3A-B1BC-ED35EA22AD32}" srcOrd="1" destOrd="0" presId="urn:microsoft.com/office/officeart/2005/8/layout/cycle3"/>
    <dgm:cxn modelId="{705D7F2E-431D-49D0-9EA9-8C4E5FE8A610}" type="presParOf" srcId="{F508D55F-7804-48B0-809A-8E2DF02DE2D9}" destId="{A243E5E7-45FD-4A54-8C63-7EC3A1645CB4}" srcOrd="2" destOrd="0" presId="urn:microsoft.com/office/officeart/2005/8/layout/cycle3"/>
    <dgm:cxn modelId="{6A5098B6-1014-4DF7-8A61-CBA75C6BCA77}" type="presParOf" srcId="{F508D55F-7804-48B0-809A-8E2DF02DE2D9}" destId="{0BB4A71D-D68F-4A32-B345-26FB770B9F09}" srcOrd="3" destOrd="0" presId="urn:microsoft.com/office/officeart/2005/8/layout/cycle3"/>
    <dgm:cxn modelId="{9A90D016-AC4F-48F5-993A-760ABE5A53FB}" type="presParOf" srcId="{F508D55F-7804-48B0-809A-8E2DF02DE2D9}" destId="{2E440814-C5EE-48D3-9E95-F5FDC01AB807}" srcOrd="4" destOrd="0" presId="urn:microsoft.com/office/officeart/2005/8/layout/cycle3"/>
    <dgm:cxn modelId="{44B98B7A-8D8C-4F4D-BC3C-867718728144}" type="presParOf" srcId="{F508D55F-7804-48B0-809A-8E2DF02DE2D9}" destId="{89D68916-0A3C-42A9-9EEA-5F12CE194110}" srcOrd="5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1110C-1638-42D3-9CD6-D9E3D8E36928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74D2871-7F9C-4637-825F-75B577D7417E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Совместные прогулки с детьми </a:t>
          </a:r>
          <a:endParaRPr lang="ru-RU" sz="2000" b="1" dirty="0">
            <a:latin typeface="Georgia" pitchFamily="18" charset="0"/>
          </a:endParaRPr>
        </a:p>
      </dgm:t>
    </dgm:pt>
    <dgm:pt modelId="{9A258FED-3E77-4762-AEC8-2254849ACBFF}" type="parTrans" cxnId="{B2A48B90-C220-4EA9-A0E0-880DEEAA54CF}">
      <dgm:prSet/>
      <dgm:spPr/>
      <dgm:t>
        <a:bodyPr/>
        <a:lstStyle/>
        <a:p>
          <a:endParaRPr lang="ru-RU"/>
        </a:p>
      </dgm:t>
    </dgm:pt>
    <dgm:pt modelId="{424EDEDC-2E95-4D1E-8485-2A6EB348C498}" type="sibTrans" cxnId="{B2A48B90-C220-4EA9-A0E0-880DEEAA54CF}">
      <dgm:prSet/>
      <dgm:spPr/>
      <dgm:t>
        <a:bodyPr/>
        <a:lstStyle/>
        <a:p>
          <a:endParaRPr lang="ru-RU"/>
        </a:p>
      </dgm:t>
    </dgm:pt>
    <dgm:pt modelId="{020BE9FB-CE7C-42FA-9132-924B5DFD7A59}" type="asst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Оздоровительные процедуры</a:t>
          </a:r>
          <a:endParaRPr lang="ru-RU" sz="2000" b="1" dirty="0">
            <a:latin typeface="Georgia" pitchFamily="18" charset="0"/>
          </a:endParaRPr>
        </a:p>
      </dgm:t>
    </dgm:pt>
    <dgm:pt modelId="{3AEB4B28-C24D-4DCF-B456-3500A0E27964}" type="parTrans" cxnId="{1A1EEFE1-85E4-449C-AD08-0FB509E91FEC}">
      <dgm:prSet/>
      <dgm:spPr/>
      <dgm:t>
        <a:bodyPr/>
        <a:lstStyle/>
        <a:p>
          <a:endParaRPr lang="ru-RU"/>
        </a:p>
      </dgm:t>
    </dgm:pt>
    <dgm:pt modelId="{CE625AAF-2E18-46D7-BE5A-828361041A64}" type="sibTrans" cxnId="{1A1EEFE1-85E4-449C-AD08-0FB509E91FEC}">
      <dgm:prSet/>
      <dgm:spPr/>
      <dgm:t>
        <a:bodyPr/>
        <a:lstStyle/>
        <a:p>
          <a:endParaRPr lang="ru-RU"/>
        </a:p>
      </dgm:t>
    </dgm:pt>
    <dgm:pt modelId="{F460F6BF-A72E-4D85-B288-A3C63904575C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Спортивные и подвижные игры</a:t>
          </a:r>
          <a:endParaRPr lang="ru-RU" sz="2000" b="1" dirty="0">
            <a:latin typeface="Georgia" pitchFamily="18" charset="0"/>
          </a:endParaRPr>
        </a:p>
      </dgm:t>
    </dgm:pt>
    <dgm:pt modelId="{A5FAC0E6-ECB0-4875-BC1E-8EE837BFCB17}" type="parTrans" cxnId="{DDE4FCB5-BDF9-4347-82DD-C54FC2411998}">
      <dgm:prSet/>
      <dgm:spPr/>
      <dgm:t>
        <a:bodyPr/>
        <a:lstStyle/>
        <a:p>
          <a:endParaRPr lang="ru-RU"/>
        </a:p>
      </dgm:t>
    </dgm:pt>
    <dgm:pt modelId="{51B966E1-9360-4872-A6DA-CD542C24195C}" type="sibTrans" cxnId="{DDE4FCB5-BDF9-4347-82DD-C54FC2411998}">
      <dgm:prSet/>
      <dgm:spPr/>
      <dgm:t>
        <a:bodyPr/>
        <a:lstStyle/>
        <a:p>
          <a:endParaRPr lang="ru-RU"/>
        </a:p>
      </dgm:t>
    </dgm:pt>
    <dgm:pt modelId="{05DE6330-B95B-4938-B95E-5F900C0403F5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Развитие двигательных способностей</a:t>
          </a:r>
          <a:endParaRPr lang="ru-RU" sz="2000" b="1" dirty="0">
            <a:latin typeface="Georgia" pitchFamily="18" charset="0"/>
          </a:endParaRPr>
        </a:p>
      </dgm:t>
    </dgm:pt>
    <dgm:pt modelId="{C8F8E909-1063-4810-B86B-A7793F5DBF49}" type="parTrans" cxnId="{2CB918B6-A17A-4D0A-96F8-83CE4365C4E3}">
      <dgm:prSet/>
      <dgm:spPr/>
      <dgm:t>
        <a:bodyPr/>
        <a:lstStyle/>
        <a:p>
          <a:endParaRPr lang="ru-RU"/>
        </a:p>
      </dgm:t>
    </dgm:pt>
    <dgm:pt modelId="{F22C8175-5BB1-4D9E-ABFE-B419FECEFA90}" type="sibTrans" cxnId="{2CB918B6-A17A-4D0A-96F8-83CE4365C4E3}">
      <dgm:prSet/>
      <dgm:spPr/>
      <dgm:t>
        <a:bodyPr/>
        <a:lstStyle/>
        <a:p>
          <a:endParaRPr lang="ru-RU"/>
        </a:p>
      </dgm:t>
    </dgm:pt>
    <dgm:pt modelId="{09A8DED3-3935-40D8-A183-71BCC66267BB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Самосовершенствование физических и волевых качеств как родителей, так  и их детей </a:t>
          </a:r>
          <a:endParaRPr lang="ru-RU" sz="1800" b="1" dirty="0">
            <a:latin typeface="Georgia" pitchFamily="18" charset="0"/>
          </a:endParaRPr>
        </a:p>
      </dgm:t>
    </dgm:pt>
    <dgm:pt modelId="{641EF4DA-3FE7-47B3-B06D-C4BC456B7F7F}" type="parTrans" cxnId="{948BE7BB-5A45-4BC1-A7DD-90C14BACF79E}">
      <dgm:prSet/>
      <dgm:spPr/>
      <dgm:t>
        <a:bodyPr/>
        <a:lstStyle/>
        <a:p>
          <a:endParaRPr lang="ru-RU"/>
        </a:p>
      </dgm:t>
    </dgm:pt>
    <dgm:pt modelId="{197235FC-6929-4AEB-B4F4-F819AB38CB25}" type="sibTrans" cxnId="{948BE7BB-5A45-4BC1-A7DD-90C14BACF79E}">
      <dgm:prSet/>
      <dgm:spPr/>
      <dgm:t>
        <a:bodyPr/>
        <a:lstStyle/>
        <a:p>
          <a:endParaRPr lang="ru-RU"/>
        </a:p>
      </dgm:t>
    </dgm:pt>
    <dgm:pt modelId="{7D7A6021-AD26-44CA-870D-E679439004D1}" type="pres">
      <dgm:prSet presAssocID="{18A1110C-1638-42D3-9CD6-D9E3D8E369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98927A-2763-44CF-A883-C3A9330CAA22}" type="pres">
      <dgm:prSet presAssocID="{074D2871-7F9C-4637-825F-75B577D7417E}" presName="hierRoot1" presStyleCnt="0">
        <dgm:presLayoutVars>
          <dgm:hierBranch val="init"/>
        </dgm:presLayoutVars>
      </dgm:prSet>
      <dgm:spPr/>
    </dgm:pt>
    <dgm:pt modelId="{F9AFF513-DF76-400B-A251-636C287B2886}" type="pres">
      <dgm:prSet presAssocID="{074D2871-7F9C-4637-825F-75B577D7417E}" presName="rootComposite1" presStyleCnt="0"/>
      <dgm:spPr/>
    </dgm:pt>
    <dgm:pt modelId="{E6DDC2AF-3DEC-4B16-9B87-83392D169466}" type="pres">
      <dgm:prSet presAssocID="{074D2871-7F9C-4637-825F-75B577D7417E}" presName="rootText1" presStyleLbl="node0" presStyleIdx="0" presStyleCnt="1" custScaleX="135090" custScaleY="117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E3ECB-09C4-46F1-B0E6-DA7A252106ED}" type="pres">
      <dgm:prSet presAssocID="{074D2871-7F9C-4637-825F-75B577D741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0804B3-8B98-44CA-AD12-97AACB4B8736}" type="pres">
      <dgm:prSet presAssocID="{074D2871-7F9C-4637-825F-75B577D7417E}" presName="hierChild2" presStyleCnt="0"/>
      <dgm:spPr/>
    </dgm:pt>
    <dgm:pt modelId="{5D025D01-B76C-4B95-B25A-6296BD8FF816}" type="pres">
      <dgm:prSet presAssocID="{A5FAC0E6-ECB0-4875-BC1E-8EE837BFCB1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4BE0147-F270-4062-8DAA-2D0FCAF486B9}" type="pres">
      <dgm:prSet presAssocID="{F460F6BF-A72E-4D85-B288-A3C63904575C}" presName="hierRoot2" presStyleCnt="0">
        <dgm:presLayoutVars>
          <dgm:hierBranch val="init"/>
        </dgm:presLayoutVars>
      </dgm:prSet>
      <dgm:spPr/>
    </dgm:pt>
    <dgm:pt modelId="{E69D6078-7458-40E1-A676-9864BD1AB0A0}" type="pres">
      <dgm:prSet presAssocID="{F460F6BF-A72E-4D85-B288-A3C63904575C}" presName="rootComposite" presStyleCnt="0"/>
      <dgm:spPr/>
    </dgm:pt>
    <dgm:pt modelId="{41D3A5CE-8499-4D0A-BA48-958596A40598}" type="pres">
      <dgm:prSet presAssocID="{F460F6BF-A72E-4D85-B288-A3C63904575C}" presName="rootText" presStyleLbl="node2" presStyleIdx="0" presStyleCnt="3" custScaleY="129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B9E3F3-2325-4C07-9301-D0923E24DE81}" type="pres">
      <dgm:prSet presAssocID="{F460F6BF-A72E-4D85-B288-A3C63904575C}" presName="rootConnector" presStyleLbl="node2" presStyleIdx="0" presStyleCnt="3"/>
      <dgm:spPr/>
      <dgm:t>
        <a:bodyPr/>
        <a:lstStyle/>
        <a:p>
          <a:endParaRPr lang="ru-RU"/>
        </a:p>
      </dgm:t>
    </dgm:pt>
    <dgm:pt modelId="{BFB894BB-2D0F-4438-91E6-26750C0FBF6E}" type="pres">
      <dgm:prSet presAssocID="{F460F6BF-A72E-4D85-B288-A3C63904575C}" presName="hierChild4" presStyleCnt="0"/>
      <dgm:spPr/>
    </dgm:pt>
    <dgm:pt modelId="{FD957981-CD6C-44F9-8251-A8EE039A502E}" type="pres">
      <dgm:prSet presAssocID="{F460F6BF-A72E-4D85-B288-A3C63904575C}" presName="hierChild5" presStyleCnt="0"/>
      <dgm:spPr/>
    </dgm:pt>
    <dgm:pt modelId="{FD6335AF-5122-4A12-9466-3DB2E7D9F16E}" type="pres">
      <dgm:prSet presAssocID="{C8F8E909-1063-4810-B86B-A7793F5DBF4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DAC763A0-AA9D-496B-B6F3-0CF4A9641FB4}" type="pres">
      <dgm:prSet presAssocID="{05DE6330-B95B-4938-B95E-5F900C0403F5}" presName="hierRoot2" presStyleCnt="0">
        <dgm:presLayoutVars>
          <dgm:hierBranch val="init"/>
        </dgm:presLayoutVars>
      </dgm:prSet>
      <dgm:spPr/>
    </dgm:pt>
    <dgm:pt modelId="{AB515FF5-3510-46E7-8AC8-46EA9CBC02DA}" type="pres">
      <dgm:prSet presAssocID="{05DE6330-B95B-4938-B95E-5F900C0403F5}" presName="rootComposite" presStyleCnt="0"/>
      <dgm:spPr/>
    </dgm:pt>
    <dgm:pt modelId="{C17D94DA-7816-4BBE-9350-21C58526C326}" type="pres">
      <dgm:prSet presAssocID="{05DE6330-B95B-4938-B95E-5F900C0403F5}" presName="rootText" presStyleLbl="node2" presStyleIdx="1" presStyleCnt="3" custScaleX="110854" custScaleY="146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D3CEDA-3618-4C9D-B775-4107B6706E0D}" type="pres">
      <dgm:prSet presAssocID="{05DE6330-B95B-4938-B95E-5F900C0403F5}" presName="rootConnector" presStyleLbl="node2" presStyleIdx="1" presStyleCnt="3"/>
      <dgm:spPr/>
      <dgm:t>
        <a:bodyPr/>
        <a:lstStyle/>
        <a:p>
          <a:endParaRPr lang="ru-RU"/>
        </a:p>
      </dgm:t>
    </dgm:pt>
    <dgm:pt modelId="{E24D5F38-17D0-452C-AE3F-3B399CC8530B}" type="pres">
      <dgm:prSet presAssocID="{05DE6330-B95B-4938-B95E-5F900C0403F5}" presName="hierChild4" presStyleCnt="0"/>
      <dgm:spPr/>
    </dgm:pt>
    <dgm:pt modelId="{8AB6F33E-538E-469B-9377-3EA67E354ADE}" type="pres">
      <dgm:prSet presAssocID="{05DE6330-B95B-4938-B95E-5F900C0403F5}" presName="hierChild5" presStyleCnt="0"/>
      <dgm:spPr/>
    </dgm:pt>
    <dgm:pt modelId="{E4C4B0DC-E9DC-44C7-AADD-CAA23CFB0478}" type="pres">
      <dgm:prSet presAssocID="{641EF4DA-3FE7-47B3-B06D-C4BC456B7F7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C950890-BE36-4696-AF19-9C8B483E4073}" type="pres">
      <dgm:prSet presAssocID="{09A8DED3-3935-40D8-A183-71BCC66267BB}" presName="hierRoot2" presStyleCnt="0">
        <dgm:presLayoutVars>
          <dgm:hierBranch val="init"/>
        </dgm:presLayoutVars>
      </dgm:prSet>
      <dgm:spPr/>
    </dgm:pt>
    <dgm:pt modelId="{6BC43C44-0444-4B63-8C9B-52081D045B97}" type="pres">
      <dgm:prSet presAssocID="{09A8DED3-3935-40D8-A183-71BCC66267BB}" presName="rootComposite" presStyleCnt="0"/>
      <dgm:spPr/>
    </dgm:pt>
    <dgm:pt modelId="{90035F68-5654-4088-9BA4-65072EC4D7F9}" type="pres">
      <dgm:prSet presAssocID="{09A8DED3-3935-40D8-A183-71BCC66267BB}" presName="rootText" presStyleLbl="node2" presStyleIdx="2" presStyleCnt="3" custScaleX="145125" custScaleY="145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E303E8-BC8A-4725-B145-0AA000B89E50}" type="pres">
      <dgm:prSet presAssocID="{09A8DED3-3935-40D8-A183-71BCC66267BB}" presName="rootConnector" presStyleLbl="node2" presStyleIdx="2" presStyleCnt="3"/>
      <dgm:spPr/>
      <dgm:t>
        <a:bodyPr/>
        <a:lstStyle/>
        <a:p>
          <a:endParaRPr lang="ru-RU"/>
        </a:p>
      </dgm:t>
    </dgm:pt>
    <dgm:pt modelId="{AC4E6EB8-0BE8-44F1-AE51-4C01EF9F3B7B}" type="pres">
      <dgm:prSet presAssocID="{09A8DED3-3935-40D8-A183-71BCC66267BB}" presName="hierChild4" presStyleCnt="0"/>
      <dgm:spPr/>
    </dgm:pt>
    <dgm:pt modelId="{EB6711B7-E863-496B-8C69-9377EAC375CB}" type="pres">
      <dgm:prSet presAssocID="{09A8DED3-3935-40D8-A183-71BCC66267BB}" presName="hierChild5" presStyleCnt="0"/>
      <dgm:spPr/>
    </dgm:pt>
    <dgm:pt modelId="{52ABB0AE-DBC2-4185-9328-383E4C2CFDF3}" type="pres">
      <dgm:prSet presAssocID="{074D2871-7F9C-4637-825F-75B577D7417E}" presName="hierChild3" presStyleCnt="0"/>
      <dgm:spPr/>
    </dgm:pt>
    <dgm:pt modelId="{5AA3A68D-5233-4EA2-B9C1-2E1C792D4A29}" type="pres">
      <dgm:prSet presAssocID="{3AEB4B28-C24D-4DCF-B456-3500A0E2796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98D6612-D744-4C98-8EFD-A8367B8AF0D6}" type="pres">
      <dgm:prSet presAssocID="{020BE9FB-CE7C-42FA-9132-924B5DFD7A59}" presName="hierRoot3" presStyleCnt="0">
        <dgm:presLayoutVars>
          <dgm:hierBranch val="init"/>
        </dgm:presLayoutVars>
      </dgm:prSet>
      <dgm:spPr/>
    </dgm:pt>
    <dgm:pt modelId="{92ADB2BB-5355-424D-8A52-AF77BB995861}" type="pres">
      <dgm:prSet presAssocID="{020BE9FB-CE7C-42FA-9132-924B5DFD7A59}" presName="rootComposite3" presStyleCnt="0"/>
      <dgm:spPr/>
    </dgm:pt>
    <dgm:pt modelId="{13BEFBE4-52CD-4ECF-8ADB-20AA8EEC8B8C}" type="pres">
      <dgm:prSet presAssocID="{020BE9FB-CE7C-42FA-9132-924B5DFD7A59}" presName="rootText3" presStyleLbl="asst1" presStyleIdx="0" presStyleCnt="1" custScaleX="142852" custScaleY="120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E7DCF-1515-4B9A-B9D2-D692F731E355}" type="pres">
      <dgm:prSet presAssocID="{020BE9FB-CE7C-42FA-9132-924B5DFD7A5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6A34FB4F-52D8-4213-9E8F-D536B6E07ED8}" type="pres">
      <dgm:prSet presAssocID="{020BE9FB-CE7C-42FA-9132-924B5DFD7A59}" presName="hierChild6" presStyleCnt="0"/>
      <dgm:spPr/>
    </dgm:pt>
    <dgm:pt modelId="{9A58BBB9-77C9-4320-A466-932685AC7012}" type="pres">
      <dgm:prSet presAssocID="{020BE9FB-CE7C-42FA-9132-924B5DFD7A59}" presName="hierChild7" presStyleCnt="0"/>
      <dgm:spPr/>
    </dgm:pt>
  </dgm:ptLst>
  <dgm:cxnLst>
    <dgm:cxn modelId="{62F8F1A6-AC9B-413F-89A6-8F0E5FA9623F}" type="presOf" srcId="{F460F6BF-A72E-4D85-B288-A3C63904575C}" destId="{43B9E3F3-2325-4C07-9301-D0923E24DE81}" srcOrd="1" destOrd="0" presId="urn:microsoft.com/office/officeart/2005/8/layout/orgChart1"/>
    <dgm:cxn modelId="{B2A48B90-C220-4EA9-A0E0-880DEEAA54CF}" srcId="{18A1110C-1638-42D3-9CD6-D9E3D8E36928}" destId="{074D2871-7F9C-4637-825F-75B577D7417E}" srcOrd="0" destOrd="0" parTransId="{9A258FED-3E77-4762-AEC8-2254849ACBFF}" sibTransId="{424EDEDC-2E95-4D1E-8485-2A6EB348C498}"/>
    <dgm:cxn modelId="{9F2E0C34-A6D2-4F11-8A3E-4F185376CB15}" type="presOf" srcId="{05DE6330-B95B-4938-B95E-5F900C0403F5}" destId="{C17D94DA-7816-4BBE-9350-21C58526C326}" srcOrd="0" destOrd="0" presId="urn:microsoft.com/office/officeart/2005/8/layout/orgChart1"/>
    <dgm:cxn modelId="{3FAE8FD7-B7EA-46AF-90AE-3E3F848B7F0D}" type="presOf" srcId="{3AEB4B28-C24D-4DCF-B456-3500A0E27964}" destId="{5AA3A68D-5233-4EA2-B9C1-2E1C792D4A29}" srcOrd="0" destOrd="0" presId="urn:microsoft.com/office/officeart/2005/8/layout/orgChart1"/>
    <dgm:cxn modelId="{40BB5915-ED81-4DB6-8141-AFA12190AC42}" type="presOf" srcId="{074D2871-7F9C-4637-825F-75B577D7417E}" destId="{E6DDC2AF-3DEC-4B16-9B87-83392D169466}" srcOrd="0" destOrd="0" presId="urn:microsoft.com/office/officeart/2005/8/layout/orgChart1"/>
    <dgm:cxn modelId="{63ED14EC-42EB-4A0A-80BA-2110235EF7E0}" type="presOf" srcId="{641EF4DA-3FE7-47B3-B06D-C4BC456B7F7F}" destId="{E4C4B0DC-E9DC-44C7-AADD-CAA23CFB0478}" srcOrd="0" destOrd="0" presId="urn:microsoft.com/office/officeart/2005/8/layout/orgChart1"/>
    <dgm:cxn modelId="{DDE4FCB5-BDF9-4347-82DD-C54FC2411998}" srcId="{074D2871-7F9C-4637-825F-75B577D7417E}" destId="{F460F6BF-A72E-4D85-B288-A3C63904575C}" srcOrd="1" destOrd="0" parTransId="{A5FAC0E6-ECB0-4875-BC1E-8EE837BFCB17}" sibTransId="{51B966E1-9360-4872-A6DA-CD542C24195C}"/>
    <dgm:cxn modelId="{556FFEC3-BFED-4484-BE6B-CE36DAC437B1}" type="presOf" srcId="{A5FAC0E6-ECB0-4875-BC1E-8EE837BFCB17}" destId="{5D025D01-B76C-4B95-B25A-6296BD8FF816}" srcOrd="0" destOrd="0" presId="urn:microsoft.com/office/officeart/2005/8/layout/orgChart1"/>
    <dgm:cxn modelId="{2CB918B6-A17A-4D0A-96F8-83CE4365C4E3}" srcId="{074D2871-7F9C-4637-825F-75B577D7417E}" destId="{05DE6330-B95B-4938-B95E-5F900C0403F5}" srcOrd="2" destOrd="0" parTransId="{C8F8E909-1063-4810-B86B-A7793F5DBF49}" sibTransId="{F22C8175-5BB1-4D9E-ABFE-B419FECEFA90}"/>
    <dgm:cxn modelId="{91809884-E89A-43AD-A260-93B58E7B0190}" type="presOf" srcId="{09A8DED3-3935-40D8-A183-71BCC66267BB}" destId="{90035F68-5654-4088-9BA4-65072EC4D7F9}" srcOrd="0" destOrd="0" presId="urn:microsoft.com/office/officeart/2005/8/layout/orgChart1"/>
    <dgm:cxn modelId="{8D2A0A31-6A31-4E7B-A20F-504AF9AB80F4}" type="presOf" srcId="{020BE9FB-CE7C-42FA-9132-924B5DFD7A59}" destId="{0F5E7DCF-1515-4B9A-B9D2-D692F731E355}" srcOrd="1" destOrd="0" presId="urn:microsoft.com/office/officeart/2005/8/layout/orgChart1"/>
    <dgm:cxn modelId="{36DB3EA6-5474-49CC-A99C-A11A945F7570}" type="presOf" srcId="{18A1110C-1638-42D3-9CD6-D9E3D8E36928}" destId="{7D7A6021-AD26-44CA-870D-E679439004D1}" srcOrd="0" destOrd="0" presId="urn:microsoft.com/office/officeart/2005/8/layout/orgChart1"/>
    <dgm:cxn modelId="{27CDB5C3-7026-431A-BE7A-1315318E9176}" type="presOf" srcId="{F460F6BF-A72E-4D85-B288-A3C63904575C}" destId="{41D3A5CE-8499-4D0A-BA48-958596A40598}" srcOrd="0" destOrd="0" presId="urn:microsoft.com/office/officeart/2005/8/layout/orgChart1"/>
    <dgm:cxn modelId="{FC30B677-6F02-4FE1-8E22-FA213DCD36D1}" type="presOf" srcId="{020BE9FB-CE7C-42FA-9132-924B5DFD7A59}" destId="{13BEFBE4-52CD-4ECF-8ADB-20AA8EEC8B8C}" srcOrd="0" destOrd="0" presId="urn:microsoft.com/office/officeart/2005/8/layout/orgChart1"/>
    <dgm:cxn modelId="{1A1EEFE1-85E4-449C-AD08-0FB509E91FEC}" srcId="{074D2871-7F9C-4637-825F-75B577D7417E}" destId="{020BE9FB-CE7C-42FA-9132-924B5DFD7A59}" srcOrd="0" destOrd="0" parTransId="{3AEB4B28-C24D-4DCF-B456-3500A0E27964}" sibTransId="{CE625AAF-2E18-46D7-BE5A-828361041A64}"/>
    <dgm:cxn modelId="{948BE7BB-5A45-4BC1-A7DD-90C14BACF79E}" srcId="{074D2871-7F9C-4637-825F-75B577D7417E}" destId="{09A8DED3-3935-40D8-A183-71BCC66267BB}" srcOrd="3" destOrd="0" parTransId="{641EF4DA-3FE7-47B3-B06D-C4BC456B7F7F}" sibTransId="{197235FC-6929-4AEB-B4F4-F819AB38CB25}"/>
    <dgm:cxn modelId="{03186FD3-EC89-416C-BE98-1FE625D715AF}" type="presOf" srcId="{09A8DED3-3935-40D8-A183-71BCC66267BB}" destId="{81E303E8-BC8A-4725-B145-0AA000B89E50}" srcOrd="1" destOrd="0" presId="urn:microsoft.com/office/officeart/2005/8/layout/orgChart1"/>
    <dgm:cxn modelId="{07041004-BCBA-4F9E-BF70-0B65BDC569B6}" type="presOf" srcId="{074D2871-7F9C-4637-825F-75B577D7417E}" destId="{102E3ECB-09C4-46F1-B0E6-DA7A252106ED}" srcOrd="1" destOrd="0" presId="urn:microsoft.com/office/officeart/2005/8/layout/orgChart1"/>
    <dgm:cxn modelId="{766336C8-8358-4A16-B248-97318D3BF66E}" type="presOf" srcId="{C8F8E909-1063-4810-B86B-A7793F5DBF49}" destId="{FD6335AF-5122-4A12-9466-3DB2E7D9F16E}" srcOrd="0" destOrd="0" presId="urn:microsoft.com/office/officeart/2005/8/layout/orgChart1"/>
    <dgm:cxn modelId="{ADED51B7-66CA-44A6-A4BF-DC039665E862}" type="presOf" srcId="{05DE6330-B95B-4938-B95E-5F900C0403F5}" destId="{C4D3CEDA-3618-4C9D-B775-4107B6706E0D}" srcOrd="1" destOrd="0" presId="urn:microsoft.com/office/officeart/2005/8/layout/orgChart1"/>
    <dgm:cxn modelId="{70A4EC6A-2860-49C5-B43F-528499703E26}" type="presParOf" srcId="{7D7A6021-AD26-44CA-870D-E679439004D1}" destId="{5A98927A-2763-44CF-A883-C3A9330CAA22}" srcOrd="0" destOrd="0" presId="urn:microsoft.com/office/officeart/2005/8/layout/orgChart1"/>
    <dgm:cxn modelId="{B81EB90E-4E7C-4F18-B0FB-4E52191F0BE2}" type="presParOf" srcId="{5A98927A-2763-44CF-A883-C3A9330CAA22}" destId="{F9AFF513-DF76-400B-A251-636C287B2886}" srcOrd="0" destOrd="0" presId="urn:microsoft.com/office/officeart/2005/8/layout/orgChart1"/>
    <dgm:cxn modelId="{67088326-2EB9-47F5-AC29-F1F5F1437DFF}" type="presParOf" srcId="{F9AFF513-DF76-400B-A251-636C287B2886}" destId="{E6DDC2AF-3DEC-4B16-9B87-83392D169466}" srcOrd="0" destOrd="0" presId="urn:microsoft.com/office/officeart/2005/8/layout/orgChart1"/>
    <dgm:cxn modelId="{7EABA530-3270-4061-95DF-8BD5494A56F9}" type="presParOf" srcId="{F9AFF513-DF76-400B-A251-636C287B2886}" destId="{102E3ECB-09C4-46F1-B0E6-DA7A252106ED}" srcOrd="1" destOrd="0" presId="urn:microsoft.com/office/officeart/2005/8/layout/orgChart1"/>
    <dgm:cxn modelId="{60A7FA53-F041-4986-B357-CACFA64CB0B7}" type="presParOf" srcId="{5A98927A-2763-44CF-A883-C3A9330CAA22}" destId="{3B0804B3-8B98-44CA-AD12-97AACB4B8736}" srcOrd="1" destOrd="0" presId="urn:microsoft.com/office/officeart/2005/8/layout/orgChart1"/>
    <dgm:cxn modelId="{46E630C5-B59C-447F-B2B3-42E378D8B29F}" type="presParOf" srcId="{3B0804B3-8B98-44CA-AD12-97AACB4B8736}" destId="{5D025D01-B76C-4B95-B25A-6296BD8FF816}" srcOrd="0" destOrd="0" presId="urn:microsoft.com/office/officeart/2005/8/layout/orgChart1"/>
    <dgm:cxn modelId="{F0079CBA-C112-430A-97B2-4EC182E405CA}" type="presParOf" srcId="{3B0804B3-8B98-44CA-AD12-97AACB4B8736}" destId="{F4BE0147-F270-4062-8DAA-2D0FCAF486B9}" srcOrd="1" destOrd="0" presId="urn:microsoft.com/office/officeart/2005/8/layout/orgChart1"/>
    <dgm:cxn modelId="{62914171-511F-47C9-992C-1F726F7BF93E}" type="presParOf" srcId="{F4BE0147-F270-4062-8DAA-2D0FCAF486B9}" destId="{E69D6078-7458-40E1-A676-9864BD1AB0A0}" srcOrd="0" destOrd="0" presId="urn:microsoft.com/office/officeart/2005/8/layout/orgChart1"/>
    <dgm:cxn modelId="{8B0DB450-32C1-4157-8A53-6D869756EC58}" type="presParOf" srcId="{E69D6078-7458-40E1-A676-9864BD1AB0A0}" destId="{41D3A5CE-8499-4D0A-BA48-958596A40598}" srcOrd="0" destOrd="0" presId="urn:microsoft.com/office/officeart/2005/8/layout/orgChart1"/>
    <dgm:cxn modelId="{6A5B59A0-81F1-4BE1-A8AF-508ECD6394E4}" type="presParOf" srcId="{E69D6078-7458-40E1-A676-9864BD1AB0A0}" destId="{43B9E3F3-2325-4C07-9301-D0923E24DE81}" srcOrd="1" destOrd="0" presId="urn:microsoft.com/office/officeart/2005/8/layout/orgChart1"/>
    <dgm:cxn modelId="{3A0396F7-1D40-45C4-9DF0-84734170204B}" type="presParOf" srcId="{F4BE0147-F270-4062-8DAA-2D0FCAF486B9}" destId="{BFB894BB-2D0F-4438-91E6-26750C0FBF6E}" srcOrd="1" destOrd="0" presId="urn:microsoft.com/office/officeart/2005/8/layout/orgChart1"/>
    <dgm:cxn modelId="{3384A248-409E-4873-BD5B-606C0BCD4C4D}" type="presParOf" srcId="{F4BE0147-F270-4062-8DAA-2D0FCAF486B9}" destId="{FD957981-CD6C-44F9-8251-A8EE039A502E}" srcOrd="2" destOrd="0" presId="urn:microsoft.com/office/officeart/2005/8/layout/orgChart1"/>
    <dgm:cxn modelId="{0B444643-8CA4-4A6E-B489-5C2EBB091F01}" type="presParOf" srcId="{3B0804B3-8B98-44CA-AD12-97AACB4B8736}" destId="{FD6335AF-5122-4A12-9466-3DB2E7D9F16E}" srcOrd="2" destOrd="0" presId="urn:microsoft.com/office/officeart/2005/8/layout/orgChart1"/>
    <dgm:cxn modelId="{D00B4BAC-436C-46CF-9526-2F169F14EEA8}" type="presParOf" srcId="{3B0804B3-8B98-44CA-AD12-97AACB4B8736}" destId="{DAC763A0-AA9D-496B-B6F3-0CF4A9641FB4}" srcOrd="3" destOrd="0" presId="urn:microsoft.com/office/officeart/2005/8/layout/orgChart1"/>
    <dgm:cxn modelId="{FDE8E379-FD23-471C-9C0A-359E8811630A}" type="presParOf" srcId="{DAC763A0-AA9D-496B-B6F3-0CF4A9641FB4}" destId="{AB515FF5-3510-46E7-8AC8-46EA9CBC02DA}" srcOrd="0" destOrd="0" presId="urn:microsoft.com/office/officeart/2005/8/layout/orgChart1"/>
    <dgm:cxn modelId="{84204643-29B1-4607-B5AE-24FE0BA1CD50}" type="presParOf" srcId="{AB515FF5-3510-46E7-8AC8-46EA9CBC02DA}" destId="{C17D94DA-7816-4BBE-9350-21C58526C326}" srcOrd="0" destOrd="0" presId="urn:microsoft.com/office/officeart/2005/8/layout/orgChart1"/>
    <dgm:cxn modelId="{92519736-6879-4B6D-86A8-83EF402C1F11}" type="presParOf" srcId="{AB515FF5-3510-46E7-8AC8-46EA9CBC02DA}" destId="{C4D3CEDA-3618-4C9D-B775-4107B6706E0D}" srcOrd="1" destOrd="0" presId="urn:microsoft.com/office/officeart/2005/8/layout/orgChart1"/>
    <dgm:cxn modelId="{AB78F7F7-80AB-44D0-B577-BC555569D10F}" type="presParOf" srcId="{DAC763A0-AA9D-496B-B6F3-0CF4A9641FB4}" destId="{E24D5F38-17D0-452C-AE3F-3B399CC8530B}" srcOrd="1" destOrd="0" presId="urn:microsoft.com/office/officeart/2005/8/layout/orgChart1"/>
    <dgm:cxn modelId="{0484CDC5-B4EB-4DD8-9BFC-9930913FF43C}" type="presParOf" srcId="{DAC763A0-AA9D-496B-B6F3-0CF4A9641FB4}" destId="{8AB6F33E-538E-469B-9377-3EA67E354ADE}" srcOrd="2" destOrd="0" presId="urn:microsoft.com/office/officeart/2005/8/layout/orgChart1"/>
    <dgm:cxn modelId="{6E2380C8-575F-4C4F-BE65-5E4BD82AE069}" type="presParOf" srcId="{3B0804B3-8B98-44CA-AD12-97AACB4B8736}" destId="{E4C4B0DC-E9DC-44C7-AADD-CAA23CFB0478}" srcOrd="4" destOrd="0" presId="urn:microsoft.com/office/officeart/2005/8/layout/orgChart1"/>
    <dgm:cxn modelId="{395DD8DA-9C3C-4850-9079-0AE97FFBC877}" type="presParOf" srcId="{3B0804B3-8B98-44CA-AD12-97AACB4B8736}" destId="{1C950890-BE36-4696-AF19-9C8B483E4073}" srcOrd="5" destOrd="0" presId="urn:microsoft.com/office/officeart/2005/8/layout/orgChart1"/>
    <dgm:cxn modelId="{0361F38A-339C-4774-9D00-7296B9B0B657}" type="presParOf" srcId="{1C950890-BE36-4696-AF19-9C8B483E4073}" destId="{6BC43C44-0444-4B63-8C9B-52081D045B97}" srcOrd="0" destOrd="0" presId="urn:microsoft.com/office/officeart/2005/8/layout/orgChart1"/>
    <dgm:cxn modelId="{49562BBE-BB2D-4A41-BD73-0F17B0BD62EB}" type="presParOf" srcId="{6BC43C44-0444-4B63-8C9B-52081D045B97}" destId="{90035F68-5654-4088-9BA4-65072EC4D7F9}" srcOrd="0" destOrd="0" presId="urn:microsoft.com/office/officeart/2005/8/layout/orgChart1"/>
    <dgm:cxn modelId="{AB65E3AF-A2AE-4FFE-BA73-0BAB40E99DA7}" type="presParOf" srcId="{6BC43C44-0444-4B63-8C9B-52081D045B97}" destId="{81E303E8-BC8A-4725-B145-0AA000B89E50}" srcOrd="1" destOrd="0" presId="urn:microsoft.com/office/officeart/2005/8/layout/orgChart1"/>
    <dgm:cxn modelId="{5847F4A3-A620-4001-A708-BA5A810E7EA2}" type="presParOf" srcId="{1C950890-BE36-4696-AF19-9C8B483E4073}" destId="{AC4E6EB8-0BE8-44F1-AE51-4C01EF9F3B7B}" srcOrd="1" destOrd="0" presId="urn:microsoft.com/office/officeart/2005/8/layout/orgChart1"/>
    <dgm:cxn modelId="{EC9C5765-5B79-4545-97CC-57D60D7772A4}" type="presParOf" srcId="{1C950890-BE36-4696-AF19-9C8B483E4073}" destId="{EB6711B7-E863-496B-8C69-9377EAC375CB}" srcOrd="2" destOrd="0" presId="urn:microsoft.com/office/officeart/2005/8/layout/orgChart1"/>
    <dgm:cxn modelId="{E2B0C08B-3FB7-4F31-8E53-246F20227425}" type="presParOf" srcId="{5A98927A-2763-44CF-A883-C3A9330CAA22}" destId="{52ABB0AE-DBC2-4185-9328-383E4C2CFDF3}" srcOrd="2" destOrd="0" presId="urn:microsoft.com/office/officeart/2005/8/layout/orgChart1"/>
    <dgm:cxn modelId="{38B662F4-6884-4162-A8CD-582010019545}" type="presParOf" srcId="{52ABB0AE-DBC2-4185-9328-383E4C2CFDF3}" destId="{5AA3A68D-5233-4EA2-B9C1-2E1C792D4A29}" srcOrd="0" destOrd="0" presId="urn:microsoft.com/office/officeart/2005/8/layout/orgChart1"/>
    <dgm:cxn modelId="{DA824669-D2C2-424F-8D74-423CA9C1FF92}" type="presParOf" srcId="{52ABB0AE-DBC2-4185-9328-383E4C2CFDF3}" destId="{298D6612-D744-4C98-8EFD-A8367B8AF0D6}" srcOrd="1" destOrd="0" presId="urn:microsoft.com/office/officeart/2005/8/layout/orgChart1"/>
    <dgm:cxn modelId="{06A83315-F7D3-484C-8984-00FD0AAF468B}" type="presParOf" srcId="{298D6612-D744-4C98-8EFD-A8367B8AF0D6}" destId="{92ADB2BB-5355-424D-8A52-AF77BB995861}" srcOrd="0" destOrd="0" presId="urn:microsoft.com/office/officeart/2005/8/layout/orgChart1"/>
    <dgm:cxn modelId="{FA209AEA-FD09-4582-B48D-69D86053360C}" type="presParOf" srcId="{92ADB2BB-5355-424D-8A52-AF77BB995861}" destId="{13BEFBE4-52CD-4ECF-8ADB-20AA8EEC8B8C}" srcOrd="0" destOrd="0" presId="urn:microsoft.com/office/officeart/2005/8/layout/orgChart1"/>
    <dgm:cxn modelId="{D0DC944B-FA1A-4B06-9BBA-A116F18EF1F9}" type="presParOf" srcId="{92ADB2BB-5355-424D-8A52-AF77BB995861}" destId="{0F5E7DCF-1515-4B9A-B9D2-D692F731E355}" srcOrd="1" destOrd="0" presId="urn:microsoft.com/office/officeart/2005/8/layout/orgChart1"/>
    <dgm:cxn modelId="{62701E52-7A56-4CD0-909B-EEDDEB02003D}" type="presParOf" srcId="{298D6612-D744-4C98-8EFD-A8367B8AF0D6}" destId="{6A34FB4F-52D8-4213-9E8F-D536B6E07ED8}" srcOrd="1" destOrd="0" presId="urn:microsoft.com/office/officeart/2005/8/layout/orgChart1"/>
    <dgm:cxn modelId="{36ACBBD4-1980-448F-A259-A9F6B8B479CE}" type="presParOf" srcId="{298D6612-D744-4C98-8EFD-A8367B8AF0D6}" destId="{9A58BBB9-77C9-4320-A466-932685AC70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1EC4-1681-48A8-BBD2-ACA37F95A624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FBF7-9390-42E0-9228-9EED0CB6A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B%D1%8C%D1%82%D0%B5%D1%80%D0%BD%D0%B0%D1%82%D0%B8%D0%B2%D0%BD%D0%B0%D1%8F_%D0%BC%D0%B5%D0%B4%D0%B8%D1%86%D0%B8%D0%BD%D0%B0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1%81%D1%82%D1%80%D0%B0%D0%BA%D1%82" TargetMode="External"/><Relationship Id="rId3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7" Type="http://schemas.openxmlformats.org/officeDocument/2006/relationships/hyperlink" Target="http://ru.wikipedia.org/wiki/%D0%9D%D0%B0%D1%81%D1%82%D0%BE%D0%B9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u.wikipedia.org/wiki/%D0%9E%D1%82%D0%B2%D0%B0%D1%80" TargetMode="External"/><Relationship Id="rId5" Type="http://schemas.openxmlformats.org/officeDocument/2006/relationships/hyperlink" Target="http://ru.wikipedia.org/w/index.php?title=%D0%A4%D0%B8%D1%82%D0%BE%D0%BF%D1%80%D0%B5%D0%BF%D0%B0%D1%80%D0%B0%D1%82&amp;action=edit&amp;redlink=1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://ru.wikipedia.org/wiki/%D0%9B%D0%B5%D0%BA%D0%B0%D1%80%D1%81%D1%82%D0%B2%D0%B5%D0%BD%D0%BD%D1%8B%D0%B5_%D1%80%D0%B0%D1%81%D1%82%D0%B5%D0%BD%D0%B8%D1%8F" TargetMode="External"/><Relationship Id="rId9" Type="http://schemas.openxmlformats.org/officeDocument/2006/relationships/hyperlink" Target="http://ru.wikipedia.org/wiki/%D0%9D%D0%B0%D1%82%D1%83%D1%80%D0%BE%D0%BF%D0%B0%D1%82%D0%B8%D1%8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alutka.net/rakhit-u-detei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5%D1%87%D0%B5%D1%81%D0%BA%D0%B8%D0%B9_%D1%8F%D0%B7%D1%8B%D0%BA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hyperlink" Target="http://ru.wikipedia.org/wiki/%D0%9F%D0%BE%D0%B7%D0%B2%D0%BE%D0%BD%D0%BE%D1%87%D0%BD%D0%B8%D0%BA" TargetMode="External"/><Relationship Id="rId4" Type="http://schemas.openxmlformats.org/officeDocument/2006/relationships/hyperlink" Target="http://ru.wikipedia.org/wiki/%D0%9B%D0%B0%D1%82%D0%B8%D0%BD%D1%81%D0%BA%D0%B8%D0%B9_%D1%8F%D0%B7%D1%8B%D0%B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429552" cy="30003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Georgia" pitchFamily="18" charset="0"/>
              </a:rPr>
              <a:t>ЗДОРОВЬЕСБЕРЕГАЮЩИЕ</a:t>
            </a:r>
            <a:b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Georgia" pitchFamily="18" charset="0"/>
              </a:rPr>
              <a:t> ТЕХНОЛОГИИ</a:t>
            </a:r>
            <a:b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Georgia" pitchFamily="18" charset="0"/>
              </a:rPr>
              <a:t> В ДЕТСКОМ САДУ и СЕМЬЕ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072074"/>
            <a:ext cx="5000660" cy="785818"/>
          </a:xfrm>
        </p:spPr>
        <p:txBody>
          <a:bodyPr>
            <a:normAutofit fontScale="92500"/>
          </a:bodyPr>
          <a:lstStyle/>
          <a:p>
            <a:pPr algn="l"/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Л.Г. Свинина</a:t>
            </a:r>
            <a:r>
              <a:rPr lang="ru-RU" sz="1600" b="1" dirty="0" smtClean="0">
                <a:solidFill>
                  <a:schemeClr val="tx2"/>
                </a:solidFill>
                <a:latin typeface="Georgia" pitchFamily="18" charset="0"/>
              </a:rPr>
              <a:t>, воспитатель.</a:t>
            </a:r>
          </a:p>
          <a:p>
            <a:pPr algn="l"/>
            <a:r>
              <a:rPr lang="ru-RU" sz="1600" b="1" dirty="0" smtClean="0">
                <a:solidFill>
                  <a:schemeClr val="tx2"/>
                </a:solidFill>
                <a:latin typeface="Georgia" pitchFamily="18" charset="0"/>
              </a:rPr>
              <a:t>МБДОУ </a:t>
            </a:r>
            <a:r>
              <a:rPr lang="ru-RU" sz="1600" b="1" dirty="0" smtClean="0">
                <a:solidFill>
                  <a:schemeClr val="tx2"/>
                </a:solidFill>
                <a:latin typeface="Georgia" pitchFamily="18" charset="0"/>
              </a:rPr>
              <a:t>№ 20 «Подснежник</a:t>
            </a:r>
            <a:r>
              <a:rPr lang="ru-RU" sz="1600" b="1" dirty="0" smtClean="0">
                <a:solidFill>
                  <a:schemeClr val="tx2"/>
                </a:solidFill>
                <a:latin typeface="Georgia" pitchFamily="18" charset="0"/>
              </a:rPr>
              <a:t>», 2013 – 2015 г.г. </a:t>
            </a:r>
            <a:endParaRPr lang="ru-RU" sz="1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22145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14752"/>
            <a:ext cx="3500430" cy="31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лнце 6"/>
          <p:cNvSpPr/>
          <p:nvPr/>
        </p:nvSpPr>
        <p:spPr>
          <a:xfrm>
            <a:off x="3428992" y="0"/>
            <a:ext cx="2071702" cy="1500174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214282" y="142852"/>
            <a:ext cx="2214578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6715140" y="142852"/>
            <a:ext cx="2286016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МАССАЖ  и  МАССАЖНЫЕ  ДОРОЖКИ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142844" y="142852"/>
            <a:ext cx="1643074" cy="1500198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00108"/>
            <a:ext cx="37147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Фото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714752"/>
            <a:ext cx="3214710" cy="21431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7427" y="5156185"/>
            <a:ext cx="1606573" cy="170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Фото01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714752"/>
            <a:ext cx="3000396" cy="21431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1" name="Рисунок 10" descr="Фото1611.jpg"/>
          <p:cNvPicPr>
            <a:picLocks noChangeAspect="1"/>
          </p:cNvPicPr>
          <p:nvPr/>
        </p:nvPicPr>
        <p:blipFill>
          <a:blip r:embed="rId7" cstate="print"/>
          <a:srcRect r="11904" b="5208"/>
          <a:stretch>
            <a:fillRect/>
          </a:stretch>
        </p:blipFill>
        <p:spPr>
          <a:xfrm>
            <a:off x="6572264" y="1000108"/>
            <a:ext cx="1571636" cy="21431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ЗАКАЛИВАНИЕ и ДЫХАТЕЛЬНАЯ ГИМНАСТИКА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142844" y="142852"/>
            <a:ext cx="1500198" cy="1500198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Фото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714752"/>
            <a:ext cx="2357454" cy="21431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Рисунок 6" descr="Фото0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857364"/>
            <a:ext cx="2357454" cy="207170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286388"/>
            <a:ext cx="171448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DSCN4221.JPG"/>
          <p:cNvPicPr>
            <a:picLocks noChangeAspect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>
          <a:xfrm>
            <a:off x="1071538" y="1857364"/>
            <a:ext cx="2357454" cy="171451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Рисунок 8" descr="DSCN4231.JPG"/>
          <p:cNvPicPr>
            <a:picLocks noChangeAspect="1"/>
          </p:cNvPicPr>
          <p:nvPr/>
        </p:nvPicPr>
        <p:blipFill>
          <a:blip r:embed="rId7" cstate="print"/>
          <a:srcRect b="12500"/>
          <a:stretch>
            <a:fillRect/>
          </a:stretch>
        </p:blipFill>
        <p:spPr>
          <a:xfrm>
            <a:off x="5715008" y="4071942"/>
            <a:ext cx="2357454" cy="178595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Рисунок 9" descr="IMG_20150730_1022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857364"/>
            <a:ext cx="2000264" cy="171451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 descr="IMG_20150611_1005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3714752"/>
            <a:ext cx="2000264" cy="214311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85725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АРОМАТЕРАПИЯ</a:t>
            </a:r>
            <a:endParaRPr lang="ru-RU" sz="36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714488"/>
            <a:ext cx="7429551" cy="428627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Это</a:t>
            </a:r>
            <a:r>
              <a:rPr lang="ru-RU" sz="3200" dirty="0" smtClean="0"/>
              <a:t> 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разновидность 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hlinkClick r:id="rId3" tooltip="Альтернативная медицина"/>
              </a:rPr>
              <a:t>альтернативной медицины</a:t>
            </a:r>
            <a:r>
              <a:rPr lang="ru-RU" sz="3200" baseline="30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в которой используется воздействие на организм летучих ароматических веществ, получаемых преимущественно из растений</a:t>
            </a:r>
          </a:p>
          <a:p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42844" y="142852"/>
            <a:ext cx="1428760" cy="142876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429132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3"/>
            <a:ext cx="7429552" cy="107157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ВИТАМИНОТЕРАПИЯ</a:t>
            </a:r>
            <a:endParaRPr lang="ru-RU" sz="36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928802"/>
            <a:ext cx="7429552" cy="407196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endParaRPr lang="ru-RU" sz="32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3200" i="1" dirty="0" smtClean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en-US" sz="3200" i="1" dirty="0" err="1" smtClean="0">
                <a:solidFill>
                  <a:srgbClr val="002060"/>
                </a:solidFill>
                <a:latin typeface="Georgia" pitchFamily="18" charset="0"/>
              </a:rPr>
              <a:t>V</a:t>
            </a:r>
            <a:r>
              <a:rPr lang="ru-RU" sz="3200" i="1" dirty="0" err="1" smtClean="0">
                <a:solidFill>
                  <a:srgbClr val="002060"/>
                </a:solidFill>
                <a:latin typeface="Georgia" pitchFamily="18" charset="0"/>
              </a:rPr>
              <a:t>itaminotherapia</a:t>
            </a:r>
            <a:r>
              <a:rPr lang="ru-RU" sz="3200" i="1" dirty="0" smtClean="0">
                <a:solidFill>
                  <a:srgbClr val="002060"/>
                </a:solidFill>
                <a:latin typeface="Georgia" pitchFamily="18" charset="0"/>
              </a:rPr>
              <a:t>; Витамин + Терапия) - 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лечение болезней витаминными средствами; применяется как самостоятельный метод лечения (при витаминной недостаточности) и в сочетании с другими методами («</a:t>
            </a:r>
            <a:r>
              <a:rPr lang="ru-RU" sz="3200" i="1" dirty="0" smtClean="0">
                <a:solidFill>
                  <a:srgbClr val="002060"/>
                </a:solidFill>
                <a:latin typeface="Georgia" pitchFamily="18" charset="0"/>
              </a:rPr>
              <a:t>Медицинская энциклопедия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»)</a:t>
            </a: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42844" y="142852"/>
            <a:ext cx="1428760" cy="1500198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500570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3"/>
            <a:ext cx="7429552" cy="6429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ФИТОТЕРАПИЯ</a:t>
            </a:r>
            <a:endParaRPr lang="ru-RU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7429552" cy="457203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 (От </a:t>
            </a:r>
            <a:r>
              <a:rPr lang="ru-RU" sz="3200" dirty="0" err="1" smtClean="0">
                <a:solidFill>
                  <a:srgbClr val="002060"/>
                </a:solidFill>
                <a:latin typeface="Georgia" pitchFamily="18" charset="0"/>
                <a:hlinkClick r:id="rId3" tooltip="Древнегреческий язык"/>
              </a:rPr>
              <a:t>др.-греч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hlinkClick r:id="rId3" tooltip="Древнегреческий язык"/>
              </a:rPr>
              <a:t>.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3200" dirty="0" err="1" smtClean="0">
                <a:solidFill>
                  <a:srgbClr val="002060"/>
                </a:solidFill>
                <a:latin typeface="Georgia" pitchFamily="18" charset="0"/>
              </a:rPr>
              <a:t>φυτόν 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— «растение» и </a:t>
            </a:r>
            <a:r>
              <a:rPr lang="ru-RU" sz="3200" dirty="0" err="1" smtClean="0">
                <a:solidFill>
                  <a:srgbClr val="002060"/>
                </a:solidFill>
                <a:latin typeface="Georgia" pitchFamily="18" charset="0"/>
              </a:rPr>
              <a:t>θεραπεία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 — «терапия»), уст. </a:t>
            </a:r>
            <a:r>
              <a:rPr lang="ru-RU" sz="3200" i="1" dirty="0" err="1" smtClean="0">
                <a:solidFill>
                  <a:srgbClr val="002060"/>
                </a:solidFill>
                <a:latin typeface="Georgia" pitchFamily="18" charset="0"/>
              </a:rPr>
              <a:t>траволечение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 — метод лечения различных заболеваний человека, основанный на использовании 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hlinkClick r:id="rId4" tooltip="Лекарственные растения"/>
              </a:rPr>
              <a:t>лекарственных растений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 и комплексных препаратов из них. Методики переработки растений для получения </a:t>
            </a:r>
            <a:r>
              <a:rPr lang="ru-RU" sz="3200" u="sng" dirty="0" err="1" smtClean="0">
                <a:solidFill>
                  <a:srgbClr val="002060"/>
                </a:solidFill>
                <a:latin typeface="Georgia" pitchFamily="18" charset="0"/>
                <a:hlinkClick r:id="rId5" tooltip="Фитопрепарат (страница отсутствует)"/>
              </a:rPr>
              <a:t>фитопрепаратов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 ориентированы не на выделение химически чистого действующего вещества, а на сохранение всего комплекса активных веществ растения в наиболее простых и приближенных к естественным формах (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hlinkClick r:id="rId6" tooltip="Отвар"/>
              </a:rPr>
              <a:t>отвар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, 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hlinkClick r:id="rId7" tooltip="Настой"/>
              </a:rPr>
              <a:t>настой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, 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  <a:hlinkClick r:id="rId8" tooltip="Экстракт"/>
              </a:rPr>
              <a:t>экстракт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 и т. д.). В связи с этим </a:t>
            </a:r>
            <a:r>
              <a:rPr lang="ru-RU" sz="3200" dirty="0" err="1" smtClean="0">
                <a:solidFill>
                  <a:srgbClr val="002060"/>
                </a:solidFill>
                <a:latin typeface="Georgia" pitchFamily="18" charset="0"/>
              </a:rPr>
              <a:t>фитотерапия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 рассматривается как часть натуральной терапии (</a:t>
            </a:r>
            <a:r>
              <a:rPr lang="ru-RU" sz="3200" dirty="0" err="1" smtClean="0">
                <a:solidFill>
                  <a:srgbClr val="002060"/>
                </a:solidFill>
                <a:latin typeface="Georgia" pitchFamily="18" charset="0"/>
                <a:hlinkClick r:id="rId9" tooltip="Натуропатия"/>
              </a:rPr>
              <a:t>натуропатии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0" y="0"/>
            <a:ext cx="1571604" cy="1428736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1" y="5000636"/>
            <a:ext cx="20716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АРОМАТЕРАПИЯ, ВИТАМИНОТЕРАПИЯ, ФИТОТЕРАПИЯ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Фото-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2928958" cy="200026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Солнце 6"/>
          <p:cNvSpPr/>
          <p:nvPr/>
        </p:nvSpPr>
        <p:spPr>
          <a:xfrm>
            <a:off x="0" y="0"/>
            <a:ext cx="1428728" cy="1214422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14422"/>
            <a:ext cx="2000264" cy="168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Фото01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857628"/>
            <a:ext cx="3143272" cy="200026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1" name="Рисунок 10" descr="IMG_20150723_1131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3857628"/>
            <a:ext cx="2643206" cy="200026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ЗДОРОВЬЕСБЕРЕГАЮЩИЕ ТЕХНОЛОГИИ В СЕМЬЕ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142844" y="142852"/>
            <a:ext cx="1857388" cy="1500198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_7c764_bc42180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928934"/>
            <a:ext cx="7286676" cy="3000396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7072330" y="285728"/>
            <a:ext cx="1928826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357166"/>
          <a:ext cx="742955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олнце 9"/>
          <p:cNvSpPr/>
          <p:nvPr/>
        </p:nvSpPr>
        <p:spPr>
          <a:xfrm>
            <a:off x="142844" y="214290"/>
            <a:ext cx="1357322" cy="1214446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5000636"/>
            <a:ext cx="178591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85725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ТЕХНОЛОГИИ СОХРАНЕНИЯ И СТИМУЛИРОВАНИЯ ЗДОРОВЬЯ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785926"/>
          <a:ext cx="742955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олнце 5"/>
          <p:cNvSpPr/>
          <p:nvPr/>
        </p:nvSpPr>
        <p:spPr>
          <a:xfrm>
            <a:off x="142844" y="142852"/>
            <a:ext cx="1428760" cy="1357322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5429264"/>
            <a:ext cx="171448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70478824_1297338625_Birds_art00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1785926"/>
            <a:ext cx="2071702" cy="2643206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64294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Требования к физическим нагрузкам  для девочек и мальчиков</a:t>
            </a:r>
            <a:endParaRPr lang="ru-RU" sz="20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500174"/>
            <a:ext cx="7429552" cy="450059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42844" y="142852"/>
            <a:ext cx="1143008" cy="107157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5" y="1500174"/>
          <a:ext cx="8143932" cy="473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4180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ПЕРЕЧЕНЬ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МАЛЬЧИКАМ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ДЕВОЧКАМ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879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ПОДБОР УПРАЖНЕНИЙ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БОЛЬШЕ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ДОЗИРОВКА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МЕНЬШЕ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ДОЗИРОВКА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79446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НОРМА ФИЗИЧЕСКОЙ НАГРУЗКИ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ОСТОРОЖНО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ИСПОЛЬЗОВАТЬ УПРАЖНЕНИЯ, ТРЕБУЮЩИЕ СИЛЫ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0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СИСТЕМА  ПООЩРЕНИЙ И НАКАЗАНИЙ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ЧТО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КОНКРЕТНО ОЦЕНИВАЕТСЯ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И ПРАВИЛЬНО ЛИ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ВЫПОЛНИЛ ЗАДАНИЕ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КТО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ОЦЕНИВАЕТ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И КАК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;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ПОНРАВИЛАСЬ ЛИ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ОНА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83557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ОБЩЕЕ ДЛЯ ДЕТЕЙ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ВАЖНО (!)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, ЧТОБЫ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ПОХВАЛИЛИ ЗА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СТАРАНИЕ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, ТОГДА  ДЕТИ ОХОТНО БУДУТ ОБСУЖДАТЬ НЕУДАЧНЫЙ РЕЗУЛЬТАТ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57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КАЧЕСТВО ВЫПОЛНЕНИЯ ЗАДАНИЯ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ТРЕБОВАНИЯ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К РЕЗУЛЬТАТИВНОСТИ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ДОЛЖНЫ БЫТЬ РАЗНЫМИ</a:t>
                      </a:r>
                      <a:endParaRPr lang="ru-RU" sz="16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429264"/>
            <a:ext cx="171448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   Технология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– 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это 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инструмент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профессиональной  деятельности педагога, 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сущность  которой заключается в выраженной  системности, т.е.  включает в себя набор определённых профессиональных действий на каждом этапе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500166" cy="1357298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5" y="4929198"/>
            <a:ext cx="221454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100013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СОВЕТЫ РОДИТЕЛЯМ ПО  ФИЗИЧЕСКОМУ ВОСПИТАНИЮ ДЕТЕЙ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СЕКЦИИ ПО ТУРИЗМУ; ПЛАВАНИЮ, ТЕННИСУ.</a:t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57223" y="1714488"/>
            <a:ext cx="7429553" cy="428627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latin typeface="Georgia" pitchFamily="18" charset="0"/>
              </a:rPr>
              <a:t>Секции</a:t>
            </a: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 по: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туризму, плаванию, теннису –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общие.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latin typeface="Georgia" pitchFamily="18" charset="0"/>
              </a:rPr>
              <a:t>Секции </a:t>
            </a: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по: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общефизической подготовке, спортивной гимнастике, фигурному катанию, по художественной гимнастике, хореографии (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кружки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), ритмике -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предпочтительнее девочкам.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latin typeface="Georgia" pitchFamily="18" charset="0"/>
              </a:rPr>
              <a:t>Секции</a:t>
            </a: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 по: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футболу, хоккею, лёгкой атлетике, ходьбе на лыжах, баскетболу, силовых тренажёрах, боксу  -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предпочтительнее для мальчиков.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42844" y="142852"/>
            <a:ext cx="1357322" cy="1143008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000636"/>
            <a:ext cx="228598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ПРОФИЛАКТИКА БОЛЕЗНЕЙ ОПОРНО-ДВИГАТЕЛЬНОГО АППАРАТА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142844" y="142852"/>
            <a:ext cx="1500198" cy="142876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14818"/>
            <a:ext cx="271464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лако 5"/>
          <p:cNvSpPr/>
          <p:nvPr/>
        </p:nvSpPr>
        <p:spPr>
          <a:xfrm>
            <a:off x="5572132" y="214290"/>
            <a:ext cx="2286016" cy="107157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000364" y="714356"/>
            <a:ext cx="2071702" cy="100013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164307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Georgia" pitchFamily="18" charset="0"/>
              </a:rPr>
              <a:t>ПЛОСКОСТОПИЕ</a:t>
            </a:r>
            <a:endParaRPr lang="ru-RU" sz="5400" dirty="0">
              <a:ln>
                <a:solidFill>
                  <a:srgbClr val="002060"/>
                </a:solidFill>
              </a:ln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571604" cy="1357298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00306"/>
            <a:ext cx="3571900" cy="3500462"/>
          </a:xfrm>
          <a:prstGeom prst="rect">
            <a:avLst/>
          </a:prstGeom>
        </p:spPr>
      </p:pic>
      <p:pic>
        <p:nvPicPr>
          <p:cNvPr id="6" name="Рисунок 5" descr="0_7c78b_855b8756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500306"/>
            <a:ext cx="3786214" cy="3500462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 	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*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Наиболее распространённым   	детским заболеванием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опорно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-	двигательного аппарата 	является 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плоскостопие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 Из 	определения понятно, что 	стопа при этом плоская, 	касается пола всей своей 	поверхностью, что является 	отклонением от её развития. </a:t>
            </a:r>
          </a:p>
          <a:p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929198"/>
            <a:ext cx="228598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лнце 7"/>
          <p:cNvSpPr/>
          <p:nvPr/>
        </p:nvSpPr>
        <p:spPr>
          <a:xfrm>
            <a:off x="0" y="0"/>
            <a:ext cx="1643042" cy="142876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3"/>
            <a:ext cx="7429552" cy="6429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факторы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500174"/>
            <a:ext cx="7429552" cy="450059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наследственность;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дисфункция центральной нервной и    эндокринной систем;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инфекции;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ношение «неправильной» обуви;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чрезмерные нагрузки на ноги;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чрезмерная гибкость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 рахит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паралич мышц стопы и голени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(из-за перенесенного полиомиелита или ДЦП);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травмы стоп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0" y="0"/>
            <a:ext cx="1643042" cy="1428736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572008"/>
            <a:ext cx="178591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8572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Профилактика</a:t>
            </a:r>
            <a:b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571612"/>
            <a:ext cx="7429552" cy="442915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Упражнения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, предупреждающие развитие плоскостопия: 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с гантелями; ходьба; бег;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Массаж стоп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Укрепление мускулатуры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ног и свода стопы: катание мяча (чулка); танец на канате; игра в шарики и кольца; игра в мяч ногами;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Ежедневные ножные ванны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(температура воды 36 – 37</a:t>
            </a:r>
            <a:r>
              <a:rPr lang="ru-RU" sz="1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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C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) в течении 1 – 1,5 минуты;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Спортивные игры на открытом воздухе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(футбол, волейбол, гандбол).</a:t>
            </a:r>
          </a:p>
          <a:p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0" y="0"/>
            <a:ext cx="1643042" cy="1428736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429132"/>
            <a:ext cx="285748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92869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упражнения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7429552" cy="457203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•</a:t>
            </a:r>
            <a:r>
              <a:rPr lang="ru-RU" dirty="0" smtClean="0"/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Приподниматься на носочках.</a:t>
            </a: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• Стоя на носочках перейти на наружный край стопы и вернуться в исходное положение.</a:t>
            </a: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• Встать на рёбра внешней стороны стоп, постоять в таком положении не меньше 30-40 секунд.</a:t>
            </a: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• Поворот туловища влево–вправо с поворотом соответствующей стопы на наружный край.</a:t>
            </a: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• Приседать, не отрывая пяток от пола.</a:t>
            </a: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• Ходьба на носках, на пятках, на наружных сводах стоп, ходьба с поджатыми пальцами, с поднятыми пальцами.</a:t>
            </a: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• Ходьба босиком по неровной поверхности – по жёсткой траве, рыхлой почве, песку, камням и мелкой гальке.</a:t>
            </a:r>
          </a:p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• Ходьба боком по бревну.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0" y="0"/>
            <a:ext cx="1714480" cy="1500174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72074"/>
            <a:ext cx="221454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928934"/>
            <a:ext cx="7429552" cy="121444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СКОЛИОЗ</a:t>
            </a:r>
            <a:endParaRPr lang="ru-RU" sz="6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70478824_1297338625_Birds_art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928670"/>
            <a:ext cx="2000264" cy="2000264"/>
          </a:xfrm>
          <a:prstGeom prst="rect">
            <a:avLst/>
          </a:prstGeom>
        </p:spPr>
      </p:pic>
      <p:pic>
        <p:nvPicPr>
          <p:cNvPr id="5" name="Рисунок 4" descr="2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143380"/>
            <a:ext cx="1785950" cy="1785950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0" y="0"/>
            <a:ext cx="1714480" cy="1500174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571604" y="1071546"/>
            <a:ext cx="2000264" cy="785818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786182" y="1142984"/>
            <a:ext cx="2143140" cy="85725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4143380"/>
            <a:ext cx="2071702" cy="1785950"/>
          </a:xfrm>
          <a:prstGeom prst="rect">
            <a:avLst/>
          </a:prstGeom>
        </p:spPr>
      </p:pic>
      <p:pic>
        <p:nvPicPr>
          <p:cNvPr id="12" name="Рисунок 11" descr="rakush8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5286388"/>
            <a:ext cx="857256" cy="500066"/>
          </a:xfrm>
          <a:prstGeom prst="rect">
            <a:avLst/>
          </a:prstGeom>
        </p:spPr>
      </p:pic>
      <p:pic>
        <p:nvPicPr>
          <p:cNvPr id="13" name="Рисунок 12" descr="rakush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5286388"/>
            <a:ext cx="642942" cy="500058"/>
          </a:xfrm>
          <a:prstGeom prst="rect">
            <a:avLst/>
          </a:prstGeom>
        </p:spPr>
      </p:pic>
      <p:pic>
        <p:nvPicPr>
          <p:cNvPr id="14" name="Рисунок 13" descr="rakush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5072074"/>
            <a:ext cx="785818" cy="71438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600" b="1" dirty="0" err="1" smtClean="0">
                <a:solidFill>
                  <a:srgbClr val="C00000"/>
                </a:solidFill>
                <a:latin typeface="Georgia" pitchFamily="18" charset="0"/>
              </a:rPr>
              <a:t>Сколио́з</a:t>
            </a:r>
            <a:r>
              <a:rPr lang="ru-RU" sz="3600" dirty="0" smtClean="0">
                <a:latin typeface="Georgia" pitchFamily="18" charset="0"/>
              </a:rPr>
              <a:t> 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3" tooltip="Греческий язык"/>
              </a:rPr>
              <a:t>греч.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σκολιός 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—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«кривой»,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4" tooltip="Латинский язык"/>
              </a:rPr>
              <a:t>лат.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sz="3600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scoliōsis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 —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стойкое боковое отклонение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5" tooltip="Позвоночник"/>
              </a:rPr>
              <a:t>позвоночника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нормального выпрямленного положения.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357694"/>
            <a:ext cx="250029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лако 5"/>
          <p:cNvSpPr/>
          <p:nvPr/>
        </p:nvSpPr>
        <p:spPr>
          <a:xfrm>
            <a:off x="142844" y="142852"/>
            <a:ext cx="2357454" cy="114300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Симптомы сколиоза</a:t>
            </a:r>
            <a:r>
              <a:rPr lang="ru-RU" sz="3200" b="1" dirty="0" smtClean="0">
                <a:latin typeface="Georgia" pitchFamily="18" charset="0"/>
              </a:rPr>
              <a:t/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 основным симптомам сколиоза, требующим лечения, относятся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асимметричность тела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локтевых сгибов, ягодиц, плеч, лопаток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боли в грудной клетке, лопатках, пояснице, головные боли, нарушение походки, ограниченная подвижность позвоночника.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786322"/>
            <a:ext cx="242886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лако 4"/>
          <p:cNvSpPr/>
          <p:nvPr/>
        </p:nvSpPr>
        <p:spPr>
          <a:xfrm>
            <a:off x="142844" y="142852"/>
            <a:ext cx="2000264" cy="114300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3100" b="1" dirty="0" err="1" smtClean="0">
                <a:solidFill>
                  <a:srgbClr val="C00000"/>
                </a:solidFill>
                <a:latin typeface="Georgia" pitchFamily="18" charset="0"/>
              </a:rPr>
              <a:t>Здоровьесберегающая</a:t>
            </a: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 технология»</a:t>
            </a: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Georgia" pitchFamily="18" charset="0"/>
              </a:rPr>
              <a:t>- </a:t>
            </a:r>
            <a:r>
              <a:rPr lang="ru-RU" sz="3100" b="1" i="1" dirty="0" smtClean="0">
                <a:solidFill>
                  <a:srgbClr val="002060"/>
                </a:solidFill>
                <a:latin typeface="Georgia" pitchFamily="18" charset="0"/>
              </a:rPr>
              <a:t>это система мер</a:t>
            </a:r>
            <a:r>
              <a:rPr lang="ru-RU" sz="3100" dirty="0" smtClean="0">
                <a:solidFill>
                  <a:srgbClr val="002060"/>
                </a:solidFill>
                <a:latin typeface="Georgia" pitchFamily="18" charset="0"/>
              </a:rPr>
              <a:t>, включающая взаимосвязь и взаимодействие всех факторов образовательной среды, </a:t>
            </a:r>
            <a:r>
              <a:rPr lang="ru-RU" sz="3100" b="1" i="1" dirty="0" smtClean="0">
                <a:solidFill>
                  <a:srgbClr val="002060"/>
                </a:solidFill>
                <a:latin typeface="Georgia" pitchFamily="18" charset="0"/>
              </a:rPr>
              <a:t>направленных на сохранение здоровья ребёнка на всех этапах его воспитания  и развития. </a:t>
            </a:r>
            <a:br>
              <a:rPr lang="ru-RU" sz="31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</a:t>
            </a:r>
            <a:r>
              <a:rPr lang="ru-RU" sz="31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концепции дошкольного образования предусмотрено не только сохранение, но и активное формирование здорового образа жизни и здоровья воспитанников.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357290" cy="128586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7" y="4643446"/>
            <a:ext cx="1928794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/>
              <a:t>  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Провоцирующие факторы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*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малоподвижный образ жизни ребёнка;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*длительное сидение в неправильной позе за столом, компьютером или за школьной партой, создающее неравномерную нагрузку на мышцы спины и позвоночник, и вызывающее нарушение осанки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  <a:b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31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42844" y="142852"/>
            <a:ext cx="1928826" cy="92869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643446"/>
            <a:ext cx="235742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     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Профилактика и лечение   сколиоза у детей: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упражнения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Всем известное упражнение </a:t>
            </a: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«лодочка»: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лёжа на животе с вытянутыми вперёд руками, отрываем одновременно от пола верхнюю часть туловища и ноги, и задерживаемся в таком положении на 3-5 секунд. Повторить 4-6 раз.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42844" y="142852"/>
            <a:ext cx="2071702" cy="107157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572008"/>
            <a:ext cx="235742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 fontAlgn="base"/>
            <a:r>
              <a:rPr lang="ru-RU" sz="2800" dirty="0" smtClean="0">
                <a:latin typeface="Georgia" pitchFamily="18" charset="0"/>
              </a:rPr>
              <a:t>*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Упражнение 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«велосипед»: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лёжа на спине, поднять согнутые в коленях ноги и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«крутить педали».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Повторяем 12-16 раз.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Упражнение 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«ножницы»: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прямые ноги поднять на 45 градусов по отношению к полу и делать ими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«режущие»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движения, как ножницами. Повторить 6-8 раз.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42844" y="142852"/>
            <a:ext cx="1928826" cy="92869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429132"/>
            <a:ext cx="271461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В ПОВСЕДНЕВНОЙ ЖИЗНИ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* Закаливание, прогулки на свежем воздухе, нормальный 8-10 часовой сон на жёсткой постели.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* Правильный режим питания (мясо, рыба, молочные продукты, овощи, фрукты, витамины).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* Чередование оптимальных физических нагрузок с отдыхом в режиме дня, соблюдение режима статических нагрузок на позвоночник. Очень полезен дополнительный отдых днём в разгрузочном положении позвоночника (лёжа или с опорой на руки).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* Контроль за правильной осанкой.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*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Постоянная двигательная активность, занятия физическими упражнениями, танцами, спортом (особенно плаванием)!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42844" y="142852"/>
            <a:ext cx="2071702" cy="1000132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429132"/>
            <a:ext cx="242886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5572164" cy="5143536"/>
          </a:xfrm>
          <a:solidFill>
            <a:schemeClr val="accent3">
              <a:lumMod val="40000"/>
              <a:lumOff val="60000"/>
            </a:schemeClr>
          </a:solidFill>
        </p:spPr>
        <p:txBody>
          <a:bodyPr numCol="2"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Если хочешь быть здоров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Закаляйся,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Если хочешь быть здоров.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Постарайся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позабыть про докторов,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Водой холодной обливайся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Если хочешь быть здоров.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Нам полезней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Солнце воздух и вода.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От болезней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Помогают нам всегда.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От всех болезней нам полезней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Солнце воздух и вода.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Закаляйся,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Если хочешь быть здоров.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Постарайся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позабыть про докторов,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Водой холодной обливайся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Если хочешь быть здоров.</a:t>
            </a:r>
            <a:r>
              <a:rPr lang="ru-RU" sz="1400" dirty="0" smtClean="0">
                <a:latin typeface="Georgia" pitchFamily="18" charset="0"/>
              </a:rPr>
              <a:t/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/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dirty="0" smtClean="0">
                <a:latin typeface="Georgia" pitchFamily="18" charset="0"/>
              </a:rPr>
              <a:t/>
            </a:r>
            <a:br>
              <a:rPr lang="ru-RU" sz="1400" dirty="0" smtClean="0">
                <a:latin typeface="Georgia" pitchFamily="18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400" b="1" u="sng" dirty="0" smtClean="0">
                <a:solidFill>
                  <a:srgbClr val="C00000"/>
                </a:solidFill>
                <a:latin typeface="Georgia" pitchFamily="18" charset="0"/>
              </a:rPr>
              <a:t>Музыка: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В. Соловьёв -Седой </a:t>
            </a:r>
            <a:r>
              <a:rPr lang="ru-RU" sz="1400" b="1" u="sng" dirty="0" smtClean="0">
                <a:solidFill>
                  <a:srgbClr val="C00000"/>
                </a:solidFill>
                <a:latin typeface="Georgia" pitchFamily="18" charset="0"/>
              </a:rPr>
              <a:t>Слова: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В. Лебедев-Кумач</a:t>
            </a:r>
            <a:endParaRPr lang="ru-RU" sz="1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70478824_1297338625_Birds_art0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928670"/>
            <a:ext cx="1785950" cy="5000660"/>
          </a:xfrm>
          <a:prstGeom prst="rect">
            <a:avLst/>
          </a:prstGeom>
        </p:spPr>
      </p:pic>
      <p:sp>
        <p:nvSpPr>
          <p:cNvPr id="5" name="Солнце 4"/>
          <p:cNvSpPr/>
          <p:nvPr/>
        </p:nvSpPr>
        <p:spPr>
          <a:xfrm>
            <a:off x="0" y="0"/>
            <a:ext cx="1357290" cy="1071546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46" y="4714884"/>
            <a:ext cx="235745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</a:t>
            </a:r>
            <a:r>
              <a:rPr lang="ru-RU" sz="3100" b="1" dirty="0" err="1" smtClean="0">
                <a:solidFill>
                  <a:srgbClr val="C00000"/>
                </a:solidFill>
                <a:latin typeface="Georgia" pitchFamily="18" charset="0"/>
              </a:rPr>
              <a:t>Здоровьесберегающие</a:t>
            </a: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		 технологии в детском саду</a:t>
            </a:r>
            <a:b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  <a:t>отражают две линии оздоровительно-развивающей работы:</a:t>
            </a:r>
            <a:b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Georgia" pitchFamily="18" charset="0"/>
              </a:rPr>
              <a:t>* </a:t>
            </a:r>
            <a:r>
              <a:rPr lang="ru-RU" sz="3100" b="1" i="1" dirty="0" smtClean="0">
                <a:solidFill>
                  <a:srgbClr val="0070C0"/>
                </a:solidFill>
                <a:latin typeface="Georgia" pitchFamily="18" charset="0"/>
              </a:rPr>
              <a:t>приобщение детей к физической культуре и здоровому образу жизни ;</a:t>
            </a:r>
            <a:br>
              <a:rPr lang="ru-RU" sz="3100" b="1" i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Georgia" pitchFamily="18" charset="0"/>
              </a:rPr>
              <a:t>* использование развивающих форм оздоровительной работы</a:t>
            </a:r>
            <a:r>
              <a:rPr lang="ru-RU" sz="3100" b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0" y="0"/>
            <a:ext cx="1643042" cy="1428736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929198"/>
            <a:ext cx="221454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      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   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ЗДОРОВЬЕСБЕРЕГАЮЩИЕ ТЕХНОЛОГИИ ВО ВТОРОЙ  МЛАДШЕЙ  ГРУППЕ    ДЕТСКОГО САДА:</a:t>
            </a:r>
            <a:r>
              <a:rPr lang="ru-RU" sz="2200" dirty="0" smtClean="0">
                <a:latin typeface="Georgia" pitchFamily="18" charset="0"/>
              </a:rPr>
              <a:t/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>- </a:t>
            </a: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Физкультминутки.</a:t>
            </a:r>
            <a:b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- Физкультура (3 раза в неделю).</a:t>
            </a:r>
            <a:b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- Подвижные и спортивные игры (элементы).</a:t>
            </a:r>
            <a:b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- Динамическая гимнастика («пробуждения»  (после сна)).</a:t>
            </a:r>
            <a:b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- Гимнастика (пальчиковая, дыхательная и др.).</a:t>
            </a:r>
            <a:b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- Массажные дорожки. </a:t>
            </a:r>
            <a:b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- Коммуникативные игры и мн. др.</a:t>
            </a:r>
            <a:b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- </a:t>
            </a:r>
            <a:r>
              <a:rPr lang="ru-RU" sz="2700" u="sng" dirty="0" smtClean="0">
                <a:solidFill>
                  <a:srgbClr val="002060"/>
                </a:solidFill>
                <a:latin typeface="Georgia" pitchFamily="18" charset="0"/>
              </a:rPr>
              <a:t>Серия бесед (чтение </a:t>
            </a:r>
            <a:r>
              <a:rPr lang="ru-RU" sz="2700" u="sng" dirty="0" err="1" smtClean="0">
                <a:solidFill>
                  <a:srgbClr val="002060"/>
                </a:solidFill>
                <a:latin typeface="Georgia" pitchFamily="18" charset="0"/>
              </a:rPr>
              <a:t>х</a:t>
            </a:r>
            <a:r>
              <a:rPr lang="en-US" sz="2700" u="sng" dirty="0" smtClean="0">
                <a:solidFill>
                  <a:srgbClr val="002060"/>
                </a:solidFill>
                <a:latin typeface="Georgia" pitchFamily="18" charset="0"/>
              </a:rPr>
              <a:t>/</a:t>
            </a:r>
            <a:r>
              <a:rPr lang="ru-RU" sz="2700" u="sng" dirty="0" smtClean="0">
                <a:solidFill>
                  <a:srgbClr val="002060"/>
                </a:solidFill>
                <a:latin typeface="Georgia" pitchFamily="18" charset="0"/>
              </a:rPr>
              <a:t>л), просмотр мультипликационных  фильмов  (и т.д.) на тему</a:t>
            </a: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sz="2700" i="1" dirty="0" smtClean="0">
                <a:solidFill>
                  <a:srgbClr val="002060"/>
                </a:solidFill>
                <a:latin typeface="Georgia" pitchFamily="18" charset="0"/>
              </a:rPr>
              <a:t>«Уроки здоровья».</a:t>
            </a:r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br>
              <a:rPr lang="ru-RU" sz="27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0" y="142852"/>
            <a:ext cx="1285852" cy="1214446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857760"/>
            <a:ext cx="1785918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21497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ФИЗКУЛЬТУРА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Фото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3214710" cy="228601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Рисунок 8" descr="Фото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643314"/>
            <a:ext cx="3357586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Рисунок 9" descr="Фото0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000108"/>
            <a:ext cx="3357586" cy="228601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5" name="Рисунок 14" descr="Фото00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3643314"/>
            <a:ext cx="3286148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6" name="Солнце 15"/>
          <p:cNvSpPr/>
          <p:nvPr/>
        </p:nvSpPr>
        <p:spPr>
          <a:xfrm>
            <a:off x="142844" y="142852"/>
            <a:ext cx="1285884" cy="1143008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857760"/>
            <a:ext cx="242886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ЭЛЕМЕНТЫ СПОРТИВНЫХ ИГР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Фото-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643314"/>
            <a:ext cx="3143272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Рисунок 12" descr="Фото-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000108"/>
            <a:ext cx="3143272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 descr="Фото-0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643314"/>
            <a:ext cx="3429024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9" name="Рисунок 18" descr="Фото-0021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1000108"/>
            <a:ext cx="3429024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0" name="Солнце 19"/>
          <p:cNvSpPr/>
          <p:nvPr/>
        </p:nvSpPr>
        <p:spPr>
          <a:xfrm>
            <a:off x="142844" y="142852"/>
            <a:ext cx="1285884" cy="128588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214950"/>
            <a:ext cx="192879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ПОДВИЖНЫЕ ИГРЫ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DSC0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00108"/>
            <a:ext cx="3429024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Рисунок 6" descr="Фото-0008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643314"/>
            <a:ext cx="3357586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Рисунок 8" descr="Фото0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43314"/>
            <a:ext cx="3429024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1" name="Рисунок 10" descr="Фото01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000108"/>
            <a:ext cx="3357586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Солнце 11"/>
          <p:cNvSpPr/>
          <p:nvPr/>
        </p:nvSpPr>
        <p:spPr>
          <a:xfrm>
            <a:off x="142844" y="142852"/>
            <a:ext cx="1500198" cy="1357322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286388"/>
            <a:ext cx="192879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29552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ГИМНАСТИКА  ПРОБУЖДЕНИЯ  и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УТРЕННЯЯ  ЗАРЯДКА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14282" y="142852"/>
            <a:ext cx="1500198" cy="1285884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Фото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3429024" cy="242889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357826"/>
            <a:ext cx="185735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785926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357694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Фото01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1785926"/>
            <a:ext cx="3500462" cy="25003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543</Words>
  <Application>Microsoft Office PowerPoint</Application>
  <PresentationFormat>Экран (4:3)</PresentationFormat>
  <Paragraphs>93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ЗДОРОВЬЕСБЕРЕГАЮЩИЕ  ТЕХНОЛОГИИ  В ДЕТСКОМ САДУ и СЕМЬЕ</vt:lpstr>
      <vt:lpstr>   Технология – это инструмент профессиональной  деятельности педагога,  сущность  которой заключается в выраженной  системности, т.е.  включает в себя набор определённых профессиональных действий на каждом этапе </vt:lpstr>
      <vt:lpstr>«Здоровьесберегающая технология» - это система мер, включающая взаимосвязь и взаимодействие всех факторов образовательной среды, направленных на сохранение здоровья ребёнка на всех этапах его воспитания  и развития.   * В концепции дошкольного образования предусмотрено не только сохранение, но и активное формирование здорового образа жизни и здоровья воспитанников. </vt:lpstr>
      <vt:lpstr>           Здоровьесберегающие   технологии в детском саду  отражают две линии оздоровительно-развивающей работы: * приобщение детей к физической культуре и здоровому образу жизни ; * использование развивающих форм оздоровительной работы. </vt:lpstr>
      <vt:lpstr>                  ЗДОРОВЬЕСБЕРЕГАЮЩИЕ ТЕХНОЛОГИИ ВО ВТОРОЙ  МЛАДШЕЙ  ГРУППЕ    ДЕТСКОГО САДА: - Физкультминутки. - Физкультура (3 раза в неделю). - Подвижные и спортивные игры (элементы). - Динамическая гимнастика («пробуждения»  (после сна)). - Гимнастика (пальчиковая, дыхательная и др.). - Массажные дорожки.  - Коммуникативные игры и мн. др. - Серия бесед (чтение х/л), просмотр мультипликационных  фильмов  (и т.д.) на тему: «Уроки здоровья».           </vt:lpstr>
      <vt:lpstr>ФИЗКУЛЬТУРА</vt:lpstr>
      <vt:lpstr>     ЭЛЕМЕНТЫ СПОРТИВНЫХ ИГР     </vt:lpstr>
      <vt:lpstr>ПОДВИЖНЫЕ ИГРЫ</vt:lpstr>
      <vt:lpstr>ГИМНАСТИКА  ПРОБУЖДЕНИЯ  и  УТРЕННЯЯ  ЗАРЯДКА           </vt:lpstr>
      <vt:lpstr>МАССАЖ  и  МАССАЖНЫЕ  ДОРОЖКИ</vt:lpstr>
      <vt:lpstr>ЗАКАЛИВАНИЕ и ДЫХАТЕЛЬНАЯ ГИМНАСТИКА           </vt:lpstr>
      <vt:lpstr>АРОМАТЕРАПИЯ</vt:lpstr>
      <vt:lpstr>ВИТАМИНОТЕРАПИЯ</vt:lpstr>
      <vt:lpstr>ФИТОТЕРАПИЯ</vt:lpstr>
      <vt:lpstr>АРОМАТЕРАПИЯ, ВИТАМИНОТЕРАПИЯ, ФИТОТЕРАПИЯ</vt:lpstr>
      <vt:lpstr>ЗДОРОВЬЕСБЕРЕГАЮЩИЕ ТЕХНОЛОГИИ В СЕМЬЕ     </vt:lpstr>
      <vt:lpstr>Слайд 17</vt:lpstr>
      <vt:lpstr>ТЕХНОЛОГИИ СОХРАНЕНИЯ И СТИМУЛИРОВАНИЯ ЗДОРОВЬЯ</vt:lpstr>
      <vt:lpstr>Требования к физическим нагрузкам  для девочек и мальчиков</vt:lpstr>
      <vt:lpstr>СОВЕТЫ РОДИТЕЛЯМ ПО  ФИЗИЧЕСКОМУ ВОСПИТАНИЮ ДЕТЕЙ               СЕКЦИИ ПО ТУРИЗМУ; ПЛАВАНИЮ, ТЕННИСУ. </vt:lpstr>
      <vt:lpstr>ПРОФИЛАКТИКА БОЛЕЗНЕЙ ОПОРНО-ДВИГАТЕЛЬНОГО АППАРАТА</vt:lpstr>
      <vt:lpstr>ПЛОСКОСТОПИЕ</vt:lpstr>
      <vt:lpstr>Слайд 23</vt:lpstr>
      <vt:lpstr>факторы</vt:lpstr>
      <vt:lpstr>Профилактика   </vt:lpstr>
      <vt:lpstr>упражнения</vt:lpstr>
      <vt:lpstr>СКОЛИОЗ</vt:lpstr>
      <vt:lpstr>Сколио́з (греч. σκολιός — «кривой», лат. scoliōsis) — стойкое боковое отклонение позвоночника от нормального выпрямленного положения.</vt:lpstr>
      <vt:lpstr>              Симптомы сколиоза К основным симптомам сколиоза, требующим лечения, относятся асимметричность тела (локтевых сгибов, ягодиц, плеч, лопаток), боли в грудной клетке, лопатках, пояснице, головные боли, нарушение походки, ограниченная подвижность позвоночника. </vt:lpstr>
      <vt:lpstr>   Провоцирующие факторы *малоподвижный образ жизни ребёнка; *длительное сидение в неправильной позе за столом, компьютером или за школьной партой, создающее неравномерную нагрузку на мышцы спины и позвоночник, и вызывающее нарушение осанки. </vt:lpstr>
      <vt:lpstr>        Профилактика и лечение   сколиоза у детей: упражнения Всем известное упражнение «лодочка»: лёжа на животе с вытянутыми вперёд руками, отрываем одновременно от пола верхнюю часть туловища и ноги, и задерживаемся в таком положении на 3-5 секунд. Повторить 4-6 раз.  </vt:lpstr>
      <vt:lpstr>* Упражнение «велосипед»: лёжа на спине, поднять согнутые в коленях ноги и «крутить педали». Повторяем 12-16 раз. * Упражнение «ножницы»: прямые ноги поднять на 45 градусов по отношению к полу и делать ими «режущие» движения, как ножницами. Повторить 6-8 раз. </vt:lpstr>
      <vt:lpstr>                           В ПОВСЕДНЕВНОЙ ЖИЗНИ * Закаливание, прогулки на свежем воздухе, нормальный 8-10 часовой сон на жёсткой постели. * Правильный режим питания (мясо, рыба, молочные продукты, овощи, фрукты, витамины). * Чередование оптимальных физических нагрузок с отдыхом в режиме дня, соблюдение режима статических нагрузок на позвоночник. Очень полезен дополнительный отдых днём в разгрузочном положении позвоночника (лёжа или с опорой на руки). * Контроль за правильной осанкой.  * Постоянная двигательная активность, занятия физическими упражнениями, танцами, спортом (особенно плаванием)!    </vt:lpstr>
      <vt:lpstr>Если хочешь быть здоров  Закаляйся,  Если хочешь быть здоров.  Постарайся  позабыть про докторов,  Водой холодной обливайся  Если хочешь быть здоров.  Нам полезней  Солнце воздух и вода.  От болезней  Помогают нам всегда.  От всех болезней нам полезней  Солнце воздух и вода.  Закаляйся,  Если хочешь быть здоров.  Постарайся  позабыть про докторов,  Водой холодной обливайся  Если хочешь быть здоров.    Музыка: В. Соловьёв -Седой Слова: В. Лебедев-Кумач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106</cp:revision>
  <dcterms:created xsi:type="dcterms:W3CDTF">2013-01-11T12:08:33Z</dcterms:created>
  <dcterms:modified xsi:type="dcterms:W3CDTF">2015-08-27T16:02:52Z</dcterms:modified>
</cp:coreProperties>
</file>