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12" r:id="rId4"/>
    <p:sldId id="259" r:id="rId5"/>
    <p:sldId id="311" r:id="rId6"/>
    <p:sldId id="319" r:id="rId7"/>
    <p:sldId id="321" r:id="rId8"/>
    <p:sldId id="267" r:id="rId9"/>
    <p:sldId id="269" r:id="rId10"/>
    <p:sldId id="270" r:id="rId11"/>
    <p:sldId id="271" r:id="rId12"/>
    <p:sldId id="272" r:id="rId13"/>
    <p:sldId id="276" r:id="rId14"/>
    <p:sldId id="281" r:id="rId15"/>
    <p:sldId id="313" r:id="rId16"/>
    <p:sldId id="314" r:id="rId17"/>
    <p:sldId id="315" r:id="rId18"/>
    <p:sldId id="285" r:id="rId19"/>
    <p:sldId id="325" r:id="rId20"/>
    <p:sldId id="286" r:id="rId21"/>
    <p:sldId id="288" r:id="rId22"/>
    <p:sldId id="300" r:id="rId23"/>
    <p:sldId id="318" r:id="rId24"/>
    <p:sldId id="317" r:id="rId25"/>
    <p:sldId id="322" r:id="rId26"/>
    <p:sldId id="324" r:id="rId27"/>
    <p:sldId id="323" r:id="rId28"/>
    <p:sldId id="307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008000"/>
    <a:srgbClr val="CCFF33"/>
    <a:srgbClr val="64FA9D"/>
    <a:srgbClr val="339933"/>
    <a:srgbClr val="00CC00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9" autoAdjust="0"/>
    <p:restoredTop sz="94660"/>
  </p:normalViewPr>
  <p:slideViewPr>
    <p:cSldViewPr>
      <p:cViewPr varScale="1">
        <p:scale>
          <a:sx n="78" d="100"/>
          <a:sy n="78" d="100"/>
        </p:scale>
        <p:origin x="-2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6BC5DF-8AC0-494C-9618-5045CBB8E365}" type="doc">
      <dgm:prSet loTypeId="urn:microsoft.com/office/officeart/2005/8/layout/vList2" loCatId="list" qsTypeId="urn:microsoft.com/office/officeart/2005/8/quickstyle/simple1#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7ED0A4B-4E5F-4865-848A-4BEDB71FBC9F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Пояснительная записка.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037941-FA24-47BD-8A18-C46451565A43}" type="parTrans" cxnId="{33549ACA-4D1A-4F32-9F9F-354B5BE06DCE}">
      <dgm:prSet/>
      <dgm:spPr/>
      <dgm:t>
        <a:bodyPr/>
        <a:lstStyle/>
        <a:p>
          <a:endParaRPr lang="ru-RU"/>
        </a:p>
      </dgm:t>
    </dgm:pt>
    <dgm:pt modelId="{E693512D-E57B-472B-A45B-4925141F241D}" type="sibTrans" cxnId="{33549ACA-4D1A-4F32-9F9F-354B5BE06DCE}">
      <dgm:prSet/>
      <dgm:spPr/>
      <dgm:t>
        <a:bodyPr/>
        <a:lstStyle/>
        <a:p>
          <a:endParaRPr lang="ru-RU"/>
        </a:p>
      </dgm:t>
    </dgm:pt>
    <dgm:pt modelId="{21E9C666-E3CC-4586-B048-2228EB98561F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рекомендации к системе занятий с родителями .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BC591-1C78-4B83-A1F7-84E833255748}" type="parTrans" cxnId="{17574998-F61C-44A1-B103-93A53A6991B7}">
      <dgm:prSet/>
      <dgm:spPr/>
      <dgm:t>
        <a:bodyPr/>
        <a:lstStyle/>
        <a:p>
          <a:endParaRPr lang="ru-RU"/>
        </a:p>
      </dgm:t>
    </dgm:pt>
    <dgm:pt modelId="{72777C65-84A2-4F55-B8A3-4CEA1EE36B04}" type="sibTrans" cxnId="{17574998-F61C-44A1-B103-93A53A6991B7}">
      <dgm:prSet/>
      <dgm:spPr/>
      <dgm:t>
        <a:bodyPr/>
        <a:lstStyle/>
        <a:p>
          <a:endParaRPr lang="ru-RU"/>
        </a:p>
      </dgm:t>
    </dgm:pt>
    <dgm:pt modelId="{AA5501F2-D09E-481D-93D3-4E0264D6E8D7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Методическое пособие «Активные занятия для работы с родителями». 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3938EC-BA46-4A00-9CC1-A7A4C9CC4D79}" type="parTrans" cxnId="{B3869CDF-D754-4C91-A737-44323511F982}">
      <dgm:prSet/>
      <dgm:spPr/>
      <dgm:t>
        <a:bodyPr/>
        <a:lstStyle/>
        <a:p>
          <a:endParaRPr lang="ru-RU"/>
        </a:p>
      </dgm:t>
    </dgm:pt>
    <dgm:pt modelId="{9131D146-D6A2-4299-9EEB-4E9A80034CCE}" type="sibTrans" cxnId="{B3869CDF-D754-4C91-A737-44323511F982}">
      <dgm:prSet/>
      <dgm:spPr/>
      <dgm:t>
        <a:bodyPr/>
        <a:lstStyle/>
        <a:p>
          <a:endParaRPr lang="ru-RU"/>
        </a:p>
      </dgm:t>
    </dgm:pt>
    <dgm:pt modelId="{E77A0173-7D62-4B70-8A4D-E68AC815090F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занятий с родителями. 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4C0125-DF28-44DC-A93E-370367F9EC8F}" type="sibTrans" cxnId="{B5794BC4-5ECC-407A-BACB-D2676BC359AB}">
      <dgm:prSet/>
      <dgm:spPr/>
      <dgm:t>
        <a:bodyPr/>
        <a:lstStyle/>
        <a:p>
          <a:endParaRPr lang="ru-RU"/>
        </a:p>
      </dgm:t>
    </dgm:pt>
    <dgm:pt modelId="{25CCBAE4-5EBB-47B1-98AA-F4FA52941F57}" type="parTrans" cxnId="{B5794BC4-5ECC-407A-BACB-D2676BC359AB}">
      <dgm:prSet/>
      <dgm:spPr/>
      <dgm:t>
        <a:bodyPr/>
        <a:lstStyle/>
        <a:p>
          <a:endParaRPr lang="ru-RU"/>
        </a:p>
      </dgm:t>
    </dgm:pt>
    <dgm:pt modelId="{25332ED0-E293-42EB-84BA-31B7D2017F1D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Слово к родителям в книгах для развития детей 3-7лет.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4A4A80-477A-48A1-92DF-945D43EE2F8D}" type="parTrans" cxnId="{662237F1-2416-4A5F-AD5C-8B28191EDE4A}">
      <dgm:prSet/>
      <dgm:spPr/>
      <dgm:t>
        <a:bodyPr/>
        <a:lstStyle/>
        <a:p>
          <a:endParaRPr lang="ru-RU"/>
        </a:p>
      </dgm:t>
    </dgm:pt>
    <dgm:pt modelId="{87B82866-0AC6-4963-8192-CB7B988A49FA}" type="sibTrans" cxnId="{662237F1-2416-4A5F-AD5C-8B28191EDE4A}">
      <dgm:prSet/>
      <dgm:spPr/>
      <dgm:t>
        <a:bodyPr/>
        <a:lstStyle/>
        <a:p>
          <a:endParaRPr lang="ru-RU"/>
        </a:p>
      </dgm:t>
    </dgm:pt>
    <dgm:pt modelId="{8B6C39AF-52C9-424A-9875-B97E9A99AFFD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Советы родителям по организации душеполезного семейного чтения.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D6D901-F135-435C-85E0-2EE002F1C87D}" type="parTrans" cxnId="{D01ADF6D-C4ED-4BF8-975F-2DBF9BDB9754}">
      <dgm:prSet/>
      <dgm:spPr/>
      <dgm:t>
        <a:bodyPr/>
        <a:lstStyle/>
        <a:p>
          <a:endParaRPr lang="ru-RU"/>
        </a:p>
      </dgm:t>
    </dgm:pt>
    <dgm:pt modelId="{1A044489-B9E7-4B55-B002-CC3A9DAA2AD1}" type="sibTrans" cxnId="{D01ADF6D-C4ED-4BF8-975F-2DBF9BDB9754}">
      <dgm:prSet/>
      <dgm:spPr/>
      <dgm:t>
        <a:bodyPr/>
        <a:lstStyle/>
        <a:p>
          <a:endParaRPr lang="ru-RU"/>
        </a:p>
      </dgm:t>
    </dgm:pt>
    <dgm:pt modelId="{FD37AC8A-EECF-485F-80D3-6CF86B83DA60}" type="pres">
      <dgm:prSet presAssocID="{B36BC5DF-8AC0-494C-9618-5045CBB8E3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FF3B61-71DA-4C95-9A37-C9B099FF82DD}" type="pres">
      <dgm:prSet presAssocID="{A7ED0A4B-4E5F-4865-848A-4BEDB71FBC9F}" presName="parentText" presStyleLbl="node1" presStyleIdx="0" presStyleCnt="6" custLinFactNeighborY="496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EEC4F-CB2E-4E26-83D6-BA6E9ABF7479}" type="pres">
      <dgm:prSet presAssocID="{E693512D-E57B-472B-A45B-4925141F241D}" presName="spacer" presStyleCnt="0"/>
      <dgm:spPr/>
    </dgm:pt>
    <dgm:pt modelId="{7B390973-0182-41A8-B4B1-D0FEF7875A1C}" type="pres">
      <dgm:prSet presAssocID="{E77A0173-7D62-4B70-8A4D-E68AC815090F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D93E55-96FB-45AD-9C82-46D89469EC4E}" type="pres">
      <dgm:prSet presAssocID="{FF4C0125-DF28-44DC-A93E-370367F9EC8F}" presName="spacer" presStyleCnt="0"/>
      <dgm:spPr/>
    </dgm:pt>
    <dgm:pt modelId="{F78DEA71-92E0-4DA7-A8BF-8B2F45D76A09}" type="pres">
      <dgm:prSet presAssocID="{21E9C666-E3CC-4586-B048-2228EB98561F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C7CAFC-1F8F-4CCD-BD33-C679D2D9E2BD}" type="pres">
      <dgm:prSet presAssocID="{72777C65-84A2-4F55-B8A3-4CEA1EE36B04}" presName="spacer" presStyleCnt="0"/>
      <dgm:spPr/>
    </dgm:pt>
    <dgm:pt modelId="{D8D5CF4D-21B0-43F2-ADDB-E72400E544A9}" type="pres">
      <dgm:prSet presAssocID="{AA5501F2-D09E-481D-93D3-4E0264D6E8D7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189621-FA47-463D-9150-256F541965BB}" type="pres">
      <dgm:prSet presAssocID="{9131D146-D6A2-4299-9EEB-4E9A80034CCE}" presName="spacer" presStyleCnt="0"/>
      <dgm:spPr/>
    </dgm:pt>
    <dgm:pt modelId="{0C7DA415-DCFC-49AB-9E11-92518E1075B0}" type="pres">
      <dgm:prSet presAssocID="{25332ED0-E293-42EB-84BA-31B7D2017F1D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BFB30-1498-4911-8BFE-1ADAFEAA1709}" type="pres">
      <dgm:prSet presAssocID="{87B82866-0AC6-4963-8192-CB7B988A49FA}" presName="spacer" presStyleCnt="0"/>
      <dgm:spPr/>
    </dgm:pt>
    <dgm:pt modelId="{DC76889F-7A7A-4022-8819-DE5114FB5AF5}" type="pres">
      <dgm:prSet presAssocID="{8B6C39AF-52C9-424A-9875-B97E9A99AFFD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2237F1-2416-4A5F-AD5C-8B28191EDE4A}" srcId="{B36BC5DF-8AC0-494C-9618-5045CBB8E365}" destId="{25332ED0-E293-42EB-84BA-31B7D2017F1D}" srcOrd="4" destOrd="0" parTransId="{724A4A80-477A-48A1-92DF-945D43EE2F8D}" sibTransId="{87B82866-0AC6-4963-8192-CB7B988A49FA}"/>
    <dgm:cxn modelId="{B3869CDF-D754-4C91-A737-44323511F982}" srcId="{B36BC5DF-8AC0-494C-9618-5045CBB8E365}" destId="{AA5501F2-D09E-481D-93D3-4E0264D6E8D7}" srcOrd="3" destOrd="0" parTransId="{B23938EC-BA46-4A00-9CC1-A7A4C9CC4D79}" sibTransId="{9131D146-D6A2-4299-9EEB-4E9A80034CCE}"/>
    <dgm:cxn modelId="{D8B5134C-D6E6-44B3-9063-EE74E2EEE66A}" type="presOf" srcId="{B36BC5DF-8AC0-494C-9618-5045CBB8E365}" destId="{FD37AC8A-EECF-485F-80D3-6CF86B83DA60}" srcOrd="0" destOrd="0" presId="urn:microsoft.com/office/officeart/2005/8/layout/vList2"/>
    <dgm:cxn modelId="{84905215-B795-40F6-A288-FE4B3DF772A2}" type="presOf" srcId="{AA5501F2-D09E-481D-93D3-4E0264D6E8D7}" destId="{D8D5CF4D-21B0-43F2-ADDB-E72400E544A9}" srcOrd="0" destOrd="0" presId="urn:microsoft.com/office/officeart/2005/8/layout/vList2"/>
    <dgm:cxn modelId="{33549ACA-4D1A-4F32-9F9F-354B5BE06DCE}" srcId="{B36BC5DF-8AC0-494C-9618-5045CBB8E365}" destId="{A7ED0A4B-4E5F-4865-848A-4BEDB71FBC9F}" srcOrd="0" destOrd="0" parTransId="{14037941-FA24-47BD-8A18-C46451565A43}" sibTransId="{E693512D-E57B-472B-A45B-4925141F241D}"/>
    <dgm:cxn modelId="{1CD92184-F40A-46EA-9DA8-A430A4845869}" type="presOf" srcId="{8B6C39AF-52C9-424A-9875-B97E9A99AFFD}" destId="{DC76889F-7A7A-4022-8819-DE5114FB5AF5}" srcOrd="0" destOrd="0" presId="urn:microsoft.com/office/officeart/2005/8/layout/vList2"/>
    <dgm:cxn modelId="{16EC279F-9EFA-4BC0-B75F-83CCACCC84D2}" type="presOf" srcId="{21E9C666-E3CC-4586-B048-2228EB98561F}" destId="{F78DEA71-92E0-4DA7-A8BF-8B2F45D76A09}" srcOrd="0" destOrd="0" presId="urn:microsoft.com/office/officeart/2005/8/layout/vList2"/>
    <dgm:cxn modelId="{D01ADF6D-C4ED-4BF8-975F-2DBF9BDB9754}" srcId="{B36BC5DF-8AC0-494C-9618-5045CBB8E365}" destId="{8B6C39AF-52C9-424A-9875-B97E9A99AFFD}" srcOrd="5" destOrd="0" parTransId="{FBD6D901-F135-435C-85E0-2EE002F1C87D}" sibTransId="{1A044489-B9E7-4B55-B002-CC3A9DAA2AD1}"/>
    <dgm:cxn modelId="{17574998-F61C-44A1-B103-93A53A6991B7}" srcId="{B36BC5DF-8AC0-494C-9618-5045CBB8E365}" destId="{21E9C666-E3CC-4586-B048-2228EB98561F}" srcOrd="2" destOrd="0" parTransId="{CC4BC591-1C78-4B83-A1F7-84E833255748}" sibTransId="{72777C65-84A2-4F55-B8A3-4CEA1EE36B04}"/>
    <dgm:cxn modelId="{45894F3C-9DDE-4D31-A730-8E1477383535}" type="presOf" srcId="{25332ED0-E293-42EB-84BA-31B7D2017F1D}" destId="{0C7DA415-DCFC-49AB-9E11-92518E1075B0}" srcOrd="0" destOrd="0" presId="urn:microsoft.com/office/officeart/2005/8/layout/vList2"/>
    <dgm:cxn modelId="{C9FFD58E-4D2B-4AF5-9E22-05F7BE349496}" type="presOf" srcId="{E77A0173-7D62-4B70-8A4D-E68AC815090F}" destId="{7B390973-0182-41A8-B4B1-D0FEF7875A1C}" srcOrd="0" destOrd="0" presId="urn:microsoft.com/office/officeart/2005/8/layout/vList2"/>
    <dgm:cxn modelId="{B5794BC4-5ECC-407A-BACB-D2676BC359AB}" srcId="{B36BC5DF-8AC0-494C-9618-5045CBB8E365}" destId="{E77A0173-7D62-4B70-8A4D-E68AC815090F}" srcOrd="1" destOrd="0" parTransId="{25CCBAE4-5EBB-47B1-98AA-F4FA52941F57}" sibTransId="{FF4C0125-DF28-44DC-A93E-370367F9EC8F}"/>
    <dgm:cxn modelId="{FE507412-16D7-433D-990A-7C1711F26AC9}" type="presOf" srcId="{A7ED0A4B-4E5F-4865-848A-4BEDB71FBC9F}" destId="{5BFF3B61-71DA-4C95-9A37-C9B099FF82DD}" srcOrd="0" destOrd="0" presId="urn:microsoft.com/office/officeart/2005/8/layout/vList2"/>
    <dgm:cxn modelId="{4F6FD42B-2CCA-4531-A77B-707A0246BAD9}" type="presParOf" srcId="{FD37AC8A-EECF-485F-80D3-6CF86B83DA60}" destId="{5BFF3B61-71DA-4C95-9A37-C9B099FF82DD}" srcOrd="0" destOrd="0" presId="urn:microsoft.com/office/officeart/2005/8/layout/vList2"/>
    <dgm:cxn modelId="{3DE194E5-F056-4137-AF2D-2A3600C6B444}" type="presParOf" srcId="{FD37AC8A-EECF-485F-80D3-6CF86B83DA60}" destId="{E3FEEC4F-CB2E-4E26-83D6-BA6E9ABF7479}" srcOrd="1" destOrd="0" presId="urn:microsoft.com/office/officeart/2005/8/layout/vList2"/>
    <dgm:cxn modelId="{9C94720A-DD07-4ADD-B129-9CF4BB3F2B0E}" type="presParOf" srcId="{FD37AC8A-EECF-485F-80D3-6CF86B83DA60}" destId="{7B390973-0182-41A8-B4B1-D0FEF7875A1C}" srcOrd="2" destOrd="0" presId="urn:microsoft.com/office/officeart/2005/8/layout/vList2"/>
    <dgm:cxn modelId="{3897DD1B-BF27-4FA0-B114-1F5F51822896}" type="presParOf" srcId="{FD37AC8A-EECF-485F-80D3-6CF86B83DA60}" destId="{0AD93E55-96FB-45AD-9C82-46D89469EC4E}" srcOrd="3" destOrd="0" presId="urn:microsoft.com/office/officeart/2005/8/layout/vList2"/>
    <dgm:cxn modelId="{088AD49E-3BDF-47A8-B81D-D6EDA862C2D5}" type="presParOf" srcId="{FD37AC8A-EECF-485F-80D3-6CF86B83DA60}" destId="{F78DEA71-92E0-4DA7-A8BF-8B2F45D76A09}" srcOrd="4" destOrd="0" presId="urn:microsoft.com/office/officeart/2005/8/layout/vList2"/>
    <dgm:cxn modelId="{BE9A40C0-ECC6-4BCF-AB01-29CA591F8459}" type="presParOf" srcId="{FD37AC8A-EECF-485F-80D3-6CF86B83DA60}" destId="{F5C7CAFC-1F8F-4CCD-BD33-C679D2D9E2BD}" srcOrd="5" destOrd="0" presId="urn:microsoft.com/office/officeart/2005/8/layout/vList2"/>
    <dgm:cxn modelId="{AD5AC046-048B-4CD9-990B-10D1199207C7}" type="presParOf" srcId="{FD37AC8A-EECF-485F-80D3-6CF86B83DA60}" destId="{D8D5CF4D-21B0-43F2-ADDB-E72400E544A9}" srcOrd="6" destOrd="0" presId="urn:microsoft.com/office/officeart/2005/8/layout/vList2"/>
    <dgm:cxn modelId="{299E9AAE-5C22-4EE5-BCD0-4E0647865CD3}" type="presParOf" srcId="{FD37AC8A-EECF-485F-80D3-6CF86B83DA60}" destId="{78189621-FA47-463D-9150-256F541965BB}" srcOrd="7" destOrd="0" presId="urn:microsoft.com/office/officeart/2005/8/layout/vList2"/>
    <dgm:cxn modelId="{DD587032-9DB9-4FF0-93A7-B00533093F39}" type="presParOf" srcId="{FD37AC8A-EECF-485F-80D3-6CF86B83DA60}" destId="{0C7DA415-DCFC-49AB-9E11-92518E1075B0}" srcOrd="8" destOrd="0" presId="urn:microsoft.com/office/officeart/2005/8/layout/vList2"/>
    <dgm:cxn modelId="{791A9D34-10EC-4918-A7AC-96181FCC64FA}" type="presParOf" srcId="{FD37AC8A-EECF-485F-80D3-6CF86B83DA60}" destId="{3A1BFB30-1498-4911-8BFE-1ADAFEAA1709}" srcOrd="9" destOrd="0" presId="urn:microsoft.com/office/officeart/2005/8/layout/vList2"/>
    <dgm:cxn modelId="{95C2CA19-A3CA-4C6A-8807-5E3B5436F295}" type="presParOf" srcId="{FD37AC8A-EECF-485F-80D3-6CF86B83DA60}" destId="{DC76889F-7A7A-4022-8819-DE5114FB5AF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6BC5DF-8AC0-494C-9618-5045CBB8E365}" type="doc">
      <dgm:prSet loTypeId="urn:microsoft.com/office/officeart/2005/8/layout/vList2" loCatId="list" qsTypeId="urn:microsoft.com/office/officeart/2005/8/quickstyle/simple1#7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7ED0A4B-4E5F-4865-848A-4BEDB71FBC9F}">
      <dgm:prSet phldrT="[Текст]" custT="1"/>
      <dgm:spPr/>
      <dgm:t>
        <a:bodyPr/>
        <a:lstStyle/>
        <a:p>
          <a:pPr algn="ctr"/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Совместные занятия с родителями во Дворце искусств</a:t>
          </a:r>
        </a:p>
        <a:p>
          <a:pPr algn="ctr"/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Мастер-класс «Игры, хороводы, традиции народов России»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037941-FA24-47BD-8A18-C46451565A43}" type="parTrans" cxnId="{33549ACA-4D1A-4F32-9F9F-354B5BE06DCE}">
      <dgm:prSet/>
      <dgm:spPr/>
      <dgm:t>
        <a:bodyPr/>
        <a:lstStyle/>
        <a:p>
          <a:endParaRPr lang="ru-RU"/>
        </a:p>
      </dgm:t>
    </dgm:pt>
    <dgm:pt modelId="{E693512D-E57B-472B-A45B-4925141F241D}" type="sibTrans" cxnId="{33549ACA-4D1A-4F32-9F9F-354B5BE06DCE}">
      <dgm:prSet/>
      <dgm:spPr/>
      <dgm:t>
        <a:bodyPr/>
        <a:lstStyle/>
        <a:p>
          <a:endParaRPr lang="ru-RU"/>
        </a:p>
      </dgm:t>
    </dgm:pt>
    <dgm:pt modelId="{FD37AC8A-EECF-485F-80D3-6CF86B83DA60}" type="pres">
      <dgm:prSet presAssocID="{B36BC5DF-8AC0-494C-9618-5045CBB8E3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FF3B61-71DA-4C95-9A37-C9B099FF82DD}" type="pres">
      <dgm:prSet presAssocID="{A7ED0A4B-4E5F-4865-848A-4BEDB71FBC9F}" presName="parentText" presStyleLbl="node1" presStyleIdx="0" presStyleCnt="1" custScaleX="98546" custScaleY="295521" custLinFactNeighborX="-566" custLinFactNeighborY="-146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549ACA-4D1A-4F32-9F9F-354B5BE06DCE}" srcId="{B36BC5DF-8AC0-494C-9618-5045CBB8E365}" destId="{A7ED0A4B-4E5F-4865-848A-4BEDB71FBC9F}" srcOrd="0" destOrd="0" parTransId="{14037941-FA24-47BD-8A18-C46451565A43}" sibTransId="{E693512D-E57B-472B-A45B-4925141F241D}"/>
    <dgm:cxn modelId="{4252763B-09F6-473B-881F-2B148B0B809F}" type="presOf" srcId="{A7ED0A4B-4E5F-4865-848A-4BEDB71FBC9F}" destId="{5BFF3B61-71DA-4C95-9A37-C9B099FF82DD}" srcOrd="0" destOrd="0" presId="urn:microsoft.com/office/officeart/2005/8/layout/vList2"/>
    <dgm:cxn modelId="{03FAF1FD-B743-4595-A916-6CE50CCCC467}" type="presOf" srcId="{B36BC5DF-8AC0-494C-9618-5045CBB8E365}" destId="{FD37AC8A-EECF-485F-80D3-6CF86B83DA60}" srcOrd="0" destOrd="0" presId="urn:microsoft.com/office/officeart/2005/8/layout/vList2"/>
    <dgm:cxn modelId="{D0459D15-BB4A-472E-8286-972660F627CB}" type="presParOf" srcId="{FD37AC8A-EECF-485F-80D3-6CF86B83DA60}" destId="{5BFF3B61-71DA-4C95-9A37-C9B099FF82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6BC5DF-8AC0-494C-9618-5045CBB8E365}" type="doc">
      <dgm:prSet loTypeId="urn:microsoft.com/office/officeart/2005/8/layout/vList2" loCatId="list" qsTypeId="urn:microsoft.com/office/officeart/2005/8/quickstyle/simple1#7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7ED0A4B-4E5F-4865-848A-4BEDB71FBC9F}">
      <dgm:prSet phldrT="[Текст]" custT="1"/>
      <dgm:spPr/>
      <dgm:t>
        <a:bodyPr/>
        <a:lstStyle/>
        <a:p>
          <a:pPr algn="ctr"/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Совместные мероприятия с родителями в ДОУ</a:t>
          </a:r>
        </a:p>
        <a:p>
          <a:pPr algn="ctr"/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037941-FA24-47BD-8A18-C46451565A43}" type="parTrans" cxnId="{33549ACA-4D1A-4F32-9F9F-354B5BE06DCE}">
      <dgm:prSet/>
      <dgm:spPr/>
      <dgm:t>
        <a:bodyPr/>
        <a:lstStyle/>
        <a:p>
          <a:endParaRPr lang="ru-RU"/>
        </a:p>
      </dgm:t>
    </dgm:pt>
    <dgm:pt modelId="{E693512D-E57B-472B-A45B-4925141F241D}" type="sibTrans" cxnId="{33549ACA-4D1A-4F32-9F9F-354B5BE06DCE}">
      <dgm:prSet/>
      <dgm:spPr/>
      <dgm:t>
        <a:bodyPr/>
        <a:lstStyle/>
        <a:p>
          <a:endParaRPr lang="ru-RU"/>
        </a:p>
      </dgm:t>
    </dgm:pt>
    <dgm:pt modelId="{FD37AC8A-EECF-485F-80D3-6CF86B83DA60}" type="pres">
      <dgm:prSet presAssocID="{B36BC5DF-8AC0-494C-9618-5045CBB8E3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FF3B61-71DA-4C95-9A37-C9B099FF82DD}" type="pres">
      <dgm:prSet presAssocID="{A7ED0A4B-4E5F-4865-848A-4BEDB71FBC9F}" presName="parentText" presStyleLbl="node1" presStyleIdx="0" presStyleCnt="1" custScaleY="215961" custLinFactNeighborX="-566" custLinFactNeighborY="-146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549ACA-4D1A-4F32-9F9F-354B5BE06DCE}" srcId="{B36BC5DF-8AC0-494C-9618-5045CBB8E365}" destId="{A7ED0A4B-4E5F-4865-848A-4BEDB71FBC9F}" srcOrd="0" destOrd="0" parTransId="{14037941-FA24-47BD-8A18-C46451565A43}" sibTransId="{E693512D-E57B-472B-A45B-4925141F241D}"/>
    <dgm:cxn modelId="{B0CE94AC-84EE-4E95-A711-4F28D5849F09}" type="presOf" srcId="{B36BC5DF-8AC0-494C-9618-5045CBB8E365}" destId="{FD37AC8A-EECF-485F-80D3-6CF86B83DA60}" srcOrd="0" destOrd="0" presId="urn:microsoft.com/office/officeart/2005/8/layout/vList2"/>
    <dgm:cxn modelId="{6BE5D5B9-E056-46D3-AC16-435A167C2EAA}" type="presOf" srcId="{A7ED0A4B-4E5F-4865-848A-4BEDB71FBC9F}" destId="{5BFF3B61-71DA-4C95-9A37-C9B099FF82DD}" srcOrd="0" destOrd="0" presId="urn:microsoft.com/office/officeart/2005/8/layout/vList2"/>
    <dgm:cxn modelId="{45F9AF5C-0BDC-4267-8688-4E3B46AA2A57}" type="presParOf" srcId="{FD37AC8A-EECF-485F-80D3-6CF86B83DA60}" destId="{5BFF3B61-71DA-4C95-9A37-C9B099FF82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6BC5DF-8AC0-494C-9618-5045CBB8E365}" type="doc">
      <dgm:prSet loTypeId="urn:microsoft.com/office/officeart/2005/8/layout/vList2" loCatId="list" qsTypeId="urn:microsoft.com/office/officeart/2005/8/quickstyle/simple1#7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7ED0A4B-4E5F-4865-848A-4BEDB71FBC9F}">
      <dgm:prSet phldrT="[Текст]" custT="1"/>
      <dgm:spPr/>
      <dgm:t>
        <a:bodyPr/>
        <a:lstStyle/>
        <a:p>
          <a:pPr algn="ctr"/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Экскурсия в зоологический сад В ЦДТ</a:t>
          </a:r>
        </a:p>
        <a:p>
          <a:pPr algn="ctr"/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037941-FA24-47BD-8A18-C46451565A43}" type="parTrans" cxnId="{33549ACA-4D1A-4F32-9F9F-354B5BE06DCE}">
      <dgm:prSet/>
      <dgm:spPr/>
      <dgm:t>
        <a:bodyPr/>
        <a:lstStyle/>
        <a:p>
          <a:endParaRPr lang="ru-RU"/>
        </a:p>
      </dgm:t>
    </dgm:pt>
    <dgm:pt modelId="{E693512D-E57B-472B-A45B-4925141F241D}" type="sibTrans" cxnId="{33549ACA-4D1A-4F32-9F9F-354B5BE06DCE}">
      <dgm:prSet/>
      <dgm:spPr/>
      <dgm:t>
        <a:bodyPr/>
        <a:lstStyle/>
        <a:p>
          <a:endParaRPr lang="ru-RU"/>
        </a:p>
      </dgm:t>
    </dgm:pt>
    <dgm:pt modelId="{FD37AC8A-EECF-485F-80D3-6CF86B83DA60}" type="pres">
      <dgm:prSet presAssocID="{B36BC5DF-8AC0-494C-9618-5045CBB8E3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FF3B61-71DA-4C95-9A37-C9B099FF82DD}" type="pres">
      <dgm:prSet presAssocID="{A7ED0A4B-4E5F-4865-848A-4BEDB71FBC9F}" presName="parentText" presStyleLbl="node1" presStyleIdx="0" presStyleCnt="1" custScaleY="78907" custLinFactNeighborX="-566" custLinFactNeighborY="-146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549ACA-4D1A-4F32-9F9F-354B5BE06DCE}" srcId="{B36BC5DF-8AC0-494C-9618-5045CBB8E365}" destId="{A7ED0A4B-4E5F-4865-848A-4BEDB71FBC9F}" srcOrd="0" destOrd="0" parTransId="{14037941-FA24-47BD-8A18-C46451565A43}" sibTransId="{E693512D-E57B-472B-A45B-4925141F241D}"/>
    <dgm:cxn modelId="{FF67D426-DEEA-42BE-A800-6FBD48940CB3}" type="presOf" srcId="{B36BC5DF-8AC0-494C-9618-5045CBB8E365}" destId="{FD37AC8A-EECF-485F-80D3-6CF86B83DA60}" srcOrd="0" destOrd="0" presId="urn:microsoft.com/office/officeart/2005/8/layout/vList2"/>
    <dgm:cxn modelId="{84A4E628-6B34-4295-9680-DD4E4A5AFB2C}" type="presOf" srcId="{A7ED0A4B-4E5F-4865-848A-4BEDB71FBC9F}" destId="{5BFF3B61-71DA-4C95-9A37-C9B099FF82DD}" srcOrd="0" destOrd="0" presId="urn:microsoft.com/office/officeart/2005/8/layout/vList2"/>
    <dgm:cxn modelId="{4874446E-7F5E-4F2E-A9C4-858F1DCCD715}" type="presParOf" srcId="{FD37AC8A-EECF-485F-80D3-6CF86B83DA60}" destId="{5BFF3B61-71DA-4C95-9A37-C9B099FF82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6BC5DF-8AC0-494C-9618-5045CBB8E365}" type="doc">
      <dgm:prSet loTypeId="urn:microsoft.com/office/officeart/2005/8/layout/vList2" loCatId="list" qsTypeId="urn:microsoft.com/office/officeart/2005/8/quickstyle/simple1#7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7ED0A4B-4E5F-4865-848A-4BEDB71FBC9F}">
      <dgm:prSet phldrT="[Текст]" custT="1"/>
      <dgm:spPr/>
      <dgm:t>
        <a:bodyPr/>
        <a:lstStyle/>
        <a:p>
          <a:pPr algn="ctr"/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Литературная викторина «По страницам сказок» в детскую библиотеку № 3 совместно с родителями</a:t>
          </a:r>
        </a:p>
        <a:p>
          <a:pPr algn="ctr"/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037941-FA24-47BD-8A18-C46451565A43}" type="parTrans" cxnId="{33549ACA-4D1A-4F32-9F9F-354B5BE06DCE}">
      <dgm:prSet/>
      <dgm:spPr/>
      <dgm:t>
        <a:bodyPr/>
        <a:lstStyle/>
        <a:p>
          <a:endParaRPr lang="ru-RU"/>
        </a:p>
      </dgm:t>
    </dgm:pt>
    <dgm:pt modelId="{E693512D-E57B-472B-A45B-4925141F241D}" type="sibTrans" cxnId="{33549ACA-4D1A-4F32-9F9F-354B5BE06DCE}">
      <dgm:prSet/>
      <dgm:spPr/>
      <dgm:t>
        <a:bodyPr/>
        <a:lstStyle/>
        <a:p>
          <a:endParaRPr lang="ru-RU"/>
        </a:p>
      </dgm:t>
    </dgm:pt>
    <dgm:pt modelId="{FD37AC8A-EECF-485F-80D3-6CF86B83DA60}" type="pres">
      <dgm:prSet presAssocID="{B36BC5DF-8AC0-494C-9618-5045CBB8E3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FF3B61-71DA-4C95-9A37-C9B099FF82DD}" type="pres">
      <dgm:prSet presAssocID="{A7ED0A4B-4E5F-4865-848A-4BEDB71FBC9F}" presName="parentText" presStyleLbl="node1" presStyleIdx="0" presStyleCnt="1" custScaleY="72615" custLinFactNeighborX="2118" custLinFactNeighborY="-55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549ACA-4D1A-4F32-9F9F-354B5BE06DCE}" srcId="{B36BC5DF-8AC0-494C-9618-5045CBB8E365}" destId="{A7ED0A4B-4E5F-4865-848A-4BEDB71FBC9F}" srcOrd="0" destOrd="0" parTransId="{14037941-FA24-47BD-8A18-C46451565A43}" sibTransId="{E693512D-E57B-472B-A45B-4925141F241D}"/>
    <dgm:cxn modelId="{26200CE7-9789-41F8-A03E-DC228B1BED84}" type="presOf" srcId="{B36BC5DF-8AC0-494C-9618-5045CBB8E365}" destId="{FD37AC8A-EECF-485F-80D3-6CF86B83DA60}" srcOrd="0" destOrd="0" presId="urn:microsoft.com/office/officeart/2005/8/layout/vList2"/>
    <dgm:cxn modelId="{B07B3086-670B-46F2-9C23-8C9B00403767}" type="presOf" srcId="{A7ED0A4B-4E5F-4865-848A-4BEDB71FBC9F}" destId="{5BFF3B61-71DA-4C95-9A37-C9B099FF82DD}" srcOrd="0" destOrd="0" presId="urn:microsoft.com/office/officeart/2005/8/layout/vList2"/>
    <dgm:cxn modelId="{4B2C2D93-E210-44BA-9EF8-E0FC06212E4E}" type="presParOf" srcId="{FD37AC8A-EECF-485F-80D3-6CF86B83DA60}" destId="{5BFF3B61-71DA-4C95-9A37-C9B099FF82DD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FF3B61-71DA-4C95-9A37-C9B099FF82DD}">
      <dsp:nvSpPr>
        <dsp:cNvPr id="0" name=""/>
        <dsp:cNvSpPr/>
      </dsp:nvSpPr>
      <dsp:spPr>
        <a:xfrm>
          <a:off x="0" y="72008"/>
          <a:ext cx="6537980" cy="692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Пояснительная записка.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2008"/>
        <a:ext cx="6537980" cy="692640"/>
      </dsp:txXfrm>
    </dsp:sp>
    <dsp:sp modelId="{7B390973-0182-41A8-B4B1-D0FEF7875A1C}">
      <dsp:nvSpPr>
        <dsp:cNvPr id="0" name=""/>
        <dsp:cNvSpPr/>
      </dsp:nvSpPr>
      <dsp:spPr>
        <a:xfrm>
          <a:off x="0" y="818334"/>
          <a:ext cx="6537980" cy="692640"/>
        </a:xfrm>
        <a:prstGeom prst="roundRect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занятий с родителями. 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18334"/>
        <a:ext cx="6537980" cy="692640"/>
      </dsp:txXfrm>
    </dsp:sp>
    <dsp:sp modelId="{F78DEA71-92E0-4DA7-A8BF-8B2F45D76A09}">
      <dsp:nvSpPr>
        <dsp:cNvPr id="0" name=""/>
        <dsp:cNvSpPr/>
      </dsp:nvSpPr>
      <dsp:spPr>
        <a:xfrm>
          <a:off x="0" y="1617534"/>
          <a:ext cx="6537980" cy="692640"/>
        </a:xfrm>
        <a:prstGeom prst="roundRect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рекомендации к системе занятий с родителями .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17534"/>
        <a:ext cx="6537980" cy="692640"/>
      </dsp:txXfrm>
    </dsp:sp>
    <dsp:sp modelId="{D8D5CF4D-21B0-43F2-ADDB-E72400E544A9}">
      <dsp:nvSpPr>
        <dsp:cNvPr id="0" name=""/>
        <dsp:cNvSpPr/>
      </dsp:nvSpPr>
      <dsp:spPr>
        <a:xfrm>
          <a:off x="0" y="2416734"/>
          <a:ext cx="6537980" cy="692640"/>
        </a:xfrm>
        <a:prstGeom prst="roundRect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Методическое пособие «Активные занятия для работы с родителями». 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416734"/>
        <a:ext cx="6537980" cy="692640"/>
      </dsp:txXfrm>
    </dsp:sp>
    <dsp:sp modelId="{0C7DA415-DCFC-49AB-9E11-92518E1075B0}">
      <dsp:nvSpPr>
        <dsp:cNvPr id="0" name=""/>
        <dsp:cNvSpPr/>
      </dsp:nvSpPr>
      <dsp:spPr>
        <a:xfrm>
          <a:off x="0" y="3215934"/>
          <a:ext cx="6537980" cy="692640"/>
        </a:xfrm>
        <a:prstGeom prst="roundRect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Слово к родителям в книгах для развития детей 3-7лет.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215934"/>
        <a:ext cx="6537980" cy="692640"/>
      </dsp:txXfrm>
    </dsp:sp>
    <dsp:sp modelId="{DC76889F-7A7A-4022-8819-DE5114FB5AF5}">
      <dsp:nvSpPr>
        <dsp:cNvPr id="0" name=""/>
        <dsp:cNvSpPr/>
      </dsp:nvSpPr>
      <dsp:spPr>
        <a:xfrm>
          <a:off x="0" y="4015134"/>
          <a:ext cx="6537980" cy="69264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Советы родителям по организации душеполезного семейного чтения.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015134"/>
        <a:ext cx="6537980" cy="6926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FF3B61-71DA-4C95-9A37-C9B099FF82DD}">
      <dsp:nvSpPr>
        <dsp:cNvPr id="0" name=""/>
        <dsp:cNvSpPr/>
      </dsp:nvSpPr>
      <dsp:spPr>
        <a:xfrm>
          <a:off x="71018" y="165676"/>
          <a:ext cx="7787212" cy="113989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Совместные занятия с родителями во Дворце искусств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Мастер-класс «Игры, хороводы, традиции народов России»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018" y="165676"/>
        <a:ext cx="7787212" cy="113989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FF3B61-71DA-4C95-9A37-C9B099FF82DD}">
      <dsp:nvSpPr>
        <dsp:cNvPr id="0" name=""/>
        <dsp:cNvSpPr/>
      </dsp:nvSpPr>
      <dsp:spPr>
        <a:xfrm>
          <a:off x="0" y="31084"/>
          <a:ext cx="8018701" cy="83301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Совместные мероприятия с родителями в ДОУ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1084"/>
        <a:ext cx="8018701" cy="83301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FF3B61-71DA-4C95-9A37-C9B099FF82DD}">
      <dsp:nvSpPr>
        <dsp:cNvPr id="0" name=""/>
        <dsp:cNvSpPr/>
      </dsp:nvSpPr>
      <dsp:spPr>
        <a:xfrm>
          <a:off x="0" y="72008"/>
          <a:ext cx="8018701" cy="9453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Экскурсия в зоологический сад В ЦДТ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2008"/>
        <a:ext cx="8018701" cy="94536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FF3B61-71DA-4C95-9A37-C9B099FF82DD}">
      <dsp:nvSpPr>
        <dsp:cNvPr id="0" name=""/>
        <dsp:cNvSpPr/>
      </dsp:nvSpPr>
      <dsp:spPr>
        <a:xfrm>
          <a:off x="0" y="195876"/>
          <a:ext cx="7632848" cy="103310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Литературная викторина «По страницам сказок» в детскую библиотеку № 3 совместно с родителями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5876"/>
        <a:ext cx="7632848" cy="1033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C03C4-9838-4F27-A996-3CCE610D17CE}" type="datetimeFigureOut">
              <a:rPr lang="ru-RU"/>
              <a:pPr>
                <a:defRPr/>
              </a:pPr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82B4B-1DF7-4C95-9301-463F43B476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DC73C-D575-48FD-BFDE-9A7C687FF5EA}" type="datetimeFigureOut">
              <a:rPr lang="ru-RU"/>
              <a:pPr>
                <a:defRPr/>
              </a:pPr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2554E-7701-45B2-B677-FAC5235E41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9D0B8-F98B-4DF4-BAF2-2637CF6D147D}" type="datetimeFigureOut">
              <a:rPr lang="ru-RU"/>
              <a:pPr>
                <a:defRPr/>
              </a:pPr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5D95B-18CC-413D-B9D0-4409F31528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7C4EB-1D91-48FE-8904-405923916274}" type="datetimeFigureOut">
              <a:rPr lang="ru-RU"/>
              <a:pPr>
                <a:defRPr/>
              </a:pPr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55107-C9AE-43F9-8221-C243B755E5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76458-CBDE-48D8-A118-650410FB4CDB}" type="datetimeFigureOut">
              <a:rPr lang="ru-RU"/>
              <a:pPr>
                <a:defRPr/>
              </a:pPr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50A77-1657-4791-B66B-00BCC93C0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B6195-B7E0-4F0E-95B7-432D2FCF36FD}" type="datetimeFigureOut">
              <a:rPr lang="ru-RU"/>
              <a:pPr>
                <a:defRPr/>
              </a:pPr>
              <a:t>08.11.2015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8E586-5B4A-451D-849E-2E02C3FC3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4F47A-DFD1-4B2E-B1AC-A7E3CD6B66CB}" type="datetimeFigureOut">
              <a:rPr lang="ru-RU"/>
              <a:pPr>
                <a:defRPr/>
              </a:pPr>
              <a:t>08.11.2015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C6DE3-2BB2-4865-A27E-6113EF6A36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75510-9F30-4FC0-99AC-EB54337CFE8F}" type="datetimeFigureOut">
              <a:rPr lang="ru-RU"/>
              <a:pPr>
                <a:defRPr/>
              </a:pPr>
              <a:t>08.11.2015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67DEC-DB24-4086-AFB6-EE3E79F6E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3726A-A4ED-4118-BAF9-8CC1D8D2F1AB}" type="datetimeFigureOut">
              <a:rPr lang="ru-RU"/>
              <a:pPr>
                <a:defRPr/>
              </a:pPr>
              <a:t>08.11.2015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0C518-2C8B-4D25-9F93-3EF99DB20D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1B738-5BC4-4911-9078-20BF81080B3C}" type="datetimeFigureOut">
              <a:rPr lang="ru-RU"/>
              <a:pPr>
                <a:defRPr/>
              </a:pPr>
              <a:t>08.11.2015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7E66D-8350-4783-95A8-2DCD2E0A7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A071C-45C6-44F1-82F5-82174B11BCC3}" type="datetimeFigureOut">
              <a:rPr lang="ru-RU"/>
              <a:pPr>
                <a:defRPr/>
              </a:pPr>
              <a:t>08.11.2015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8C8C9-AB30-490E-B018-4D30845477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62FC95">
                <a:alpha val="51765"/>
              </a:srgbClr>
            </a:gs>
            <a:gs pos="50000">
              <a:schemeClr val="bg1">
                <a:alpha val="49000"/>
              </a:schemeClr>
            </a:gs>
            <a:gs pos="50000">
              <a:schemeClr val="bg1">
                <a:alpha val="67000"/>
              </a:schemeClr>
            </a:gs>
            <a:gs pos="100000">
              <a:srgbClr val="00B0F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F5A7AE-BFB7-4109-B4E3-033E8892987B}" type="datetimeFigureOut">
              <a:rPr lang="ru-RU"/>
              <a:pPr>
                <a:defRPr/>
              </a:pPr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04A05D-FAFA-44B8-9E07-CA6CD5CA33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openxmlformats.org/officeDocument/2006/relationships/image" Target="../media/image36.jpeg"/><Relationship Id="rId5" Type="http://schemas.openxmlformats.org/officeDocument/2006/relationships/diagramColors" Target="../diagrams/colors5.xml"/><Relationship Id="rId10" Type="http://schemas.openxmlformats.org/officeDocument/2006/relationships/image" Target="../media/image35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85750" y="214313"/>
            <a:ext cx="8572500" cy="6215062"/>
          </a:xfrm>
          <a:prstGeom prst="round2DiagRect">
            <a:avLst/>
          </a:prstGeom>
          <a:noFill/>
          <a:ln w="635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6" name="Прямоугольник 7"/>
          <p:cNvSpPr>
            <a:spLocks noChangeArrowheads="1"/>
          </p:cNvSpPr>
          <p:nvPr/>
        </p:nvSpPr>
        <p:spPr bwMode="auto">
          <a:xfrm>
            <a:off x="785813" y="404664"/>
            <a:ext cx="771525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Г. НИЖНЕВАРТОВСК ДЕТСКИЙ САД № 4 «СКАЗКА»</a:t>
            </a:r>
          </a:p>
          <a:p>
            <a:pPr algn="ctr"/>
            <a:endParaRPr lang="ru-RU" alt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Модель деятельности ДОУ </a:t>
            </a:r>
          </a:p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через объединение воспитанников и родителей (законных представителей)</a:t>
            </a:r>
          </a:p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целостный образовательный процесс</a:t>
            </a:r>
          </a:p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основе духовно-нравственных и социально-культурных ценностей.</a:t>
            </a:r>
          </a:p>
          <a:p>
            <a:pPr algn="ctr"/>
            <a:r>
              <a:rPr lang="ru-RU" alt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Секция 1 (Церковь и образование)</a:t>
            </a:r>
          </a:p>
          <a:p>
            <a:pPr algn="r"/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Царук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Анна Николаевна, </a:t>
            </a:r>
          </a:p>
          <a:p>
            <a:pPr algn="r"/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1 категории</a:t>
            </a:r>
            <a:endParaRPr lang="ru-RU" alt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2772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26" name="Прямоугольник 5"/>
          <p:cNvSpPr>
            <a:spLocks noChangeArrowheads="1"/>
          </p:cNvSpPr>
          <p:nvPr/>
        </p:nvSpPr>
        <p:spPr bwMode="auto">
          <a:xfrm>
            <a:off x="1643063" y="214313"/>
            <a:ext cx="7500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Книги для развития детей 4 – 5 лет: </a:t>
            </a:r>
            <a:r>
              <a:rPr lang="ru-RU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«Дружная семья»,</a:t>
            </a:r>
          </a:p>
          <a:p>
            <a:pPr algn="ctr"/>
            <a:r>
              <a:rPr lang="ru-RU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«В добрый путь», «Добрая забота», «Благодарное слово».</a:t>
            </a:r>
          </a:p>
        </p:txBody>
      </p: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2071688" y="928688"/>
            <a:ext cx="6786562" cy="954087"/>
          </a:xfrm>
          <a:prstGeom prst="rect">
            <a:avLst/>
          </a:prstGeom>
          <a:solidFill>
            <a:srgbClr val="00CC00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средней группе ( 4 – 5 лет ) происходит первоначальное знакомство с истоками наиболее близкой ребенку социокультурной среды и деятельности в ней человека, дети и родители осваивают категории: Родной очаг, Родные просторы, Труд земной, Труд души.</a:t>
            </a:r>
          </a:p>
        </p:txBody>
      </p:sp>
      <p:pic>
        <p:nvPicPr>
          <p:cNvPr id="26628" name="Picture 4" descr="F:\Скан. книги Истоки\Document_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28625"/>
            <a:ext cx="1303337" cy="19288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29" name="Picture 3" descr="F:\Скан. книги Истоки\Document_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000250"/>
            <a:ext cx="1346200" cy="2000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30" name="Picture 5" descr="F:\Скан. книги Истоки\Document_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3071813"/>
            <a:ext cx="1370013" cy="1990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071688" y="1857375"/>
            <a:ext cx="6643687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Серия книг для развития детей 4-5 лет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«Дружная семья», «В добрый путь», «Добрая забота», «Благодарное слово»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направлена на осмысление детьми и их родителями ближайшей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социокультурной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среды и деятельности в ней человека. Книги развивают навыки делового, познавательного и личностного общения со сверстниками и взрослыми.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Книга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«Дружная семья»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позволяет присоединить всех участников образовательного процесса к традициям русской семьи, приобрести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социокультурный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опыт отношений между родителями и детьми, братьями и сестрами, бабушками и дедушками.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Через книгу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 добрый путь»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 детей раскрывается ценность родного дома, который является началом всех путей и дорог. Родители – самые близкие для ребенка люди, показывают ему образцы добрых дел и поступков.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Книга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«Добрая забота»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показывает  ребенку значимость доброго, заботливого отношения человека к «братьям нашим меньшим», она способствует воспитанию в детях любви к труду и людям труда.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«Благодарном слове»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детям раскрываются ценности семьи, доброго слова и доброго дела в жизни человека, а так же значение благодарного слова в общении между людьми.</a:t>
            </a:r>
          </a:p>
          <a:p>
            <a:pPr indent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8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8000"/>
              </a:solidFill>
              <a:latin typeface="+mn-lt"/>
              <a:cs typeface="+mn-cs"/>
            </a:endParaRPr>
          </a:p>
        </p:txBody>
      </p:sp>
      <p:pic>
        <p:nvPicPr>
          <p:cNvPr id="26632" name="Picture 2" descr="F:\Скан. книги Истоки\Document_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4221163"/>
            <a:ext cx="1533525" cy="23034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F:\Document_1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0" y="895350"/>
            <a:ext cx="1277938" cy="1924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1473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51" name="Прямоугольник 5"/>
          <p:cNvSpPr>
            <a:spLocks noChangeArrowheads="1"/>
          </p:cNvSpPr>
          <p:nvPr/>
        </p:nvSpPr>
        <p:spPr bwMode="auto">
          <a:xfrm>
            <a:off x="357188" y="214313"/>
            <a:ext cx="8786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Книги для развития детей 5 – 6 лет: </a:t>
            </a:r>
            <a:r>
              <a:rPr lang="ru-RU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«Верность родной земле», «Радость послушания», «Светлая надежда», «Добрые друзья», «Мудрое слово».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500313" y="928688"/>
            <a:ext cx="6219825" cy="523875"/>
          </a:xfrm>
          <a:prstGeom prst="rect">
            <a:avLst/>
          </a:prstGeom>
          <a:solidFill>
            <a:srgbClr val="00CC00"/>
          </a:solidFill>
          <a:ln w="3175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старшей группе ( 5 – 6 лет ) обращается внимание на ценности внутреннего мира человека: Вера, Надежда, Любовь, Мудрость.</a:t>
            </a:r>
          </a:p>
        </p:txBody>
      </p:sp>
      <p:sp>
        <p:nvSpPr>
          <p:cNvPr id="27653" name="Text Box 9"/>
          <p:cNvSpPr txBox="1">
            <a:spLocks noChangeArrowheads="1"/>
          </p:cNvSpPr>
          <p:nvPr/>
        </p:nvSpPr>
        <p:spPr bwMode="auto">
          <a:xfrm>
            <a:off x="2071688" y="1571625"/>
            <a:ext cx="6643687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Серия книг для развития детей 5-6 лет 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Верность родной земле», «Радость послушания», «Светлая Надежда», «Добрые друзья», «Мудрое слово»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направлена на первоначальное прочувствованное восприятие детьми  и родителями ценностей внутреннего мира человека: Вера, Надежда, Любовь, Мудрость.</a:t>
            </a:r>
          </a:p>
          <a:p>
            <a:pPr indent="457200" algn="just"/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Книга </a:t>
            </a:r>
            <a:r>
              <a:rPr lang="ru-RU" sz="1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«Верность родной земле»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раскрывает детям истоки героических подвигов воинов-богатырей, подводит к пониманию того, что защитники Отечества были, есть и будут во все времена.</a:t>
            </a:r>
          </a:p>
          <a:p>
            <a:pPr indent="457200" algn="just"/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Литературно-художественный и дидактический материал книги </a:t>
            </a:r>
            <a:r>
              <a:rPr lang="ru-RU" sz="1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«Радость послушания»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направлен на развитие послушания в детях. Именно послушанием врачуются и изживаются многие пороки человека. </a:t>
            </a:r>
          </a:p>
          <a:p>
            <a:pPr indent="457200" algn="just"/>
            <a:endParaRPr lang="ru-RU" sz="1400" i="1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1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«Светлая Надежда»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позволяет взрослым и детям утвердиться в положительном исходе любого доброго дела; показывает важность сохранения  согласия с другими людьми.</a:t>
            </a:r>
          </a:p>
          <a:p>
            <a:pPr indent="457200" algn="just"/>
            <a:endParaRPr lang="ru-RU" sz="1400" i="1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Книга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«Добрые друзья»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помогает развить талант любви у детей.</a:t>
            </a:r>
          </a:p>
          <a:p>
            <a:pPr indent="457200"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Заключительная книга этой серии 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«Мудрое слово»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направлена на осмысление многовекового опыта русского народа, запечатленного на века в сказках, былинах, пословицах, поговорках.</a:t>
            </a:r>
          </a:p>
        </p:txBody>
      </p:sp>
      <p:pic>
        <p:nvPicPr>
          <p:cNvPr id="27654" name="Picture 11" descr="F:\Скан. книги Истоки\Document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857375"/>
            <a:ext cx="1182688" cy="17764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655" name="Picture 9" descr="F:\Скан. книги Истоки\Document_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2857500"/>
            <a:ext cx="1214438" cy="1762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656" name="Picture 8" descr="F:\Скан. книги Истоки\Document_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3857625"/>
            <a:ext cx="1189038" cy="1752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657" name="Picture 7" descr="F:\Скан. книги Истоки\Document_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50" y="4786313"/>
            <a:ext cx="1138238" cy="17002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1473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4" name="Прямоугольник 5"/>
          <p:cNvSpPr>
            <a:spLocks noChangeArrowheads="1"/>
          </p:cNvSpPr>
          <p:nvPr/>
        </p:nvSpPr>
        <p:spPr bwMode="auto">
          <a:xfrm>
            <a:off x="214313" y="214313"/>
            <a:ext cx="89296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Книги для развития детей 6 – 7 лет: </a:t>
            </a:r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«Сказочное слово», «Напутственное слово», «Светлый образ», «Мастера и рукодельницы», «Семейные традиции».</a:t>
            </a:r>
          </a:p>
        </p:txBody>
      </p:sp>
      <p:pic>
        <p:nvPicPr>
          <p:cNvPr id="28675" name="Picture 4" descr="F:\Скан. книги Истоки\Document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857250"/>
            <a:ext cx="1214438" cy="17795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8676" name="Picture 6" descr="F:\Скан. книги Истоки\Document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643050"/>
            <a:ext cx="1214438" cy="173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8677" name="Picture 2" descr="F:\Скан. книги Истоки\Document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786058"/>
            <a:ext cx="1185862" cy="1752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8678" name="Picture 3" descr="F:\Скан. книги Истоки\Document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643314"/>
            <a:ext cx="1228725" cy="1785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8679" name="Picture 5" descr="F:\Скан. книги Истоки\Document_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786322"/>
            <a:ext cx="1157288" cy="1735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8680" name="Text Box 6"/>
          <p:cNvSpPr txBox="1">
            <a:spLocks noChangeArrowheads="1"/>
          </p:cNvSpPr>
          <p:nvPr/>
        </p:nvSpPr>
        <p:spPr bwMode="auto">
          <a:xfrm>
            <a:off x="2071688" y="928688"/>
            <a:ext cx="6572250" cy="1169987"/>
          </a:xfrm>
          <a:prstGeom prst="rect">
            <a:avLst/>
          </a:prstGeom>
          <a:solidFill>
            <a:srgbClr val="00CC00"/>
          </a:solidFill>
          <a:ln w="28575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подготовительной группе ( 6 – 7 лет) осуществляется первоначальное ознакомление с истоками русских традиций, как важнейшего механизма передачи от поколения к поколению базовых </a:t>
            </a:r>
            <a:r>
              <a:rPr lang="ru-RU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ценностей российской цивилизации: традиции Слова, традиции Образа, традиции Дела, традиции</a:t>
            </a:r>
          </a:p>
          <a:p>
            <a:pPr algn="just"/>
            <a:r>
              <a:rPr lang="ru-RU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Праздника.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2143125" y="2214563"/>
            <a:ext cx="6500813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Серия книг для развития детей 6-7 лет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«Сказочное слово», «Напутственное слово», «Светлый образ», «Мастера и рукодельницы», «Семейные традиции»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направлена на приобщение читателей к отечественным традициям.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Книга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«Сказочное слово»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присоединяет детей и родителей к исторической памяти и большой общественной ценности сказочного слова. Она раскрывает мудрость сказочного слова и глубокий нравственный смысл родных сказок.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«Напутственное слово»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наполнено верой в силу родительского благословения и доброго наказа.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Через книгу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«Светлый образ»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дети постигают образ Преподобного Сергия Радонежского, великого наставника, ангела-хранителя, чудотворца земли Русской.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Постичь глубину понятия «мастер своего дела», приобщиться к удивительному явлению радости труда помогает книга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«Мастера и рукодельницы».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прекрасными традициями русского народа знакомит книга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«Семейные традиции».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Она напоминает нам о гостеприимстве и радушии, почитании родителей и послушании, благодарении и милосердии .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Каждая книга несет свое заветное слово, каждая сближает людей, укрепляет связь поколений.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dirty="0">
              <a:solidFill>
                <a:schemeClr val="accent2"/>
              </a:solidFill>
              <a:latin typeface="+mn-lt"/>
              <a:cs typeface="+mn-cs"/>
            </a:endParaRPr>
          </a:p>
        </p:txBody>
      </p:sp>
      <p:pic>
        <p:nvPicPr>
          <p:cNvPr id="12" name="Picture 2" descr="F:\Скан. книги Истоки\Document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44164" y="2786058"/>
            <a:ext cx="1185862" cy="1752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1473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700" name="Прямоугольник 11"/>
          <p:cNvSpPr>
            <a:spLocks noChangeArrowheads="1"/>
          </p:cNvSpPr>
          <p:nvPr/>
        </p:nvSpPr>
        <p:spPr bwMode="auto">
          <a:xfrm>
            <a:off x="683567" y="333375"/>
            <a:ext cx="770795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Предварительный этап работы творческой группы «Тропинками добра»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 родительской общественностью по заданному направлению МАДОУ г. Нижневартовск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ДС №4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Сказка»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2014-2015г.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Открыть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780928"/>
            <a:ext cx="3456384" cy="30243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676" name="Picture 4" descr="http://www.maam.ru/upload/blogs/detsad-283011-1442419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714620"/>
            <a:ext cx="3744416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746" name="Прямоугольник 5"/>
          <p:cNvSpPr>
            <a:spLocks noChangeArrowheads="1"/>
          </p:cNvSpPr>
          <p:nvPr/>
        </p:nvSpPr>
        <p:spPr bwMode="auto">
          <a:xfrm>
            <a:off x="808038" y="144463"/>
            <a:ext cx="6357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441731" y="548680"/>
          <a:ext cx="8018701" cy="1584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626" name="Picture 2" descr="Открыть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1988840"/>
            <a:ext cx="2358008" cy="23580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28" name="Picture 4" descr="Открыть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4077072"/>
            <a:ext cx="2286000" cy="2286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30" name="Picture 6" descr="Открыть изображени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05873" y="1970584"/>
            <a:ext cx="2466527" cy="2466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746" name="Прямоугольник 5"/>
          <p:cNvSpPr>
            <a:spLocks noChangeArrowheads="1"/>
          </p:cNvSpPr>
          <p:nvPr/>
        </p:nvSpPr>
        <p:spPr bwMode="auto">
          <a:xfrm>
            <a:off x="808038" y="144463"/>
            <a:ext cx="6357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441731" y="188641"/>
          <a:ext cx="8018701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0418" name="Picture 2" descr="http://www.maam.ru/upload/blogs/detsad-283011-14424191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412776"/>
            <a:ext cx="3742562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7" descr="C:\Users\Ксюша\Desktop\Новая папка (4)\20150424_1609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1484784"/>
            <a:ext cx="3612499" cy="27093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C:\Users\Ксюша\Desktop\20151102_10073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4149080"/>
            <a:ext cx="3830450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746" name="Прямоугольник 5"/>
          <p:cNvSpPr>
            <a:spLocks noChangeArrowheads="1"/>
          </p:cNvSpPr>
          <p:nvPr/>
        </p:nvSpPr>
        <p:spPr bwMode="auto">
          <a:xfrm>
            <a:off x="808038" y="144463"/>
            <a:ext cx="6357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441731" y="332657"/>
          <a:ext cx="8018701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42" name="Picture 2" descr="C:\Users\Ксюша\Desktop\фото\экскурсия\SAM_09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1700808"/>
            <a:ext cx="3198549" cy="2398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43" name="Picture 3" descr="C:\Users\Ксюша\Desktop\фото\экскурсия\SAM_099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1628800"/>
            <a:ext cx="3240360" cy="2430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44" name="Picture 4" descr="C:\Users\Ксюша\Desktop\фото\экскурсия\SAM_10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3789040"/>
            <a:ext cx="3600400" cy="2700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746" name="Прямоугольник 5"/>
          <p:cNvSpPr>
            <a:spLocks noChangeArrowheads="1"/>
          </p:cNvSpPr>
          <p:nvPr/>
        </p:nvSpPr>
        <p:spPr bwMode="auto">
          <a:xfrm>
            <a:off x="808038" y="144463"/>
            <a:ext cx="6357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827584" y="188640"/>
          <a:ext cx="7632848" cy="1584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466" name="Picture 2" descr="Открыть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556792"/>
            <a:ext cx="2286000" cy="2286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2468" name="Picture 4" descr="Открыть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4077072"/>
            <a:ext cx="2286000" cy="2286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2470" name="Picture 6" descr="Открыть изображени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1556792"/>
            <a:ext cx="2286000" cy="2286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2472" name="Picture 8" descr="Открыть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92080" y="4077072"/>
            <a:ext cx="2286000" cy="2286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6" name="Picture 2" descr="C:\Users\Ксюша\Desktop\Новая папка\kIQdv8hnb2Y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1628800"/>
            <a:ext cx="2840361" cy="2130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5"/>
          <p:cNvSpPr>
            <a:spLocks noChangeArrowheads="1"/>
          </p:cNvSpPr>
          <p:nvPr/>
        </p:nvSpPr>
        <p:spPr bwMode="auto">
          <a:xfrm>
            <a:off x="1047750" y="142875"/>
            <a:ext cx="6359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Выставки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847" name="TextBox 7"/>
          <p:cNvSpPr txBox="1">
            <a:spLocks noChangeArrowheads="1"/>
          </p:cNvSpPr>
          <p:nvPr/>
        </p:nvSpPr>
        <p:spPr bwMode="auto">
          <a:xfrm>
            <a:off x="714375" y="6134100"/>
            <a:ext cx="28214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«Защитники Отечества»</a:t>
            </a:r>
            <a:endParaRPr lang="ru-RU" altLang="ru-RU" sz="2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48" name="TextBox 8"/>
          <p:cNvSpPr txBox="1">
            <a:spLocks noChangeArrowheads="1"/>
          </p:cNvSpPr>
          <p:nvPr/>
        </p:nvSpPr>
        <p:spPr bwMode="auto">
          <a:xfrm>
            <a:off x="4643438" y="6093296"/>
            <a:ext cx="4146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solidFill>
                  <a:srgbClr val="0000FF"/>
                </a:solidFill>
                <a:latin typeface="Times New Roman" pitchFamily="18" charset="0"/>
              </a:rPr>
              <a:t>Вернисаж «Моя малая Родина»</a:t>
            </a:r>
          </a:p>
        </p:txBody>
      </p:sp>
      <p:sp>
        <p:nvSpPr>
          <p:cNvPr id="35850" name="TextBox 10"/>
          <p:cNvSpPr txBox="1">
            <a:spLocks noChangeArrowheads="1"/>
          </p:cNvSpPr>
          <p:nvPr/>
        </p:nvSpPr>
        <p:spPr bwMode="auto">
          <a:xfrm>
            <a:off x="5148064" y="3212976"/>
            <a:ext cx="3240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«Мастера и мастерицы»</a:t>
            </a:r>
            <a:endParaRPr lang="ru-RU" altLang="ru-RU" sz="2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2530" name="Picture 2" descr="Уголок патриотического воспит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2952327" cy="22142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4" name="Picture 6" descr="http://www.maam.ru/images/users/photos/medium/ad1f5266e574ff23f851303dfbb21e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17032"/>
            <a:ext cx="3170177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6" name="Picture 8" descr="http://www.maam.ru/images/users/photos/medium/1839110827807bad07e01685c8c0896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717032"/>
            <a:ext cx="3168351" cy="23748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Users\Ксюша\Desktop\Новая папка\CPdklwQ7mY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908720"/>
            <a:ext cx="2952328" cy="22142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63960" y="3284984"/>
            <a:ext cx="3240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«Край родной- ЮГРА»</a:t>
            </a:r>
            <a:endParaRPr lang="ru-RU" altLang="ru-RU" sz="20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5"/>
          <p:cNvSpPr>
            <a:spLocks noChangeArrowheads="1"/>
          </p:cNvSpPr>
          <p:nvPr/>
        </p:nvSpPr>
        <p:spPr bwMode="auto">
          <a:xfrm>
            <a:off x="1047750" y="142875"/>
            <a:ext cx="6359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Выставки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15816" y="3284984"/>
            <a:ext cx="2376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«Куклы»</a:t>
            </a:r>
            <a:endParaRPr lang="ru-RU" altLang="ru-RU" sz="2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051" name="Picture 3" descr="C:\Users\Ксюша\Desktop\Новая папка\jxSgRtLRG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01008"/>
            <a:ext cx="2175818" cy="29010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Ксюша\Desktop\Новая папка\0PuM8tngdt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573016"/>
            <a:ext cx="2151435" cy="28685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C:\Users\Ксюша\Desktop\Новая папка\ThZKpqnSsP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836712"/>
            <a:ext cx="2952328" cy="22142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4" name="Picture 6" descr="C:\Users\Ксюша\Desktop\Новая папка\U20HrcZWNJ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149080"/>
            <a:ext cx="2945334" cy="2209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2" name="Picture 2" descr="C:\Users\Ксюша\Desktop\Новая папка\fefR3ph0Fj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836712"/>
            <a:ext cx="2980309" cy="22352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85750" y="214313"/>
            <a:ext cx="8572500" cy="6215062"/>
          </a:xfrm>
          <a:prstGeom prst="round2DiagRect">
            <a:avLst/>
          </a:prstGeom>
          <a:noFill/>
          <a:ln w="635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39" name="Прямоугольник 7"/>
          <p:cNvSpPr>
            <a:spLocks noChangeArrowheads="1"/>
          </p:cNvSpPr>
          <p:nvPr/>
        </p:nvSpPr>
        <p:spPr bwMode="auto">
          <a:xfrm>
            <a:off x="500062" y="1700808"/>
            <a:ext cx="810438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«…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Для гражданина России особенно  важны моральные и духовно-нравственные устои.  Именно они составляют стержень патриотизма,  без этого России пришлось бы забыть и о национальном достоинстве, и о национальном суверенитете».</a:t>
            </a:r>
          </a:p>
          <a:p>
            <a:pPr algn="just"/>
            <a:endParaRPr lang="ru-RU" sz="2400" b="1" dirty="0" smtClean="0">
              <a:solidFill>
                <a:srgbClr val="FF0000"/>
              </a:solidFill>
            </a:endParaRPr>
          </a:p>
          <a:p>
            <a:pPr algn="just"/>
            <a:endParaRPr lang="ru-RU" sz="2400" b="1" dirty="0" smtClean="0">
              <a:solidFill>
                <a:srgbClr val="FF0000"/>
              </a:solidFill>
            </a:endParaRPr>
          </a:p>
          <a:p>
            <a:pPr algn="r"/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smtClean="0"/>
              <a:t>Президент РФ  В.В. Путин</a:t>
            </a:r>
            <a:endParaRPr lang="ru-RU" sz="2400" dirty="0" smtClean="0"/>
          </a:p>
          <a:p>
            <a:pPr algn="just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Прямоугольник 5"/>
          <p:cNvSpPr>
            <a:spLocks noChangeArrowheads="1"/>
          </p:cNvSpPr>
          <p:nvPr/>
        </p:nvSpPr>
        <p:spPr bwMode="auto">
          <a:xfrm>
            <a:off x="693738" y="220663"/>
            <a:ext cx="74786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«В защиту хвойных деревьев»</a:t>
            </a:r>
            <a:endParaRPr lang="ru-RU" sz="28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0" name="TextBox 23"/>
          <p:cNvSpPr txBox="1">
            <a:spLocks noChangeArrowheads="1"/>
          </p:cNvSpPr>
          <p:nvPr/>
        </p:nvSpPr>
        <p:spPr bwMode="auto">
          <a:xfrm>
            <a:off x="6654108" y="2205038"/>
            <a:ext cx="274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79388" y="142875"/>
            <a:ext cx="8713787" cy="6526213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1506" name="Picture 2" descr="«В защиту хвойных деревьев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573016"/>
            <a:ext cx="2160240" cy="2885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508" name="Picture 4" descr="http://www.maam.ru/upload/blogs/detsad-283011-1419071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980728"/>
            <a:ext cx="2952328" cy="22142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510" name="Picture 6" descr="Акция «В защиту хвойных деревьев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6276" y="3645024"/>
            <a:ext cx="2102706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511" name="Picture 7" descr="C:\Users\Ксюша\Desktop\фото\фото2\Новая папка\20141218_141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597019"/>
            <a:ext cx="2160240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512" name="Picture 8" descr="C:\Users\Ксюша\Desktop\фото\фото2\Новая папка\20141215_1325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890718"/>
            <a:ext cx="3024336" cy="2268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1"/>
          <p:cNvSpPr txBox="1">
            <a:spLocks noChangeArrowheads="1"/>
          </p:cNvSpPr>
          <p:nvPr/>
        </p:nvSpPr>
        <p:spPr bwMode="auto">
          <a:xfrm>
            <a:off x="2217043" y="574675"/>
            <a:ext cx="274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Прямоугольник 24"/>
          <p:cNvSpPr>
            <a:spLocks noChangeArrowheads="1"/>
          </p:cNvSpPr>
          <p:nvPr/>
        </p:nvSpPr>
        <p:spPr bwMode="auto">
          <a:xfrm>
            <a:off x="1042988" y="142875"/>
            <a:ext cx="78494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в защиту животных в Парке Победы «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Животные-не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одежда»</a:t>
            </a:r>
            <a:endParaRPr lang="ru-RU" sz="28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920" name="TextBox 16"/>
          <p:cNvSpPr txBox="1">
            <a:spLocks noChangeArrowheads="1"/>
          </p:cNvSpPr>
          <p:nvPr/>
        </p:nvSpPr>
        <p:spPr bwMode="auto">
          <a:xfrm>
            <a:off x="5794474" y="598488"/>
            <a:ext cx="274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Открыть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2286000" cy="2286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0" name="Picture 4" descr="Открыть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340768"/>
            <a:ext cx="2286000" cy="2286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2" name="Picture 6" descr="Открыть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149080"/>
            <a:ext cx="2286000" cy="2286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4" name="Picture 8" descr="Открыть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149080"/>
            <a:ext cx="2286000" cy="2286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51520" y="116632"/>
            <a:ext cx="8715375" cy="6500812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55" name="Прямоугольник 24"/>
          <p:cNvSpPr>
            <a:spLocks noChangeArrowheads="1"/>
          </p:cNvSpPr>
          <p:nvPr/>
        </p:nvSpPr>
        <p:spPr bwMode="auto">
          <a:xfrm>
            <a:off x="169863" y="207963"/>
            <a:ext cx="77152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Мини-музей народного прикладного искусства</a:t>
            </a:r>
            <a:endParaRPr lang="ru-RU" sz="40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749300" y="2914650"/>
            <a:ext cx="1612900" cy="3079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Народная игрушка</a:t>
            </a: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4164771" y="2803525"/>
            <a:ext cx="1004955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рабабушек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C:\Users\Ксюша\Desktop\фото\фото на рмц\20150421_074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30422"/>
            <a:ext cx="2592288" cy="19010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18" name="Picture 2" descr="C:\Users\Ксюша\Desktop\фото\фото на рмц\20150421_074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77072"/>
            <a:ext cx="2641694" cy="20106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19" name="Picture 3" descr="C:\Users\Ксюша\Desktop\фото\фото на рмц\20150421_13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484784"/>
            <a:ext cx="1620180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C:\Users\Ксюша\Desktop\Новая папка\jCCNlfKQil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077072"/>
            <a:ext cx="2688298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Ксюша\Desktop\Новая папка\W_2ywJ5lJ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772816"/>
            <a:ext cx="2592288" cy="19442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Ксюша\Desktop\Новая папка\yHnpkGNC5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077072"/>
            <a:ext cx="2688299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25413"/>
            <a:ext cx="8715375" cy="6500812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55" name="Прямоугольник 24"/>
          <p:cNvSpPr>
            <a:spLocks noChangeArrowheads="1"/>
          </p:cNvSpPr>
          <p:nvPr/>
        </p:nvSpPr>
        <p:spPr bwMode="auto">
          <a:xfrm>
            <a:off x="169863" y="207963"/>
            <a:ext cx="7715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Конкурсные поделки</a:t>
            </a:r>
            <a:endParaRPr lang="ru-RU" sz="40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4514" name="Picture 2" descr="C:\Users\Ксюша\Desktop\фото\фото2\Новая папка (2)\20141230_123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194421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5" name="Picture 3" descr="C:\Users\Ксюша\Desktop\фото\фото2\Новая папка (2)\20141230_123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194421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6" name="Picture 4" descr="C:\Users\Ксюша\Desktop\фото\фото2\фото аттестация\20141127_1705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1" y="4005065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7" name="Picture 5" descr="C:\Users\Ксюша\Desktop\фото\фото2\фото аттестация\20141202_1328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764704"/>
            <a:ext cx="194421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8" name="Picture 6" descr="C:\Users\Ксюша\Desktop\фото\фото2\фото аттестация\20141203_1318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764704"/>
            <a:ext cx="194421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9" name="Picture 7" descr="C:\Users\Ксюша\Desktop\фото\фото2\Новая папка\20141211_1547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593637"/>
            <a:ext cx="2090769" cy="2787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20" name="Picture 8" descr="C:\Users\Ксюша\Desktop\фото\фото2\Новая папка (2)\20141225_1548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3645025"/>
            <a:ext cx="2016224" cy="2688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25413"/>
            <a:ext cx="8715375" cy="6500812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55" name="Прямоугольник 24"/>
          <p:cNvSpPr>
            <a:spLocks noChangeArrowheads="1"/>
          </p:cNvSpPr>
          <p:nvPr/>
        </p:nvSpPr>
        <p:spPr bwMode="auto">
          <a:xfrm>
            <a:off x="169863" y="207963"/>
            <a:ext cx="7715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Кружковая работа «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Тили-тили-тесто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3490" name="Picture 2" descr="C:\Users\Ксюша\Desktop\фото\фото на рмц\20150408_181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16828"/>
            <a:ext cx="1800200" cy="24002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3491" name="Picture 3" descr="C:\Users\Ксюша\Desktop\фото\фото на рмц\20150408_182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293096"/>
            <a:ext cx="2640293" cy="19802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3492" name="Picture 4" descr="C:\Users\Ксюша\Desktop\фото\фото на рмц\20150408_182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844824"/>
            <a:ext cx="1547664" cy="2063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3493" name="Picture 5" descr="C:\Users\Ксюша\Desktop\фото\фото на рмц\20150408_182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484784"/>
            <a:ext cx="1611760" cy="2149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 descr="C:\Users\Ксюша\Desktop\фото\Новая папка (2)\20150318_1549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4077072"/>
            <a:ext cx="1872208" cy="24962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Ксюша\Desktop\фото\фото2\фото аттестация\20141117_1417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293096"/>
            <a:ext cx="2760911" cy="20706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Picture 2" descr="C:\Users\Ксюша\Desktop\Новая папка\b5X8-XSnQDw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692696"/>
            <a:ext cx="1656184" cy="22082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3" descr="C:\Users\Ксюша\Desktop\Новая папка\CUsDWLMDgd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1484784"/>
            <a:ext cx="1663608" cy="22181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25413"/>
            <a:ext cx="8715375" cy="6500812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55" name="Прямоугольник 24"/>
          <p:cNvSpPr>
            <a:spLocks noChangeArrowheads="1"/>
          </p:cNvSpPr>
          <p:nvPr/>
        </p:nvSpPr>
        <p:spPr bwMode="auto">
          <a:xfrm>
            <a:off x="169862" y="207963"/>
            <a:ext cx="86506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«Без труда не вытащишь и рыбку из пруда»</a:t>
            </a:r>
            <a:endParaRPr lang="ru-RU" sz="40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6" name="Picture 2" descr="F:\дс\20151012_113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908720"/>
            <a:ext cx="3600400" cy="24024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Picture 2" descr="C:\Users\Ксюша\Desktop\фото\фото детей\20150325_162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3384376" cy="2430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Ксюша\Desktop\фото\фото детей\IMG_20150217_112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149080"/>
            <a:ext cx="3744416" cy="2411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C:\Users\Ксюша\Desktop\фото\фото детей\20150316_1011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05064"/>
            <a:ext cx="3275856" cy="2456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 descr="C:\Users\Ксюша\Desktop\Новая папка\BiAFK9MFY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276872"/>
            <a:ext cx="3240360" cy="2430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25413"/>
            <a:ext cx="8715375" cy="6500812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55" name="Прямоугольник 24"/>
          <p:cNvSpPr>
            <a:spLocks noChangeArrowheads="1"/>
          </p:cNvSpPr>
          <p:nvPr/>
        </p:nvSpPr>
        <p:spPr bwMode="auto">
          <a:xfrm>
            <a:off x="169862" y="207963"/>
            <a:ext cx="865060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Электронный журнал «Всё о детях» на сайте ДОУ</a:t>
            </a: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Рубрика «Воспитание личности»-советы от родителей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2957314" cy="42241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00808"/>
            <a:ext cx="3240360" cy="4248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дс\20151023_190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3600400" cy="21658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25413"/>
            <a:ext cx="8715375" cy="6500812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052" name="Picture 4" descr="F:\дс\20151023_191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717032"/>
            <a:ext cx="3734089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F:\дс\20151102_103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24744"/>
            <a:ext cx="3614387" cy="2174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4" name="Picture 6" descr="F:\Новая папка (3)\DSCN0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627022"/>
            <a:ext cx="3456384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504055"/>
          </a:xfrm>
        </p:spPr>
        <p:txBody>
          <a:bodyPr/>
          <a:lstStyle/>
          <a:p>
            <a:r>
              <a:rPr lang="ru-RU" sz="3600" dirty="0" smtClean="0">
                <a:solidFill>
                  <a:srgbClr val="0000CC"/>
                </a:solidFill>
              </a:rPr>
              <a:t>Народные праздники</a:t>
            </a:r>
            <a:endParaRPr lang="ru-RU" sz="36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25413"/>
            <a:ext cx="8715375" cy="6500812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24" name="Прямоугольник 5"/>
          <p:cNvSpPr>
            <a:spLocks noChangeArrowheads="1"/>
          </p:cNvSpPr>
          <p:nvPr/>
        </p:nvSpPr>
        <p:spPr bwMode="auto">
          <a:xfrm>
            <a:off x="785813" y="2620963"/>
            <a:ext cx="7715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85750" y="214313"/>
            <a:ext cx="8572500" cy="6215062"/>
          </a:xfrm>
          <a:prstGeom prst="round2DiagRect">
            <a:avLst/>
          </a:prstGeom>
          <a:noFill/>
          <a:ln w="635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39" name="Прямоугольник 7"/>
          <p:cNvSpPr>
            <a:spLocks noChangeArrowheads="1"/>
          </p:cNvSpPr>
          <p:nvPr/>
        </p:nvSpPr>
        <p:spPr bwMode="auto">
          <a:xfrm>
            <a:off x="500062" y="404664"/>
            <a:ext cx="810438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solidFill>
                <a:srgbClr val="FF0000"/>
              </a:solidFill>
            </a:endParaRPr>
          </a:p>
          <a:p>
            <a:pPr algn="just"/>
            <a:endParaRPr lang="ru-RU" sz="2400" b="1" dirty="0" smtClean="0">
              <a:solidFill>
                <a:srgbClr val="FF0000"/>
              </a:solidFill>
            </a:endParaRPr>
          </a:p>
          <a:p>
            <a:pPr algn="r"/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dirty="0" smtClean="0"/>
          </a:p>
          <a:p>
            <a:pPr algn="just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8" descr="Кузьмин 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341438"/>
            <a:ext cx="2232025" cy="2663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17" descr="Камкин 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340768"/>
            <a:ext cx="2232025" cy="2663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539552" y="4293096"/>
            <a:ext cx="3240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C0000"/>
                </a:solidFill>
              </a:rPr>
              <a:t>Кузьмин Игорь Алексеевич,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</a:rPr>
              <a:t>профессор РАЕН, руководитель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</a:rPr>
              <a:t>Программы, главный редактор Издательского Дома «Истоки»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4293096"/>
            <a:ext cx="31683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C0000"/>
                </a:solidFill>
              </a:rPr>
              <a:t>Камкин Александр Васильевич,    </a:t>
            </a:r>
            <a:r>
              <a:rPr lang="ru-RU" b="1" dirty="0" smtClean="0">
                <a:solidFill>
                  <a:srgbClr val="000066"/>
                </a:solidFill>
              </a:rPr>
              <a:t>доктор исторических наук, </a:t>
            </a:r>
            <a:r>
              <a:rPr lang="ru-RU" b="1" dirty="0" err="1" smtClean="0">
                <a:solidFill>
                  <a:srgbClr val="000066"/>
                </a:solidFill>
              </a:rPr>
              <a:t>культоролог</a:t>
            </a:r>
            <a:r>
              <a:rPr lang="ru-RU" b="1" dirty="0" smtClean="0">
                <a:solidFill>
                  <a:srgbClr val="000066"/>
                </a:solidFill>
              </a:rPr>
              <a:t>, профессор ВГУ, член-корреспондент РАЕН, автор учебников «Истоки»</a:t>
            </a:r>
            <a:endParaRPr lang="ru-RU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32656"/>
            <a:ext cx="835292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Цель: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smtClean="0"/>
              <a:t>формирование духовно-нравственной основы личности, а также присоединить ребенка и его родителей к базовым духовным, нравственным и </a:t>
            </a:r>
            <a:r>
              <a:rPr lang="ru-RU" sz="2000" b="1" dirty="0" err="1" smtClean="0"/>
              <a:t>социокультурным</a:t>
            </a:r>
            <a:r>
              <a:rPr lang="ru-RU" sz="2000" b="1" dirty="0" smtClean="0"/>
              <a:t> ценностям России.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lvl="0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Задачи:</a:t>
            </a:r>
          </a:p>
          <a:p>
            <a:pPr lvl="0">
              <a:buFont typeface="Wingdings" pitchFamily="2" charset="2"/>
              <a:buChar char="Ø"/>
            </a:pPr>
            <a:r>
              <a:rPr lang="ru-RU" sz="1700" dirty="0" smtClean="0"/>
              <a:t>объединение  обучения, воспитания и развития в единый образовательный процесс, создавая тем самым условия для целостного развития как ребенка, так и его родителей на основе общности целей, </a:t>
            </a:r>
            <a:r>
              <a:rPr lang="ru-RU" sz="1700" dirty="0" err="1" smtClean="0"/>
              <a:t>социокультурных</a:t>
            </a:r>
            <a:r>
              <a:rPr lang="ru-RU" sz="1700" dirty="0" smtClean="0"/>
              <a:t> и духовно-нравственных ценностей;</a:t>
            </a:r>
          </a:p>
          <a:p>
            <a:pPr lvl="0">
              <a:buFont typeface="Wingdings" pitchFamily="2" charset="2"/>
              <a:buChar char="Ø"/>
            </a:pPr>
            <a:endParaRPr lang="ru-RU" sz="1700" dirty="0" smtClean="0"/>
          </a:p>
          <a:p>
            <a:pPr lvl="0">
              <a:buFont typeface="Wingdings" pitchFamily="2" charset="2"/>
              <a:buChar char="Ø"/>
            </a:pPr>
            <a:r>
              <a:rPr lang="ru-RU" sz="1700" dirty="0" smtClean="0"/>
              <a:t>создание условий для первичной социализации ребенка     в окружающем мире; развитие способности получать значимые </a:t>
            </a:r>
            <a:r>
              <a:rPr lang="ru-RU" sz="1700" dirty="0" err="1" smtClean="0"/>
              <a:t>социокультурные</a:t>
            </a:r>
            <a:r>
              <a:rPr lang="ru-RU" sz="1700" dirty="0" smtClean="0"/>
              <a:t> результаты; </a:t>
            </a:r>
          </a:p>
          <a:p>
            <a:pPr lvl="0">
              <a:buFont typeface="Wingdings" pitchFamily="2" charset="2"/>
              <a:buChar char="Ø"/>
            </a:pPr>
            <a:endParaRPr lang="ru-RU" sz="1700" dirty="0" smtClean="0"/>
          </a:p>
          <a:p>
            <a:pPr lvl="0">
              <a:buFont typeface="Wingdings" pitchFamily="2" charset="2"/>
              <a:buChar char="Ø"/>
            </a:pPr>
            <a:r>
              <a:rPr lang="ru-RU" sz="1700" dirty="0" smtClean="0"/>
              <a:t>обеспечение преемственности в работе  дошкольной Организации и Школы; </a:t>
            </a:r>
          </a:p>
          <a:p>
            <a:pPr lvl="0">
              <a:buFont typeface="Wingdings" pitchFamily="2" charset="2"/>
              <a:buChar char="Ø"/>
            </a:pPr>
            <a:endParaRPr lang="ru-RU" sz="1700" dirty="0" smtClean="0"/>
          </a:p>
          <a:p>
            <a:pPr lvl="0">
              <a:buFont typeface="Wingdings" pitchFamily="2" charset="2"/>
              <a:buChar char="Ø"/>
            </a:pPr>
            <a:r>
              <a:rPr lang="ru-RU" sz="1700" dirty="0" smtClean="0"/>
              <a:t>укрепление статуса Образовательной организации как социального института, способствующего стабилизации и консолидации социума. </a:t>
            </a:r>
          </a:p>
          <a:p>
            <a:pPr lvl="0">
              <a:buFont typeface="Wingdings" pitchFamily="2" charset="2"/>
              <a:buChar char="Ø"/>
            </a:pPr>
            <a:endParaRPr lang="ru-RU" sz="1700" dirty="0" smtClean="0"/>
          </a:p>
          <a:p>
            <a:pPr lvl="0">
              <a:buFont typeface="Wingdings" pitchFamily="2" charset="2"/>
              <a:buChar char="Ø"/>
            </a:pPr>
            <a:r>
              <a:rPr lang="ru-RU" sz="1700" dirty="0" smtClean="0"/>
              <a:t>создание условий для развития познавательной сферы ребенка, где лейтмотивом выступает формирование бережного и созидательного отношения к окружающему миру;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3" name="Прямоугольник 7"/>
          <p:cNvSpPr>
            <a:spLocks noChangeArrowheads="1"/>
          </p:cNvSpPr>
          <p:nvPr/>
        </p:nvSpPr>
        <p:spPr bwMode="auto">
          <a:xfrm>
            <a:off x="542925" y="722313"/>
            <a:ext cx="63579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Какие ценности составляют предметное содержание программы</a:t>
            </a:r>
          </a:p>
          <a:p>
            <a:pPr algn="just"/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700808"/>
            <a:ext cx="84969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ценности культуры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ценности внутреннего мира: Вера, Надежда,        Любовь, Мудрость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нравственные ценности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ценности деятельности человека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err="1" smtClean="0"/>
              <a:t>социокультурные</a:t>
            </a:r>
            <a:r>
              <a:rPr lang="ru-RU" sz="2800" b="1" dirty="0" smtClean="0"/>
              <a:t> ценности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ценности внешнего мира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3" name="Прямоугольник 7"/>
          <p:cNvSpPr>
            <a:spLocks noChangeArrowheads="1"/>
          </p:cNvSpPr>
          <p:nvPr/>
        </p:nvSpPr>
        <p:spPr bwMode="auto">
          <a:xfrm>
            <a:off x="542925" y="722313"/>
            <a:ext cx="63579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Направления:</a:t>
            </a:r>
          </a:p>
          <a:p>
            <a:pPr algn="just"/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700808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1305342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занятий с родителями по программе «Моя семья»;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взаимодействие детей и родителей на основе серии книг для развития  детей дошкольного возраста;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совместных  занятий  с родителями и детьми по курсу пропедевтики «Истоки» в дошкольном образовании и по программе «Воспитание 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опыте».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467544" y="1700808"/>
          <a:ext cx="6537980" cy="4726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88" name="Прямоугольник 7"/>
          <p:cNvSpPr>
            <a:spLocks noChangeArrowheads="1"/>
          </p:cNvSpPr>
          <p:nvPr/>
        </p:nvSpPr>
        <p:spPr bwMode="auto">
          <a:xfrm>
            <a:off x="468313" y="965200"/>
            <a:ext cx="6357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Разделы программы: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9" name="Прямоугольник 5"/>
          <p:cNvSpPr>
            <a:spLocks noChangeArrowheads="1"/>
          </p:cNvSpPr>
          <p:nvPr/>
        </p:nvSpPr>
        <p:spPr bwMode="auto">
          <a:xfrm>
            <a:off x="441325" y="261938"/>
            <a:ext cx="63579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Программа «Моя семья»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764704"/>
            <a:ext cx="1482725" cy="2286000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391" name="TextBox 16"/>
          <p:cNvSpPr txBox="1">
            <a:spLocks noChangeArrowheads="1"/>
          </p:cNvSpPr>
          <p:nvPr/>
        </p:nvSpPr>
        <p:spPr bwMode="auto">
          <a:xfrm rot="10800000" flipV="1">
            <a:off x="7429500" y="3857625"/>
            <a:ext cx="121443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665" tIns="37333" rIns="74665" bIns="37333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 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740352" y="1340768"/>
            <a:ext cx="864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том 11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530" name="Прямоугольник 5"/>
          <p:cNvSpPr>
            <a:spLocks noChangeArrowheads="1"/>
          </p:cNvSpPr>
          <p:nvPr/>
        </p:nvSpPr>
        <p:spPr bwMode="auto">
          <a:xfrm>
            <a:off x="500063" y="428625"/>
            <a:ext cx="81041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Основная цель книг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создать условия для приобщения детей и их родителей к базисным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социокультурным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ценностям российской цивилизации, а также единый контекст воспитания и общения  в детском саду и семье.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Прямоугольник 6"/>
          <p:cNvSpPr>
            <a:spLocks noChangeArrowheads="1"/>
          </p:cNvSpPr>
          <p:nvPr/>
        </p:nvSpPr>
        <p:spPr bwMode="auto">
          <a:xfrm>
            <a:off x="571500" y="1857375"/>
            <a:ext cx="8072438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задачи,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которые реализуются в процессе освоения книг для развития:</a:t>
            </a:r>
          </a:p>
          <a:p>
            <a:pPr algn="just"/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Формировать и закреплять знания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детей об основных нравственных понятиях программы (Доброе слово, Добрые дела, Добрые друзья, Напутственное слово, Радость послушания, Семейные традиции и т.д.).</a:t>
            </a:r>
          </a:p>
          <a:p>
            <a:pPr algn="just"/>
            <a:r>
              <a:rPr lang="ru-RU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Формировать эмоционально – образное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восприятие ближней и дальней среды (Почему мир называется добрым? Какими словами можно раскрыть образ мамы? Солнца? Сказочного леса?).</a:t>
            </a:r>
          </a:p>
          <a:p>
            <a:pPr algn="just"/>
            <a:r>
              <a:rPr lang="ru-RU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Формировать личностное отношение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 окружающему миру и способствовать духовно-  нравственному развитию ребенка (Кого можно называть верным другом? За что мы благодарны защитникам Земли Русской? Какие добрые слова помогают в жизни?).</a:t>
            </a:r>
          </a:p>
          <a:p>
            <a:pPr algn="just"/>
            <a:r>
              <a:rPr lang="ru-RU" dirty="0">
                <a:solidFill>
                  <a:srgbClr val="008000"/>
                </a:solidFill>
                <a:latin typeface="Calibri" pitchFamily="34" charset="0"/>
              </a:rPr>
              <a:t/>
            </a:r>
            <a:br>
              <a:rPr lang="ru-RU" dirty="0">
                <a:solidFill>
                  <a:srgbClr val="008000"/>
                </a:solidFill>
                <a:latin typeface="Calibri" pitchFamily="34" charset="0"/>
              </a:rPr>
            </a:br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142875"/>
            <a:ext cx="8715375" cy="6500813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02" name="Прямоугольник 5"/>
          <p:cNvSpPr>
            <a:spLocks noChangeArrowheads="1"/>
          </p:cNvSpPr>
          <p:nvPr/>
        </p:nvSpPr>
        <p:spPr bwMode="auto">
          <a:xfrm>
            <a:off x="1643063" y="214313"/>
            <a:ext cx="7500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Книги для развития детей 3 -4 лет:</a:t>
            </a:r>
          </a:p>
          <a:p>
            <a:pPr algn="ctr"/>
            <a:r>
              <a:rPr lang="ru-RU" sz="20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«Доброе слово», «Добрый мир», «Добрая книга».</a:t>
            </a:r>
          </a:p>
        </p:txBody>
      </p:sp>
      <p:sp>
        <p:nvSpPr>
          <p:cNvPr id="25603" name="Прямоугольник 22"/>
          <p:cNvSpPr>
            <a:spLocks noChangeArrowheads="1"/>
          </p:cNvSpPr>
          <p:nvPr/>
        </p:nvSpPr>
        <p:spPr bwMode="auto">
          <a:xfrm>
            <a:off x="2000250" y="1500188"/>
            <a:ext cx="6786563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Серия книг для развития детей 3-4 лет </a:t>
            </a:r>
            <a:r>
              <a:rPr lang="ru-RU" sz="1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«Доброе слово», «Добрый мир»,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«Добрая книга»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является составной частью учебного комплекта «Истоки» и «Воспитание 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социокультурном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опыте для дошкольного образования».</a:t>
            </a:r>
          </a:p>
          <a:p>
            <a:pPr indent="45720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Книги для развития представляют принципиально новый вид образовательного инструментария. Они предназначены для совместной работы педагогов, детей и их родителей в период подготовки итоговых занятий по программе и в процессе их проведения. </a:t>
            </a:r>
          </a:p>
          <a:p>
            <a:pPr indent="457200" algn="just"/>
            <a:r>
              <a:rPr lang="ru-RU" sz="1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Книга «Доброе слово»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направлена на приучение ребенка к добру и укреплению его в добре, которое происходит через доброе слово и доброе дело.</a:t>
            </a:r>
          </a:p>
          <a:p>
            <a:pPr indent="45720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Через книгу </a:t>
            </a:r>
            <a:r>
              <a:rPr lang="ru-RU" sz="1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«Добрый мир»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дети узнают о том, что добрый мир – это мир, в котором, прежде всего, мы сами проявляем доброе и заботливое отношение ко всему окружающему.</a:t>
            </a:r>
          </a:p>
          <a:p>
            <a:pPr indent="457200" algn="just"/>
            <a:r>
              <a:rPr lang="ru-RU" sz="1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«Добрая книга»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учит детей добрым делам. Она пробуждает в детском сердце чувство любви, сострадания, благодарности, а значит, помогает ребенку стать добрым.</a:t>
            </a:r>
          </a:p>
          <a:p>
            <a:pPr indent="45720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Методические рекомендации к книгам для развития детей 3-4 лет опубликованы в 11 томе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Истоковедения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стр. 20-29. (Издательский дом «Истоки» г. Москва 2009) </a:t>
            </a:r>
          </a:p>
        </p:txBody>
      </p:sp>
      <p:pic>
        <p:nvPicPr>
          <p:cNvPr id="25604" name="Picture 10" descr="F:\Скан. книги Истоки\Document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500063"/>
            <a:ext cx="1285875" cy="192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05" name="Picture 13" descr="F:\Скан. книги Истоки\Document_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2536825"/>
            <a:ext cx="1285875" cy="1908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06" name="Picture 12" descr="F:\Скан. книги Истоки\Document_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4572000"/>
            <a:ext cx="1296988" cy="19288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2071688" y="928688"/>
            <a:ext cx="6572250" cy="523875"/>
          </a:xfrm>
          <a:prstGeom prst="rect">
            <a:avLst/>
          </a:prstGeom>
          <a:solidFill>
            <a:srgbClr val="00CC00"/>
          </a:solidFill>
          <a:ln w="34925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/>
            <a:r>
              <a:rPr lang="ru-RU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младшей группе ( 3 – 4 года) осуществляется первичное прочувствованное восприятие социокультурных категорий: Слово, Образ, Книга.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1600</Words>
  <Application>Microsoft Office PowerPoint</Application>
  <PresentationFormat>Экран (4:3)</PresentationFormat>
  <Paragraphs>144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Народные праздники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2011</dc:creator>
  <cp:lastModifiedBy>Ксюша</cp:lastModifiedBy>
  <cp:revision>121</cp:revision>
  <dcterms:created xsi:type="dcterms:W3CDTF">2014-05-05T17:38:07Z</dcterms:created>
  <dcterms:modified xsi:type="dcterms:W3CDTF">2015-11-08T11:09:38Z</dcterms:modified>
</cp:coreProperties>
</file>