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A1A4-34F6-4990-B805-A3AD43A381B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BC95-AB5A-4C0E-8BAF-64B8B986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Ольга\Desktop\Рамочки\0009-010-K-o-n-e-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91276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>
                <a:solidFill>
                  <a:schemeClr val="tx1"/>
                </a:solidFill>
              </a:rPr>
              <a:t>Адаптация детей раннего возраста к дошкольному учреждению</a:t>
            </a:r>
          </a:p>
          <a:p>
            <a:r>
              <a:rPr lang="ru-RU" sz="1400" dirty="0" smtClean="0"/>
              <a:t>                                                                                   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3928" y="4005064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Ольга Викторовна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МБДОУ МО г. Краснодар "Детский сад №190"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Педагог-психолог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272436" y="-3864794"/>
            <a:ext cx="9688871" cy="81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Анкета для родителей № 1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 о своем ребенке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(Ответ нужно дать на каждый вопрос)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 Что больше всего любит делать ваш ребенок?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какие игры любит играть ваш ребенок: подвижные, настольные, компьютерные, сюжетно-ролевые, другие? 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(подчеркнуть и дописать)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 кем любит играть ваш ребенок (один, со сверстниками, с взрослыми)? 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Что может вызвать у него наибольшую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радость?_________________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Какие виды деятельности даются трудно? 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Что у ребенка вызывает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обиду?________________________________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Какие действия и поступки вашего ребенка вас беспокоят? 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Вызывают ваше неодобрение? 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В каких ситуациях вы чувствуете, что бессильны, и стараетесь их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избежать?__________________________________________________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Часто ли капризничает ваш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ребенок?____________________________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Какие проблемы воспитания, отношений с ребенком, готовности к школе и школьного обучения интересуют (или волнуют)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вас больше всего?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Уважаемые родители!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Ваши ответы на вопросы этой анкеты помогут нам лучше узнать и понять Вашего ребенка.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АНКЕТА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ru-RU" sz="1100" dirty="0" smtClean="0"/>
              <a:t>1.   Ф.И. ребенка___________________________________________________________</a:t>
            </a:r>
          </a:p>
          <a:p>
            <a:r>
              <a:rPr lang="ru-RU" sz="1100" dirty="0" smtClean="0"/>
              <a:t>2.   Дата рождения_________________________________________________________</a:t>
            </a:r>
          </a:p>
          <a:p>
            <a:r>
              <a:rPr lang="ru-RU" sz="1100" dirty="0" smtClean="0"/>
              <a:t>3.   Есть ли у ребенка брат или </a:t>
            </a:r>
            <a:r>
              <a:rPr lang="ru-RU" sz="1100" dirty="0" err="1" smtClean="0"/>
              <a:t>сестра_________________________________________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4.   Домашний адрес, </a:t>
            </a:r>
            <a:r>
              <a:rPr lang="ru-RU" sz="1100" dirty="0" err="1" smtClean="0"/>
              <a:t>телефон_______________________________________________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5.   Кто из взрослых живет в семье с ребенком (их Ф.И.О. и рабочий телефон)</a:t>
            </a:r>
          </a:p>
          <a:p>
            <a:r>
              <a:rPr lang="ru-RU" sz="1100" dirty="0" smtClean="0"/>
              <a:t>мама_____________________________________________________________________</a:t>
            </a:r>
          </a:p>
          <a:p>
            <a:r>
              <a:rPr lang="ru-RU" sz="1100" dirty="0" smtClean="0"/>
              <a:t>папа_____________________________________________________________________</a:t>
            </a:r>
          </a:p>
          <a:p>
            <a:r>
              <a:rPr lang="ru-RU" sz="1100" dirty="0" smtClean="0"/>
              <a:t>дедушка__________________________________________________________________</a:t>
            </a:r>
          </a:p>
          <a:p>
            <a:r>
              <a:rPr lang="ru-RU" sz="1100" dirty="0" smtClean="0"/>
              <a:t>бабушка__________________________________________________________________</a:t>
            </a:r>
          </a:p>
          <a:p>
            <a:r>
              <a:rPr lang="ru-RU" sz="1100" dirty="0" smtClean="0"/>
              <a:t>соседи____________________________________________________________________</a:t>
            </a:r>
          </a:p>
          <a:p>
            <a:r>
              <a:rPr lang="ru-RU" sz="1100" dirty="0" smtClean="0"/>
              <a:t>6.   Место работы родителей:</a:t>
            </a:r>
          </a:p>
          <a:p>
            <a:r>
              <a:rPr lang="ru-RU" sz="1100" dirty="0" smtClean="0"/>
              <a:t>папа_____________________________________________________________________</a:t>
            </a:r>
          </a:p>
          <a:p>
            <a:r>
              <a:rPr lang="ru-RU" sz="1100" dirty="0" smtClean="0"/>
              <a:t>мама_____________________________________________________________________</a:t>
            </a:r>
          </a:p>
          <a:p>
            <a:r>
              <a:rPr lang="ru-RU" sz="1100" dirty="0" smtClean="0"/>
              <a:t>7.   Какой аппетит у вашего </a:t>
            </a:r>
            <a:r>
              <a:rPr lang="ru-RU" sz="1100" dirty="0" err="1" smtClean="0"/>
              <a:t>ребенка?_________________________________________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что он особенно </a:t>
            </a:r>
            <a:r>
              <a:rPr lang="ru-RU" sz="1100" dirty="0" err="1" smtClean="0"/>
              <a:t>любит_____________________________________________________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что не любит______________________________________________________________</a:t>
            </a:r>
          </a:p>
          <a:p>
            <a:r>
              <a:rPr lang="ru-RU" sz="1100" dirty="0" smtClean="0"/>
              <a:t>7.  Как засыпает Ваш </a:t>
            </a:r>
            <a:r>
              <a:rPr lang="ru-RU" sz="1100" dirty="0" err="1" smtClean="0"/>
              <a:t>ребенок?_______________________________________________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>8.   Соблюдаете ли Вы режим дня и если да, то </a:t>
            </a:r>
            <a:r>
              <a:rPr lang="ru-RU" sz="1100" dirty="0" err="1" smtClean="0"/>
              <a:t>какой?___________________________</a:t>
            </a:r>
            <a:endParaRPr lang="ru-RU" sz="1100" dirty="0" smtClean="0"/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>9.   Просится ли Ваш ребенок на горшок? Как?</a:t>
            </a:r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>10.   Часто ли болеет </a:t>
            </a:r>
            <a:r>
              <a:rPr lang="ru-RU" sz="1100" dirty="0" err="1" smtClean="0"/>
              <a:t>ребенок?_______________________________________________</a:t>
            </a:r>
            <a:endParaRPr lang="ru-RU" sz="1100" dirty="0" smtClean="0"/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>11.   Есть ли хронические </a:t>
            </a:r>
            <a:r>
              <a:rPr lang="ru-RU" sz="1100" dirty="0" err="1" smtClean="0"/>
              <a:t>заболевания?________________________________________</a:t>
            </a:r>
            <a:endParaRPr lang="ru-RU" sz="1100" dirty="0" smtClean="0"/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>12. Что ещё Вы хотите сообщить психологу о </a:t>
            </a:r>
            <a:r>
              <a:rPr lang="ru-RU" sz="1100" dirty="0" err="1" smtClean="0"/>
              <a:t>ребенке?___________________________</a:t>
            </a:r>
            <a:endParaRPr lang="ru-RU" sz="1100" dirty="0" smtClean="0"/>
          </a:p>
          <a:p>
            <a:r>
              <a:rPr lang="ru-RU" sz="1100" dirty="0" smtClean="0"/>
              <a:t>__________________________________________________________________________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АНКЕТА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«ГОТОВ ЛИ ВАШ РЕБЕНОК К ПОСТУПЛЕНИЮ В ДОУ?»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ФИО </a:t>
            </a:r>
            <a:r>
              <a:rPr lang="ru-RU" dirty="0" err="1" smtClean="0"/>
              <a:t>ребенка</a:t>
            </a:r>
            <a:r>
              <a:rPr lang="ru-RU" i="1" dirty="0" err="1" smtClean="0"/>
              <a:t>_____________________</a:t>
            </a:r>
            <a:r>
              <a:rPr lang="ru-RU" i="1" dirty="0" smtClean="0"/>
              <a:t>                 </a:t>
            </a:r>
            <a:r>
              <a:rPr lang="ru-RU" dirty="0" smtClean="0"/>
              <a:t>.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dirty="0" smtClean="0"/>
              <a:t>Дата </a:t>
            </a:r>
            <a:r>
              <a:rPr lang="ru-RU" dirty="0" err="1" smtClean="0"/>
              <a:t>рождения_______________________________</a:t>
            </a:r>
            <a:endParaRPr lang="ru-RU" dirty="0" smtClean="0"/>
          </a:p>
          <a:p>
            <a:r>
              <a:rPr lang="ru-RU" dirty="0" smtClean="0"/>
              <a:t>Сколько полных </a:t>
            </a:r>
            <a:r>
              <a:rPr lang="ru-RU" dirty="0" err="1" smtClean="0"/>
              <a:t>лет__________________________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Какое настроение преобладает у ребенка в последнее время в домашней обстановке?</a:t>
            </a:r>
            <a:endParaRPr lang="ru-RU" dirty="0" smtClean="0"/>
          </a:p>
          <a:p>
            <a:r>
              <a:rPr lang="ru-RU" dirty="0" smtClean="0"/>
              <a:t>Бодрое, уравновешенное — 3 балла</a:t>
            </a:r>
          </a:p>
          <a:p>
            <a:r>
              <a:rPr lang="ru-RU" dirty="0" smtClean="0"/>
              <a:t>Неустойчивое — 2 балла</a:t>
            </a:r>
          </a:p>
          <a:p>
            <a:r>
              <a:rPr lang="ru-RU" dirty="0" smtClean="0"/>
              <a:t>Подавленное — 1 балл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Как Ваш ребенок засыпает?</a:t>
            </a:r>
            <a:endParaRPr lang="ru-RU" dirty="0" smtClean="0"/>
          </a:p>
          <a:p>
            <a:r>
              <a:rPr lang="ru-RU" dirty="0" smtClean="0"/>
              <a:t>Быстро, спокойно (до 10 мин) — 3 балла</a:t>
            </a:r>
          </a:p>
          <a:p>
            <a:r>
              <a:rPr lang="ru-RU" dirty="0" smtClean="0"/>
              <a:t>Долго не засыпает — 2 балла</a:t>
            </a:r>
          </a:p>
          <a:p>
            <a:r>
              <a:rPr lang="ru-RU" dirty="0" smtClean="0"/>
              <a:t>Неспокойно —1 балл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Используете ли Вы дополнительное воздействие при засыпании ребенка</a:t>
            </a:r>
            <a:endParaRPr lang="ru-RU" dirty="0" smtClean="0"/>
          </a:p>
          <a:p>
            <a:r>
              <a:rPr lang="ru-RU" b="1" dirty="0" smtClean="0"/>
              <a:t>(укачивание, колыбельные и пр.)?</a:t>
            </a:r>
            <a:endParaRPr lang="ru-RU" dirty="0" smtClean="0"/>
          </a:p>
          <a:p>
            <a:r>
              <a:rPr lang="ru-RU" dirty="0" smtClean="0"/>
              <a:t>Да — 1 балл</a:t>
            </a:r>
          </a:p>
          <a:p>
            <a:r>
              <a:rPr lang="ru-RU" dirty="0" smtClean="0"/>
              <a:t>Нет — 3 балла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Какова продолжительность дневного сна ребенка?</a:t>
            </a:r>
            <a:endParaRPr lang="ru-RU" dirty="0" smtClean="0"/>
          </a:p>
          <a:p>
            <a:r>
              <a:rPr lang="ru-RU" dirty="0" smtClean="0"/>
              <a:t>2 ч — 3 балла</a:t>
            </a:r>
          </a:p>
          <a:p>
            <a:r>
              <a:rPr lang="ru-RU" dirty="0" smtClean="0"/>
              <a:t>1ч — 1 балл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Какой аппетит у Вашего ребенка?</a:t>
            </a:r>
            <a:endParaRPr lang="ru-RU" dirty="0" smtClean="0"/>
          </a:p>
          <a:p>
            <a:r>
              <a:rPr lang="ru-RU" dirty="0" smtClean="0"/>
              <a:t>Хороший — 4 балла</a:t>
            </a:r>
          </a:p>
          <a:p>
            <a:r>
              <a:rPr lang="ru-RU" dirty="0" smtClean="0"/>
              <a:t>Избирательный — 3 балла</a:t>
            </a:r>
          </a:p>
          <a:p>
            <a:r>
              <a:rPr lang="ru-RU" dirty="0" smtClean="0"/>
              <a:t>Неустойчивый — 2 балла</a:t>
            </a:r>
          </a:p>
          <a:p>
            <a:r>
              <a:rPr lang="ru-RU" dirty="0" smtClean="0"/>
              <a:t>Плохой — 1 балл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Как относится Ваш ребенок к высаживанию на горшок?</a:t>
            </a:r>
            <a:endParaRPr lang="ru-RU" dirty="0" smtClean="0"/>
          </a:p>
          <a:p>
            <a:r>
              <a:rPr lang="ru-RU" dirty="0" smtClean="0"/>
              <a:t>Положительно — 3 балла</a:t>
            </a:r>
          </a:p>
          <a:p>
            <a:r>
              <a:rPr lang="ru-RU" dirty="0" smtClean="0"/>
              <a:t>Отрицательно — 1 балл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Просится ли Ваш ребенок на горшок?</a:t>
            </a:r>
            <a:endParaRPr lang="ru-RU" dirty="0" smtClean="0"/>
          </a:p>
          <a:p>
            <a:r>
              <a:rPr lang="ru-RU" dirty="0" smtClean="0"/>
              <a:t>Да — 3 балла</a:t>
            </a:r>
          </a:p>
          <a:p>
            <a:r>
              <a:rPr lang="ru-RU" dirty="0" smtClean="0"/>
              <a:t>Нет, но бывает сухой — 2 балла</a:t>
            </a:r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32831"/>
            <a:ext cx="673224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ли у Вашего ребенка отрицательные привычки?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Сосет пустышку или сосет палец, раскачивается (указать другое)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Интересуется ли ребенок игрушками, предметами дома и в новой обстановке?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 ли ребенок интерес к действиям взрослых?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Ваш ребенок играет?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Умеет играть самостоятельно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всегда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играет сам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взаимоотношения со взрослыми?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Легко идет на контакт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Избирательно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взаимоотношения с детьми?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Легко идет на контакт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Избирательно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относится к занятиям: внимателен, усидчив, активен?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всегда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ли у ребенка уверенность в себе?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всегда — 2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ли у ребенка опыт разлуки с близкими?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Перенес разлуку легко — 3 балла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Тяжело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ли у ребенка аффективная привязанность к кому-либо из взрослых?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— 1 балл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— 3 балла.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 адаптации: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 к поступлению в ДОУ - 55 - 40 баллов;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условно готов — 39—24 балла;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готов — 23—16 баллов.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с детьми в адаптационный период</a:t>
            </a:r>
            <a:endParaRPr lang="ru-RU" dirty="0"/>
          </a:p>
        </p:txBody>
      </p:sp>
      <p:pic>
        <p:nvPicPr>
          <p:cNvPr id="25602" name="Picture 2" descr="C:\Users\Ольга\Downloads\1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244827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3" name="Picture 3" descr="C:\Users\Ольга\Downloads\0003-001-1-aja-mladshaja-gruppa-vozrast-ot-1-do-2-let-vospitatel-JAkovleva-N.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12776"/>
            <a:ext cx="22384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5" name="Picture 5" descr="C:\Users\Ольга\Downloads\6.gif"/>
          <p:cNvPicPr>
            <a:picLocks noChangeAspect="1" noChangeArrowheads="1"/>
          </p:cNvPicPr>
          <p:nvPr/>
        </p:nvPicPr>
        <p:blipFill>
          <a:blip r:embed="rId6" cstate="print"/>
          <a:srcRect l="3134" t="29792" r="2507" b="19120"/>
          <a:stretch>
            <a:fillRect/>
          </a:stretch>
        </p:blipFill>
        <p:spPr bwMode="auto">
          <a:xfrm>
            <a:off x="1547664" y="3933056"/>
            <a:ext cx="196367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6" name="Picture 6" descr="C:\Users\Ольга\Downloads\1330141396_73828749_3085196_1304019514_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240335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7" name="Picture 7" descr="C:\Users\Ольга\Downloads\330026694634_1272141388_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060848"/>
            <a:ext cx="1944216" cy="1898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>
                <a:solidFill>
                  <a:srgbClr val="FF0000"/>
                </a:solidFill>
              </a:ln>
              <a:pattFill prst="pct80">
                <a:fgClr>
                  <a:srgbClr val="0070C0"/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pattFill prst="pct8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Любой родитель должен помнить, что основная ответственность за успешность адаптации лежит на нем. Постарайтесь быть терпимыми в период адаптации ребенка к ДОУ в любом возрасте, не жалейте времени на эмоционально - личностное общение с ребенком, поощряйте посещение детского сада ребенком. Помните, что детский сад- это первый шаг в общество, импульс к развитию знаний ребенка о поведении в обществе.</a:t>
            </a:r>
            <a:endParaRPr lang="ru-RU" sz="2400" b="1" dirty="0">
              <a:ln>
                <a:solidFill>
                  <a:srgbClr val="FF0000"/>
                </a:solidFill>
              </a:ln>
              <a:pattFill prst="pct80">
                <a:fgClr>
                  <a:srgbClr val="0070C0"/>
                </a:fgClr>
                <a:bgClr>
                  <a:schemeClr val="bg1"/>
                </a:bgClr>
              </a:patt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2276872"/>
            <a:ext cx="669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4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</a:br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  <a:b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</a:b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сложный процесс приспособления  организма </a:t>
            </a:r>
            <a:br>
              <a:rPr lang="ru-RU" sz="24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</a:br>
            <a:r>
              <a:rPr lang="ru-RU" sz="24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новым условиям.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/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    Для ребенка детский садик, несомненно, является новым, еще неизвестным пространством, с новым окружением и новыми отношениями. С поступлением ребенка в дошкольное учреждение в его жизни происходит</a:t>
            </a:r>
            <a:r>
              <a:rPr lang="ru-RU" sz="28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</a:rPr>
              <a:t/>
            </a:r>
            <a:br>
              <a:rPr lang="ru-RU" sz="28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ru-RU" sz="4000" b="1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изменений</a:t>
            </a:r>
            <a:r>
              <a:rPr lang="ru-RU" sz="28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:</a:t>
            </a:r>
            <a:endParaRPr lang="ru-RU" dirty="0" smtClean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поведению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контакт со сверстниками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родителей в течение 9 и более часов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Ольга\Downloads\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654" y="3212976"/>
            <a:ext cx="1743413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86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Все эти изменения обрушиваются на ребенка </a:t>
            </a:r>
            <a:r>
              <a:rPr lang="ru-RU" u="sng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одновременно</a:t>
            </a:r>
            <a:r>
              <a:rPr lang="ru-RU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,</a:t>
            </a:r>
            <a: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 создавая для него</a:t>
            </a:r>
            <a:b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</a:br>
            <a:r>
              <a:rPr lang="ru-RU" spc="50" dirty="0" smtClean="0">
                <a:ln w="11430"/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стрессовую ситуацию</a:t>
            </a:r>
            <a: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,</a:t>
            </a:r>
          </a:p>
          <a:p>
            <a:pPr algn="ctr"/>
            <a: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 которая без специальной организации</a:t>
            </a:r>
            <a:b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</a:br>
            <a: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может привести</a:t>
            </a:r>
            <a:br>
              <a:rPr lang="ru-RU" sz="2800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</a:br>
            <a:r>
              <a:rPr lang="ru-RU" u="sng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к невротическим реакциям</a:t>
            </a:r>
            <a:r>
              <a:rPr lang="ru-RU" sz="2800" u="sng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Segoe Print" pitchFamily="2" charset="0"/>
              </a:rPr>
              <a:t>:</a:t>
            </a:r>
            <a:r>
              <a:rPr lang="ru-RU" sz="2800" b="1" u="sng" dirty="0" smtClean="0">
                <a:pattFill prst="trellis">
                  <a:fgClr>
                    <a:srgbClr val="FF0000"/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2800" b="1" u="sng" dirty="0" smtClean="0">
                <a:pattFill prst="trellis">
                  <a:fgClr>
                    <a:srgbClr val="FF0000"/>
                  </a:fgClr>
                  <a:bgClr>
                    <a:srgbClr val="0070C0"/>
                  </a:bgClr>
                </a:pattFill>
              </a:rPr>
            </a:br>
            <a:endParaRPr lang="ru-RU" b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капризы,          </a:t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- страхи,</a:t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- отказ от еды,</a:t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- частые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болезни</a:t>
            </a:r>
            <a:endParaRPr lang="ru-RU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145" name="Picture 1" descr="C:\Users\Ольга\Downloads\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1634232" cy="1091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Ольга\Downloads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068960"/>
            <a:ext cx="952500" cy="141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Ольга\Downloads\p10_avgust08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301208"/>
            <a:ext cx="1807749" cy="1355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>Для того чтобы ребенок мог по возможности быстро и безболезненно адаптироваться к условиям общественного воспитания,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>необходимо готовить его к поступлению в детский сад!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</a:b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Общая задача воспитателей 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reflection blurRad="127000" stA="30000" endPos="76000" dist="29997" dir="5400000" sy="-100000" algn="bl" rotWithShape="0"/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         помочь ребенку по возможности безболезненно войти в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      жизнь детского сада.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1" name="Picture 1" descr="C:\Users\Ольга\Downloads\P10508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2016225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Ольга\Downloads\e0282bc28c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3" y="2996952"/>
            <a:ext cx="1679848" cy="1259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Ольга\Downloads\27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25144"/>
            <a:ext cx="1967203" cy="1475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Ольга\Downloads\1(11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149080"/>
            <a:ext cx="2304256" cy="1680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4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Адаптация</a:t>
            </a:r>
            <a: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– постепенный процесс, имеющий свою продолжительность у каждого ребёнка.</a:t>
            </a:r>
            <a:b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br>
              <a:rPr lang="ru-RU" sz="24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18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18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Выделяют три степени адаптации:</a:t>
            </a:r>
            <a:endParaRPr lang="ru-RU" sz="1800" kern="0" dirty="0" smtClean="0">
              <a:ln>
                <a:solidFill>
                  <a:schemeClr val="tx1"/>
                </a:solidFill>
              </a:ln>
              <a:pattFill prst="pct70">
                <a:fgClr>
                  <a:srgbClr val="00823B"/>
                </a:fgClr>
                <a:bgClr>
                  <a:schemeClr val="bg1"/>
                </a:bgClr>
              </a:pattFill>
            </a:endParaRPr>
          </a:p>
          <a:p>
            <a:pPr indent="-457200" algn="just"/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Легкая адаптация</a:t>
            </a:r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сдвиги нормализуются в течение 10-15 дней, ребенок прибавляет в весе, адекватно ведет себя в коллективе, болеет не чаще обычного</a:t>
            </a:r>
          </a:p>
          <a:p>
            <a:pPr indent="-457200" algn="just"/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Адаптация средней тяжести</a:t>
            </a:r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сдвиги нормализуются в течение месяца, при этом ребенок на короткое время теряет в весе, может наступить заболевание длительностью 5-7 дней, есть признаки психического стресса</a:t>
            </a:r>
          </a:p>
          <a:p>
            <a:pPr indent="-457200" algn="just"/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</a:rPr>
              <a:t>Тяжелая адаптация</a:t>
            </a:r>
            <a:r>
              <a:rPr lang="ru-RU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длится от 2 до 6 месяцев, ребенок часто болеет, теряет уже имеющиеся навыки, может наступить как физическое, так и психическое истощение организма</a:t>
            </a: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Судить о действительном окончании адаптационного периода в большинстве случаев мы можем после 4-6 месяцев, а у некоторых детей – после года пребывания в саду. Особенно это относится к детям от 2 до 3 лет, поскольку частые заболевания в этом возрасте замедляют их окончательное привыкание к детскому саду.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Наиболее эмоционально уязвимы при поступлении в детский сад дети с сильной привязанностью к матери и малым социальным опытом (отсутствие общения со сверстниками, контактов со взрослыми и т.п.) – это дети от 1 года до 3 лет. Для таких детей адаптация – это изнуряющий плач, отказ от всего, чем занимаются другие дети, рыдания при сборах на прогулку, подготовке к обеду.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неумелом подходе к таким детям можно нанести им такую эмоциональную травму, последствия которой скажутся на всём последующем развитии ребёнка.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Не делайте ошибок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/>
              </a:rPr>
              <a:t>К сожалению, иногда родители совершают серьезные ошибки, которые затрудняют адаптацию ребенка. 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</a:rPr>
              <a:t>Чего нельзя делать ни в коем случае:</a:t>
            </a:r>
          </a:p>
          <a:p>
            <a:pPr indent="457200" algn="just">
              <a:buFont typeface="Arial"/>
              <a:buChar char="•"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Нельзя наказывать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 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457200" algn="just">
              <a:buFont typeface="Arial"/>
              <a:buChar char="•"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Нельзя пугать детским садом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457200" algn="just">
              <a:buFont typeface="Arial"/>
              <a:buChar char="•"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Нельзя плохо отзываться о воспитателях и саде при ребенке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.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Это может навести малыша на мысль, что сад – это нехорошее место и его окружают плохие люди. Тогда тревога не пройдет вообще.</a:t>
            </a:r>
          </a:p>
          <a:p>
            <a:pPr indent="457200" algn="just">
              <a:buFont typeface="Arial"/>
              <a:buChar char="•"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Нельзя обманывать ребенка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DB1F2C"/>
                  </a:solidFill>
                </a:ln>
                <a:solidFill>
                  <a:srgbClr val="FFC000"/>
                </a:solidFill>
              </a:rPr>
              <a:t>Что делать, если…</a:t>
            </a:r>
            <a:br>
              <a:rPr lang="ru-RU" b="1" dirty="0" smtClean="0">
                <a:ln>
                  <a:solidFill>
                    <a:srgbClr val="DB1F2C"/>
                  </a:solidFill>
                </a:ln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...Ребёнок начал ходить в детский сад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Установите тесный контакт с работниками детского сада.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56992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Не оставляйте ребёнка в саду более чем на 8 часов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Приучайте ребёнка к детскому саду постепенно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229200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Не перегружайте ребёнка новой информацией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165304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Поддерживайте дома спокойную обстановку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19672" y="2060848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19672" y="2996952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19672" y="3933056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19672" y="4869160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619672" y="5805264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1484784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...</a:t>
            </a:r>
            <a:r>
              <a:rPr lang="ru-RU" sz="1400" b="1" dirty="0" smtClean="0">
                <a:solidFill>
                  <a:srgbClr val="FF0000"/>
                </a:solidFill>
              </a:rPr>
              <a:t>Ребёнок плачет при расставании с родителями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2420888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Рассказывайте ребёнку, что ждёт его в детском саду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4293096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Дайте ребёнку с собой в сад любимую игрушку или какой-то домашний предмет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5229200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Демонстрируйте ребёнку свою любовь и заботу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356992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Будьте спокойны, не проявляйте перед ребёнком своего беспокойства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6165304"/>
            <a:ext cx="2520280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Положительные отзывы  о детском саде, детях, педагогах</a:t>
            </a:r>
            <a:endParaRPr lang="ru-RU" sz="1400" b="1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588224" y="2060848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88224" y="2996952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588224" y="3933056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588224" y="4869160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588224" y="5805264"/>
            <a:ext cx="144016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Ольга\Desktop\Новые картинки фоны\nejnie_phoni\New Fold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Что поможет воспитателю спланировать свою работу с ребенком </a:t>
            </a:r>
            <a:endParaRPr lang="ru-RU" sz="3200" dirty="0"/>
          </a:p>
        </p:txBody>
      </p:sp>
      <p:pic>
        <p:nvPicPr>
          <p:cNvPr id="2049" name="Picture 1" descr="C:\Users\Ольга\Downloads\DSC05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213907" cy="166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Ольга\Downloads\orig_2ec08c466b164f7e2d15173f8c9f5a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2452899" cy="182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Ольга\Downloads\becb82081333f4d74cc9d92d75d68cd7.jp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844824"/>
            <a:ext cx="259383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Ольга\Downloads\547f8e28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365104"/>
            <a:ext cx="2309242" cy="1731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7DCDC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1082</Words>
  <Application>Microsoft Office PowerPoint</Application>
  <PresentationFormat>Экран (4:3)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 Адаптация –  сложный процесс приспособления  организма  к новым условиям. </vt:lpstr>
      <vt:lpstr>Слайд 3</vt:lpstr>
      <vt:lpstr> Для того чтобы ребенок мог по возможности быстро и безболезненно адаптироваться к условиям общественного воспитания,  необходимо готовить его к поступлению в детский сад! </vt:lpstr>
      <vt:lpstr>   Адаптация – постепенный процесс, имеющий свою продолжительность у каждого ребёнка.    </vt:lpstr>
      <vt:lpstr>Слайд 6</vt:lpstr>
      <vt:lpstr>Не делайте ошибок</vt:lpstr>
      <vt:lpstr>Что делать, если… </vt:lpstr>
      <vt:lpstr> Что поможет воспитателю спланировать свою работу с ребенком </vt:lpstr>
      <vt:lpstr>Слайд 10</vt:lpstr>
      <vt:lpstr>АНКЕТА </vt:lpstr>
      <vt:lpstr>АНКЕТА «ГОТОВ ЛИ ВАШ РЕБЕНОК К ПОСТУПЛЕНИЮ В ДОУ?» </vt:lpstr>
      <vt:lpstr>Слайд 13</vt:lpstr>
      <vt:lpstr> Игры с детьми в адаптационный период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Дошкольное Образовательное Учреждение   Муниципального Образования г. Краснодар «Детский сад № 190»     350065 г. Краснодар, Гидростроителей, 30   Теле/факс 237 29 38; E – Mail: mdou@ds – 190. Ru  </dc:title>
  <dc:creator>Ольга</dc:creator>
  <cp:lastModifiedBy>1</cp:lastModifiedBy>
  <cp:revision>131</cp:revision>
  <dcterms:created xsi:type="dcterms:W3CDTF">2013-05-19T14:44:30Z</dcterms:created>
  <dcterms:modified xsi:type="dcterms:W3CDTF">2014-10-23T03:06:27Z</dcterms:modified>
</cp:coreProperties>
</file>