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78" r:id="rId8"/>
    <p:sldId id="286" r:id="rId9"/>
    <p:sldId id="261" r:id="rId10"/>
    <p:sldId id="262" r:id="rId11"/>
    <p:sldId id="264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1" r:id="rId25"/>
    <p:sldId id="282" r:id="rId26"/>
    <p:sldId id="284" r:id="rId27"/>
    <p:sldId id="283" r:id="rId28"/>
    <p:sldId id="285" r:id="rId29"/>
    <p:sldId id="277" r:id="rId30"/>
    <p:sldId id="276" r:id="rId31"/>
    <p:sldId id="28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C00C-82F9-4F3E-8BA4-304DF3FF663C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D9FD-EE6E-46C5-9623-DA70C0257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C00C-82F9-4F3E-8BA4-304DF3FF663C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D9FD-EE6E-46C5-9623-DA70C0257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C00C-82F9-4F3E-8BA4-304DF3FF663C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D9FD-EE6E-46C5-9623-DA70C0257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C00C-82F9-4F3E-8BA4-304DF3FF663C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D9FD-EE6E-46C5-9623-DA70C0257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C00C-82F9-4F3E-8BA4-304DF3FF663C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D9FD-EE6E-46C5-9623-DA70C0257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C00C-82F9-4F3E-8BA4-304DF3FF663C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D9FD-EE6E-46C5-9623-DA70C0257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C00C-82F9-4F3E-8BA4-304DF3FF663C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D9FD-EE6E-46C5-9623-DA70C0257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C00C-82F9-4F3E-8BA4-304DF3FF663C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D9FD-EE6E-46C5-9623-DA70C0257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C00C-82F9-4F3E-8BA4-304DF3FF663C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D9FD-EE6E-46C5-9623-DA70C0257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C00C-82F9-4F3E-8BA4-304DF3FF663C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D9FD-EE6E-46C5-9623-DA70C02572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C00C-82F9-4F3E-8BA4-304DF3FF663C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6DD9FD-EE6E-46C5-9623-DA70C02572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B4C00C-82F9-4F3E-8BA4-304DF3FF663C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6DD9FD-EE6E-46C5-9623-DA70C02572C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 t="16154" b="14384"/>
          <a:stretch>
            <a:fillRect/>
          </a:stretch>
        </p:blipFill>
        <p:spPr bwMode="auto">
          <a:xfrm>
            <a:off x="642910" y="785794"/>
            <a:ext cx="3778125" cy="3714776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428868"/>
            <a:ext cx="8324880" cy="42148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Bookman Old Style" pitchFamily="18" charset="0"/>
              </a:rPr>
              <a:t>Профилактика плоскостопия </a:t>
            </a:r>
            <a:br>
              <a:rPr lang="ru-RU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Bookman Old Style" pitchFamily="18" charset="0"/>
              </a:rPr>
              <a:t>у дошкольников</a:t>
            </a:r>
            <a:endParaRPr lang="ru-RU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  полноценного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физического развития  ребёнка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6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семье: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2015654"/>
          </a:xfrm>
        </p:spPr>
        <p:txBody>
          <a:bodyPr>
            <a:normAutofit fontScale="77500" lnSpcReduction="20000"/>
          </a:bodyPr>
          <a:lstStyle/>
          <a:p>
            <a:r>
              <a:rPr lang="ru-RU" sz="4000" dirty="0" smtClean="0"/>
              <a:t>общее укрепление организма (рациональное питание, длительное пребывание на свежем воздухе, разнообразная двигательная активность),</a:t>
            </a:r>
          </a:p>
          <a:p>
            <a:endParaRPr lang="ru-RU" sz="4000" dirty="0"/>
          </a:p>
        </p:txBody>
      </p:sp>
      <p:pic>
        <p:nvPicPr>
          <p:cNvPr id="7171" name="Picture 3" descr="C:\Documents and Settings\Admin\Рабочий стол\1.jpeg"/>
          <p:cNvPicPr>
            <a:picLocks noChangeAspect="1" noChangeArrowheads="1"/>
          </p:cNvPicPr>
          <p:nvPr/>
        </p:nvPicPr>
        <p:blipFill>
          <a:blip r:embed="rId2" cstate="print"/>
          <a:srcRect l="10745" r="21204"/>
          <a:stretch>
            <a:fillRect/>
          </a:stretch>
        </p:blipFill>
        <p:spPr bwMode="auto">
          <a:xfrm rot="21173369">
            <a:off x="510312" y="3729727"/>
            <a:ext cx="2714644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2" name="Picture 4" descr="C:\Documents and Settings\Admin\Рабочий стол\8.jpeg"/>
          <p:cNvPicPr>
            <a:picLocks noChangeAspect="1" noChangeArrowheads="1"/>
          </p:cNvPicPr>
          <p:nvPr/>
        </p:nvPicPr>
        <p:blipFill>
          <a:blip r:embed="rId3" cstate="print"/>
          <a:srcRect t="10558"/>
          <a:stretch>
            <a:fillRect/>
          </a:stretch>
        </p:blipFill>
        <p:spPr bwMode="auto">
          <a:xfrm>
            <a:off x="3643306" y="3429000"/>
            <a:ext cx="2143140" cy="30260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3" name="Picture 5" descr="C:\Documents and Settings\Admin\Рабочий стол\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9784">
            <a:off x="6178277" y="3749395"/>
            <a:ext cx="2643205" cy="26432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r>
              <a:rPr lang="ru-RU" sz="4000" dirty="0" smtClean="0"/>
              <a:t>правильный подбор обуви для ребенка,</a:t>
            </a:r>
          </a:p>
          <a:p>
            <a:endParaRPr lang="ru-RU" dirty="0"/>
          </a:p>
        </p:txBody>
      </p:sp>
      <p:pic>
        <p:nvPicPr>
          <p:cNvPr id="8196" name="Picture 4" descr="C:\Documents and Settings\Admin\Рабочий стол\оо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929066"/>
            <a:ext cx="3206124" cy="23574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7" name="Picture 5" descr="C:\Documents and Settings\Admin\Рабочий стол\о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071678"/>
            <a:ext cx="3397575" cy="20716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5" name="Picture 3" descr="C:\Documents and Settings\Admin\Рабочий стол\ооо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6474" y="3857628"/>
            <a:ext cx="2600333" cy="250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массаж, </a:t>
            </a:r>
          </a:p>
          <a:p>
            <a:endParaRPr lang="ru-RU" sz="5400" dirty="0"/>
          </a:p>
        </p:txBody>
      </p:sp>
      <p:pic>
        <p:nvPicPr>
          <p:cNvPr id="9218" name="Picture 2" descr="C:\Documents and Settings\Admin\Рабочий стол\массаж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3339">
            <a:off x="5019285" y="3745654"/>
            <a:ext cx="3264519" cy="255040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219" name="Picture 3" descr="C:\Documents and Settings\Admin\Рабочий стол\коврик массажный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5621">
            <a:off x="909924" y="2920511"/>
            <a:ext cx="3446983" cy="257237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220" name="Picture 4" descr="C:\Documents and Settings\Admin\Рабочий стол\м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928670"/>
            <a:ext cx="3321867" cy="2214578"/>
          </a:xfrm>
          <a:prstGeom prst="ellipse">
            <a:avLst/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294776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проведение закаливающих процедур (</a:t>
            </a:r>
            <a:r>
              <a:rPr lang="ru-RU" sz="4000" dirty="0" err="1" smtClean="0"/>
              <a:t>босохождение</a:t>
            </a:r>
            <a:r>
              <a:rPr lang="ru-RU" sz="4000" dirty="0" smtClean="0"/>
              <a:t> по различным поверхностям, ножные ванны), </a:t>
            </a:r>
          </a:p>
        </p:txBody>
      </p:sp>
      <p:pic>
        <p:nvPicPr>
          <p:cNvPr id="10242" name="Picture 2" descr="C:\Documents and Settings\Admin\Рабочий стол\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876"/>
            <a:ext cx="2552226" cy="16430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44" name="Picture 4" descr="C:\Documents and Settings\Admin\Рабочий стол\п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928934"/>
            <a:ext cx="3083247" cy="18573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45" name="Picture 5" descr="C:\Documents and Settings\Admin\Рабочий стол\к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4564" y="4500570"/>
            <a:ext cx="2174563" cy="21319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43" name="Picture 3" descr="C:\Documents and Settings\Admin\Рабочий стол\в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4006436"/>
            <a:ext cx="1857388" cy="2480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2071702"/>
          </a:xfrm>
        </p:spPr>
        <p:txBody>
          <a:bodyPr/>
          <a:lstStyle/>
          <a:p>
            <a:r>
              <a:rPr lang="ru-RU" sz="4000" dirty="0" smtClean="0"/>
              <a:t>специальные упражнения для укрепления мышц стопы и пальцев,</a:t>
            </a:r>
          </a:p>
          <a:p>
            <a:endParaRPr lang="ru-RU" dirty="0"/>
          </a:p>
        </p:txBody>
      </p:sp>
      <p:pic>
        <p:nvPicPr>
          <p:cNvPr id="11266" name="Picture 2" descr="C:\Documents and Settings\Admin\Рабочий стол\4.jpeg"/>
          <p:cNvPicPr>
            <a:picLocks noChangeAspect="1" noChangeArrowheads="1"/>
          </p:cNvPicPr>
          <p:nvPr/>
        </p:nvPicPr>
        <p:blipFill>
          <a:blip r:embed="rId2" cstate="print"/>
          <a:srcRect l="25000" r="6000" b="10000"/>
          <a:stretch>
            <a:fillRect/>
          </a:stretch>
        </p:blipFill>
        <p:spPr bwMode="auto">
          <a:xfrm>
            <a:off x="5000628" y="2285992"/>
            <a:ext cx="3286148" cy="3214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268" name="Picture 4" descr="C:\Documents and Settings\Admin\Рабочий стол\5.jpeg"/>
          <p:cNvPicPr>
            <a:picLocks noChangeAspect="1" noChangeArrowheads="1"/>
          </p:cNvPicPr>
          <p:nvPr/>
        </p:nvPicPr>
        <p:blipFill>
          <a:blip r:embed="rId3" cstate="print"/>
          <a:srcRect l="14604" t="12195" r="23733" b="7317"/>
          <a:stretch>
            <a:fillRect/>
          </a:stretch>
        </p:blipFill>
        <p:spPr bwMode="auto">
          <a:xfrm>
            <a:off x="428596" y="2857496"/>
            <a:ext cx="3290478" cy="285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267" name="Picture 3" descr="C:\Documents and Settings\Admin\Рабочий стол\м.jpeg"/>
          <p:cNvPicPr>
            <a:picLocks noChangeAspect="1" noChangeArrowheads="1"/>
          </p:cNvPicPr>
          <p:nvPr/>
        </p:nvPicPr>
        <p:blipFill>
          <a:blip r:embed="rId4" cstate="print"/>
          <a:srcRect l="3187" r="9174"/>
          <a:stretch>
            <a:fillRect/>
          </a:stretch>
        </p:blipFill>
        <p:spPr bwMode="auto">
          <a:xfrm>
            <a:off x="3500430" y="4857760"/>
            <a:ext cx="2091461" cy="17872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2714644"/>
          </a:xfrm>
        </p:spPr>
        <p:txBody>
          <a:bodyPr>
            <a:normAutofit fontScale="77500" lnSpcReduction="20000"/>
          </a:bodyPr>
          <a:lstStyle/>
          <a:p>
            <a:r>
              <a:rPr lang="ru-RU" sz="5200" dirty="0" smtClean="0"/>
              <a:t>использование тренажеров для стоп, в том числе нетрадиционного оборудования,  которое легко изготовить в домашних условиях.</a:t>
            </a:r>
          </a:p>
          <a:p>
            <a:endParaRPr lang="ru-RU" dirty="0"/>
          </a:p>
        </p:txBody>
      </p:sp>
      <p:pic>
        <p:nvPicPr>
          <p:cNvPr id="12290" name="Picture 2" descr="C:\Documents and Settings\Admin\Рабочий стол\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500438"/>
            <a:ext cx="2606419" cy="19240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291" name="Picture 3" descr="C:\Documents and Settings\Admin\Рабочий стол\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786190"/>
            <a:ext cx="2147891" cy="28679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292" name="Picture 4" descr="C:\Documents and Settings\Admin\Рабочий стол\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00438"/>
            <a:ext cx="2497204" cy="18621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Массажные коврики и дорожки 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из пробок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4" name="Picture 2" descr="D:\ФОТО\детский сад\Нестандартное физкультурное оборудование\массажные дорожки\P101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15880">
            <a:off x="540873" y="2540419"/>
            <a:ext cx="2878173" cy="38386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D:\ФОТО\детский сад\Нестандартное физкультурное оборудование\массажные дорожки\P101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7566">
            <a:off x="5824466" y="2610016"/>
            <a:ext cx="2883890" cy="38451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2" descr="D:\ФОТО\детский сад\Нестандартное физкультурное оборудование\массажные дорожки\P101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143116"/>
            <a:ext cx="2647909" cy="35305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Массажные коврики и дорожки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из фломастеров</a:t>
            </a:r>
            <a:endParaRPr lang="ru-RU" sz="3600" dirty="0"/>
          </a:p>
        </p:txBody>
      </p:sp>
      <p:pic>
        <p:nvPicPr>
          <p:cNvPr id="4" name="Picture 3" descr="D:\ФОТО\детский сад\Нестандартное физкультурное оборудование\массажные дорожки\P1010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58894">
            <a:off x="613026" y="2184584"/>
            <a:ext cx="3151203" cy="42016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2" descr="D:\ФОТО\детский сад\Нестандартное физкультурное оборудование\массажные дорожки\P101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6870">
            <a:off x="5496846" y="2202228"/>
            <a:ext cx="3104428" cy="41392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2" descr="D:\ФОТО\детский сад\Нестандартное физкультурное оборудование\нестандартное оборудование зала\P1010007.JPG"/>
          <p:cNvPicPr>
            <a:picLocks noChangeAspect="1" noChangeArrowheads="1"/>
          </p:cNvPicPr>
          <p:nvPr/>
        </p:nvPicPr>
        <p:blipFill>
          <a:blip r:embed="rId4" cstate="print"/>
          <a:srcRect l="12500" r="4997"/>
          <a:stretch>
            <a:fillRect/>
          </a:stretch>
        </p:blipFill>
        <p:spPr bwMode="auto">
          <a:xfrm rot="10800000">
            <a:off x="3000364" y="2285992"/>
            <a:ext cx="3133241" cy="28483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Массажные коврики и дорожки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из мочалок</a:t>
            </a:r>
            <a:endParaRPr lang="ru-RU" sz="3600" dirty="0"/>
          </a:p>
        </p:txBody>
      </p:sp>
      <p:pic>
        <p:nvPicPr>
          <p:cNvPr id="4" name="Picture 2" descr="D:\ФОТО\детский сад\Нестандартное физкультурное оборудование\массажные дорожки\P1010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49469">
            <a:off x="629521" y="2222345"/>
            <a:ext cx="3141632" cy="41873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D:\ФОТО\детский сад\Нестандартное физкультурное оборудование\массажные дорожки\P1010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4018">
            <a:off x="5577918" y="2327046"/>
            <a:ext cx="3061439" cy="40819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3" descr="D:\ФОТО\детский сад\Нестандартное физкультурное оборудование\массажные дорожки\P10100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518291" y="2196695"/>
            <a:ext cx="2250297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643182"/>
            <a:ext cx="3810000" cy="374332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329642" cy="5538806"/>
          </a:xfrm>
        </p:spPr>
        <p:txBody>
          <a:bodyPr/>
          <a:lstStyle/>
          <a:p>
            <a:pPr lvl="4" algn="ctr">
              <a:buNone/>
            </a:pPr>
            <a:endParaRPr lang="ru-RU" sz="3200" dirty="0" smtClean="0"/>
          </a:p>
          <a:p>
            <a:pPr lvl="4" algn="r">
              <a:buNone/>
            </a:pPr>
            <a:r>
              <a:rPr lang="ru-RU" sz="3200" dirty="0" smtClean="0"/>
              <a:t>Статическая деформация стопы, характеризующаяся </a:t>
            </a:r>
          </a:p>
          <a:p>
            <a:pPr lvl="4" algn="r">
              <a:buNone/>
            </a:pPr>
            <a:r>
              <a:rPr lang="ru-RU" sz="3200" dirty="0" smtClean="0"/>
              <a:t>уплощением её сводов </a:t>
            </a:r>
          </a:p>
          <a:p>
            <a:pPr lvl="4" algn="r">
              <a:buNone/>
            </a:pPr>
            <a:r>
              <a:rPr lang="ru-RU" sz="3200" dirty="0" smtClean="0"/>
              <a:t>называется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плоскостопием.</a:t>
            </a:r>
          </a:p>
          <a:p>
            <a:pPr lvl="4"/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 использованием крупы</a:t>
            </a:r>
            <a:endParaRPr lang="ru-RU" sz="3600" dirty="0"/>
          </a:p>
        </p:txBody>
      </p:sp>
      <p:pic>
        <p:nvPicPr>
          <p:cNvPr id="4" name="Picture 2" descr="D:\ФОТО\детский сад\Нестандартное физкультурное оборудование\массажные дорожки\P1010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16389">
            <a:off x="435784" y="2094764"/>
            <a:ext cx="4650971" cy="348718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 descr="D:\ФОТО\детский сад\Нестандартное физкультурное оборудование\оборудование\P1010070.JPG"/>
          <p:cNvPicPr>
            <a:picLocks noChangeAspect="1" noChangeArrowheads="1"/>
          </p:cNvPicPr>
          <p:nvPr/>
        </p:nvPicPr>
        <p:blipFill>
          <a:blip r:embed="rId3" cstate="print"/>
          <a:srcRect l="6734" t="13467" r="5485" b="8727"/>
          <a:stretch>
            <a:fillRect/>
          </a:stretch>
        </p:blipFill>
        <p:spPr bwMode="auto">
          <a:xfrm>
            <a:off x="5429256" y="2428868"/>
            <a:ext cx="3357586" cy="396805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4572032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С использованием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         пуговиц</a:t>
            </a:r>
            <a:endParaRPr lang="ru-RU" sz="3600" dirty="0"/>
          </a:p>
        </p:txBody>
      </p:sp>
      <p:pic>
        <p:nvPicPr>
          <p:cNvPr id="4" name="Picture 2" descr="D:\ФОТО\детский сад\Нестандартное физкультурное оборудование\массажные дорожки\P1010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53051">
            <a:off x="572116" y="2177033"/>
            <a:ext cx="3083476" cy="411009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3" descr="D:\ФОТО\детский сад\Нестандартное физкультурное оборудование\массажные дорожки\P101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8280">
            <a:off x="5303299" y="1167075"/>
            <a:ext cx="2994515" cy="399268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929058" y="5286388"/>
            <a:ext cx="4958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 использованием </a:t>
            </a: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деревянных палочек</a:t>
            </a:r>
            <a:endParaRPr lang="ru-RU" sz="36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115328" cy="5715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Массажёры </a:t>
            </a:r>
            <a:endParaRPr lang="ru-RU" sz="3600" dirty="0"/>
          </a:p>
        </p:txBody>
      </p:sp>
      <p:pic>
        <p:nvPicPr>
          <p:cNvPr id="4" name="Picture 3" descr="D:\ФОТО\детский сад\Нестандартное физкультурное оборудование\100OLYMP\P1010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0188"/>
          <a:stretch>
            <a:fillRect/>
          </a:stretch>
        </p:blipFill>
        <p:spPr bwMode="auto">
          <a:xfrm>
            <a:off x="3428992" y="3000372"/>
            <a:ext cx="2265218" cy="2713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2" descr="D:\ФОТО\детский сад\Нестандартное физкультурное оборудование\100OLYMP\P101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0193">
            <a:off x="5976946" y="4429132"/>
            <a:ext cx="2805639" cy="2104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2" descr="D:\ФОТО\детский сад\Нестандартное физкультурное оборудование\100OLYMP\P10100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64001">
            <a:off x="339632" y="4317276"/>
            <a:ext cx="2887127" cy="21653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2" descr="D:\ФОТО\детский сад\нестандартное оборудование зала\P1010023.JPG"/>
          <p:cNvPicPr>
            <a:picLocks noChangeAspect="1" noChangeArrowheads="1"/>
          </p:cNvPicPr>
          <p:nvPr/>
        </p:nvPicPr>
        <p:blipFill>
          <a:blip r:embed="rId5" cstate="print"/>
          <a:srcRect t="18182" r="6439" b="24242"/>
          <a:stretch>
            <a:fillRect/>
          </a:stretch>
        </p:blipFill>
        <p:spPr bwMode="auto">
          <a:xfrm>
            <a:off x="285720" y="1643050"/>
            <a:ext cx="3714776" cy="1714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2" descr="D:\ФОТО\детский сад\нестандартное оборудование зала\P1010019.JPG"/>
          <p:cNvPicPr>
            <a:picLocks noChangeAspect="1" noChangeArrowheads="1"/>
          </p:cNvPicPr>
          <p:nvPr/>
        </p:nvPicPr>
        <p:blipFill>
          <a:blip r:embed="rId6" cstate="print"/>
          <a:srcRect t="19493" b="8105"/>
          <a:stretch>
            <a:fillRect/>
          </a:stretch>
        </p:blipFill>
        <p:spPr bwMode="auto">
          <a:xfrm>
            <a:off x="5572132" y="1643050"/>
            <a:ext cx="3063323" cy="16634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ФОТО\детский сад\нестандартное оборудование зала\P101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9496">
            <a:off x="4488806" y="2782800"/>
            <a:ext cx="4206345" cy="315475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                            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Игры: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5929330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«Ловкие пальчики» </a:t>
            </a:r>
            <a:endParaRPr lang="ru-RU" sz="3200" dirty="0"/>
          </a:p>
        </p:txBody>
      </p:sp>
      <p:pic>
        <p:nvPicPr>
          <p:cNvPr id="4" name="Picture 2" descr="D:\ФОТО\детский сад\нестандартное оборудование зала\P10100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1000108"/>
            <a:ext cx="4478331" cy="335758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214282" y="4643446"/>
            <a:ext cx="42290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«Цветная мозаика»</a:t>
            </a:r>
            <a:endParaRPr lang="ru-RU" sz="32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В утреннюю гимнастику включить упражнения, укрепляющие мышечно-связочный аппарат стоп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Содержимое 3" descr="http://dou77spb.narod.ru/olderfiles/1/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35719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ou77spb.narod.ru/olderfiles/2/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143116"/>
            <a:ext cx="400052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dou77spb.narod.ru/olderfiles/1/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414340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ou77spb.narod.ru/olderfiles/1/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71480"/>
            <a:ext cx="3929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dou77spb.narod.ru/olderfiles/2/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2" y="2410619"/>
            <a:ext cx="52863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dou77spb.narod.ru/olderfiles/2/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292383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ou77spb.narod.ru/olderfiles/2/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642918"/>
            <a:ext cx="264320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ПОЛЕЗНАЯ  ИНФОРМАЦИЯ  ДЛЯ  ПЕДАГОГОВ  И РОДИТЕЛЕЙ.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401080" cy="12756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3100" b="1" dirty="0" smtClean="0"/>
              <a:t>ПОЛЕЗНАЯ  ИНФОРМАЦИЯ </a:t>
            </a:r>
            <a:br>
              <a:rPr lang="ru-RU" sz="3100" b="1" dirty="0" smtClean="0"/>
            </a:br>
            <a:r>
              <a:rPr lang="ru-RU" sz="3100" b="1" dirty="0" smtClean="0"/>
              <a:t> ДЛЯ  ПЕДАГОГОВ  И РОДИТЕЛЕЙ.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Опорную функцию стопы можно исследовать самостоятельно. Предлагаю вам это сделать с целью раннего предупреждения плоскостопия. Для этого:</a:t>
            </a:r>
          </a:p>
          <a:p>
            <a:r>
              <a:rPr lang="ru-RU" dirty="0" smtClean="0"/>
              <a:t>1) взять чистый лист бумаги, положить его на пол,</a:t>
            </a:r>
          </a:p>
          <a:p>
            <a:r>
              <a:rPr lang="ru-RU" dirty="0" smtClean="0"/>
              <a:t>2) намазать стопы малыша жирным кремом, попросить встать его на листок,</a:t>
            </a:r>
          </a:p>
          <a:p>
            <a:r>
              <a:rPr lang="ru-RU" dirty="0" smtClean="0"/>
              <a:t>3) на листке останется след, возьмите карандаш и проведите линию, соединив края подошвенного углубления,</a:t>
            </a:r>
          </a:p>
          <a:p>
            <a:r>
              <a:rPr lang="ru-RU" dirty="0" smtClean="0"/>
              <a:t>4) проведите перпендикуляр к этой линии, пересекающий самое глубокое место внутреннего свода стопы,</a:t>
            </a:r>
          </a:p>
          <a:p>
            <a:r>
              <a:rPr lang="ru-RU" dirty="0" smtClean="0"/>
              <a:t>5) если часть этого перпендикуляра пересекающая отпечаток стопы, составляет 1/3 всего отрезка - стопа нормальная, если 1/2- то это плоскостопие и надо обратиться к врачу-ортопеду.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78581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Методика «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Су-джок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»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85662">
            <a:off x="633263" y="2618204"/>
            <a:ext cx="3367111" cy="36076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1888">
            <a:off x="4650427" y="3568299"/>
            <a:ext cx="3776811" cy="27907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010917"/>
            <a:ext cx="2643206" cy="15609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157592" cy="72266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9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развития плоскостопия</a:t>
            </a:r>
            <a:r>
              <a:rPr lang="ru-RU" sz="39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раннее вставание и ходьба, 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слабость мышц стоп, чрезмерное их </a:t>
            </a:r>
          </a:p>
          <a:p>
            <a:pPr>
              <a:buNone/>
            </a:pPr>
            <a:r>
              <a:rPr lang="ru-RU" sz="2400" dirty="0" smtClean="0"/>
              <a:t>утомление в связи с длительным </a:t>
            </a:r>
          </a:p>
          <a:p>
            <a:pPr>
              <a:buNone/>
            </a:pPr>
            <a:r>
              <a:rPr lang="ru-RU" sz="2400" dirty="0" smtClean="0"/>
              <a:t>пребыванием на ногах,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избыточный вес,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неудобная обувь, 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ряд заболеваний (перенесенный рахит, полиомиелит),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особенности состояния здоровья (частые простуды, хронические болезни), 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травмы стопы и голеностопного сустава (вывихи, переломы), 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недостаточная двигательная активность и т.д.</a:t>
            </a:r>
            <a:endParaRPr lang="ru-RU" sz="2400" dirty="0"/>
          </a:p>
        </p:txBody>
      </p:sp>
      <p:pic>
        <p:nvPicPr>
          <p:cNvPr id="3074" name="Picture 2" descr="C:\Documents and Settings\Admin\Рабочий стол\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428736"/>
            <a:ext cx="2677217" cy="200501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Правила проведения занятий: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протяжении всего занятия выступать в разных ролях: партнёр, помощник, тренер.</a:t>
            </a:r>
          </a:p>
          <a:p>
            <a:r>
              <a:rPr lang="ru-RU" dirty="0" smtClean="0"/>
              <a:t>Контролировать поведение своего ребёнка, но без угроз и сравнения с другими детьми.</a:t>
            </a:r>
          </a:p>
          <a:p>
            <a:r>
              <a:rPr lang="ru-RU" dirty="0" smtClean="0"/>
              <a:t>Принимать ребёнка таким, каков он есть, независимо от его способностей, достоинств и недостатков.</a:t>
            </a:r>
          </a:p>
          <a:p>
            <a:r>
              <a:rPr lang="ru-RU" dirty="0" smtClean="0"/>
              <a:t>Быть естественными, открытыми, раскрепощенными.</a:t>
            </a:r>
          </a:p>
          <a:p>
            <a:r>
              <a:rPr lang="ru-RU" dirty="0" smtClean="0"/>
              <a:t>Радоваться  успехам  ребенка.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chemeClr val="bg2">
                    <a:lumMod val="25000"/>
                  </a:schemeClr>
                </a:solidFill>
              </a:rPr>
              <a:t>СПАСИБО ЗА ВНИМАНИЕ!!!</a:t>
            </a:r>
            <a:endParaRPr lang="ru-RU" sz="6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307183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До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4,5-5 лет </a:t>
            </a:r>
            <a:r>
              <a:rPr lang="ru-RU" dirty="0" smtClean="0"/>
              <a:t>у большинства детей </a:t>
            </a:r>
          </a:p>
          <a:p>
            <a:pPr algn="ctr">
              <a:buNone/>
            </a:pPr>
            <a:r>
              <a:rPr lang="ru-RU" dirty="0" smtClean="0"/>
              <a:t>отмечается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функциональное плоскостопие</a:t>
            </a:r>
            <a:r>
              <a:rPr lang="ru-RU" b="1" dirty="0" smtClean="0"/>
              <a:t>. </a:t>
            </a:r>
          </a:p>
          <a:p>
            <a:pPr algn="ctr">
              <a:buNone/>
            </a:pPr>
            <a:r>
              <a:rPr lang="ru-RU" dirty="0" smtClean="0"/>
              <a:t>У детей старше указанного возраста наличие плоской стопы является патологией. </a:t>
            </a:r>
          </a:p>
          <a:p>
            <a:pPr algn="ctr">
              <a:buNone/>
            </a:pPr>
            <a:r>
              <a:rPr lang="ru-RU" dirty="0" smtClean="0"/>
              <a:t>Поэтому медицинское  заключение о плоскостопии выносят лишь   с пятилетнего возраста. </a:t>
            </a:r>
          </a:p>
          <a:p>
            <a:endParaRPr lang="ru-RU" dirty="0"/>
          </a:p>
        </p:txBody>
      </p:sp>
      <p:pic>
        <p:nvPicPr>
          <p:cNvPr id="5" name="Picture 3" descr="C:\Documents and Settings\Admin\Рабочий стол\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786190"/>
            <a:ext cx="4052519" cy="26961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292895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Диагноз «плоскостопие» подтверждается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плантографией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– отпечатком стопы </a:t>
            </a:r>
          </a:p>
          <a:p>
            <a:pPr algn="ctr">
              <a:buNone/>
            </a:pPr>
            <a:r>
              <a:rPr lang="ru-RU" dirty="0" smtClean="0"/>
              <a:t>с помощью красящих или жирных растворов.</a:t>
            </a:r>
          </a:p>
          <a:p>
            <a:pPr algn="ctr">
              <a:buNone/>
            </a:pPr>
            <a:r>
              <a:rPr lang="ru-RU" dirty="0" smtClean="0"/>
              <a:t>В некоторых случаях необходима рентгенография.</a:t>
            </a:r>
            <a:endParaRPr lang="ru-RU" dirty="0"/>
          </a:p>
        </p:txBody>
      </p:sp>
      <p:pic>
        <p:nvPicPr>
          <p:cNvPr id="6" name="Picture 2" descr="C:\Documents and Settings\Admin\Рабочий стол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143248"/>
            <a:ext cx="4531190" cy="3524259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лоско-вальгусная деформация стоп у детей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850112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25717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3600" b="1" dirty="0" smtClean="0"/>
              <a:t> </a:t>
            </a:r>
            <a:r>
              <a:rPr lang="ru-RU" sz="3600" b="1" dirty="0" err="1" smtClean="0"/>
              <a:t>Плоско-вальгусная</a:t>
            </a:r>
            <a:r>
              <a:rPr lang="ru-RU" sz="3600" b="1" dirty="0" smtClean="0"/>
              <a:t> деформация стопы 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6" name="Содержимое 5" descr="http://www.sistema-z.ru/images/8_p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3357562"/>
            <a:ext cx="314327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лоско-вальгусная деформация стоп у дете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14686"/>
            <a:ext cx="378621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 algn="r">
              <a:buNone/>
            </a:pPr>
            <a:r>
              <a:rPr lang="ru-RU" sz="2800" dirty="0" smtClean="0"/>
              <a:t>Движение может заменить разные лекарства, но ни одно лекарство не в состоянии </a:t>
            </a:r>
          </a:p>
          <a:p>
            <a:pPr algn="r">
              <a:buNone/>
            </a:pPr>
            <a:r>
              <a:rPr lang="ru-RU" sz="2800" dirty="0" smtClean="0"/>
              <a:t>заменить движение.</a:t>
            </a:r>
          </a:p>
          <a:p>
            <a:pPr algn="r">
              <a:buNone/>
            </a:pPr>
            <a:r>
              <a:rPr lang="ru-RU" b="1" i="1" dirty="0" smtClean="0"/>
              <a:t>Тиссо</a:t>
            </a:r>
            <a:endParaRPr lang="ru-RU" b="1" i="1" dirty="0"/>
          </a:p>
        </p:txBody>
      </p:sp>
      <p:pic>
        <p:nvPicPr>
          <p:cNvPr id="6147" name="Picture 3" descr="C:\Documents and Settings\Admin\Рабочий стол\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31939">
            <a:off x="858606" y="2359747"/>
            <a:ext cx="2630567" cy="39700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8" name="Picture 4" descr="C:\Documents and Settings\Admin\Рабочий стол\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7560">
            <a:off x="4459004" y="2856265"/>
            <a:ext cx="3858092" cy="33871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344</TotalTime>
  <Words>429</Words>
  <Application>Microsoft Office PowerPoint</Application>
  <PresentationFormat>Экран (4:3)</PresentationFormat>
  <Paragraphs>67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    Профилактика плоскостопия  у дошкольников</vt:lpstr>
      <vt:lpstr>Слайд 2</vt:lpstr>
      <vt:lpstr>Слайд 3</vt:lpstr>
      <vt:lpstr>Слайд 4</vt:lpstr>
      <vt:lpstr>Слайд 5</vt:lpstr>
      <vt:lpstr>Слайд 6</vt:lpstr>
      <vt:lpstr>   Плоско-вальгусная деформация стопы   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Массажные коврики и дорожки  из пробок</vt:lpstr>
      <vt:lpstr>Массажные коврики и дорожки  из фломастеров</vt:lpstr>
      <vt:lpstr>Массажные коврики и дорожки  из мочалок</vt:lpstr>
      <vt:lpstr>С использованием крупы</vt:lpstr>
      <vt:lpstr>  С использованием               пуговиц</vt:lpstr>
      <vt:lpstr>Массажёры </vt:lpstr>
      <vt:lpstr>                                 Игры:</vt:lpstr>
      <vt:lpstr>    В утреннюю гимнастику включить упражнения, укрепляющие мышечно-связочный аппарат стоп. </vt:lpstr>
      <vt:lpstr>Слайд 25</vt:lpstr>
      <vt:lpstr>Слайд 26</vt:lpstr>
      <vt:lpstr>Слайд 27</vt:lpstr>
      <vt:lpstr>  ПОЛЕЗНАЯ  ИНФОРМАЦИЯ   ДЛЯ  ПЕДАГОГОВ  И РОДИТЕЛЕЙ. </vt:lpstr>
      <vt:lpstr>Методика «Су-джок»</vt:lpstr>
      <vt:lpstr>       Правила проведения занятий: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Профилактика плоскостопия  у дошкольников</dc:title>
  <dc:creator>Admin</dc:creator>
  <cp:lastModifiedBy>Admin</cp:lastModifiedBy>
  <cp:revision>37</cp:revision>
  <dcterms:created xsi:type="dcterms:W3CDTF">2012-11-11T08:40:30Z</dcterms:created>
  <dcterms:modified xsi:type="dcterms:W3CDTF">2015-05-20T19:06:17Z</dcterms:modified>
</cp:coreProperties>
</file>