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98" r:id="rId3"/>
    <p:sldId id="316" r:id="rId4"/>
    <p:sldId id="299" r:id="rId5"/>
    <p:sldId id="257" r:id="rId6"/>
    <p:sldId id="263" r:id="rId7"/>
    <p:sldId id="258" r:id="rId8"/>
    <p:sldId id="260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89" r:id="rId17"/>
    <p:sldId id="272" r:id="rId18"/>
    <p:sldId id="290" r:id="rId19"/>
    <p:sldId id="291" r:id="rId20"/>
    <p:sldId id="273" r:id="rId21"/>
    <p:sldId id="274" r:id="rId22"/>
    <p:sldId id="275" r:id="rId23"/>
    <p:sldId id="292" r:id="rId24"/>
    <p:sldId id="276" r:id="rId25"/>
    <p:sldId id="277" r:id="rId26"/>
    <p:sldId id="278" r:id="rId27"/>
    <p:sldId id="280" r:id="rId28"/>
    <p:sldId id="302" r:id="rId29"/>
    <p:sldId id="301" r:id="rId30"/>
    <p:sldId id="305" r:id="rId31"/>
    <p:sldId id="306" r:id="rId32"/>
    <p:sldId id="307" r:id="rId33"/>
    <p:sldId id="308" r:id="rId34"/>
    <p:sldId id="309" r:id="rId35"/>
    <p:sldId id="310" r:id="rId36"/>
    <p:sldId id="284" r:id="rId37"/>
    <p:sldId id="286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508" autoAdjust="0"/>
  </p:normalViewPr>
  <p:slideViewPr>
    <p:cSldViewPr>
      <p:cViewPr>
        <p:scale>
          <a:sx n="75" d="100"/>
          <a:sy n="75" d="100"/>
        </p:scale>
        <p:origin x="213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CE4E9-2459-4130-8076-49675CB6FFAB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60F39C9-F28D-4C8C-BB67-6F0241F16778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структуре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B00629-E044-4CFF-BD42-A8DD5892D673}" type="parTrans" cxnId="{98280243-5DF2-40A2-BD94-238FB3FC4098}">
      <dgm:prSet/>
      <dgm:spPr/>
      <dgm:t>
        <a:bodyPr/>
        <a:lstStyle/>
        <a:p>
          <a:endParaRPr lang="ru-RU"/>
        </a:p>
      </dgm:t>
    </dgm:pt>
    <dgm:pt modelId="{B966DE28-621E-47AA-AF4B-FA236561DD49}" type="sibTrans" cxnId="{98280243-5DF2-40A2-BD94-238FB3FC4098}">
      <dgm:prSet/>
      <dgm:spPr/>
      <dgm:t>
        <a:bodyPr/>
        <a:lstStyle/>
        <a:p>
          <a:endParaRPr lang="ru-RU"/>
        </a:p>
      </dgm:t>
    </dgm:pt>
    <dgm:pt modelId="{0B4FCE67-E2A9-4CF3-9660-6D1803DCD3AE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условиям реализации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54A04E-1BAB-405A-895D-5430AAC940CA}" type="parTrans" cxnId="{463E12BE-72D5-4B32-91B0-5B44E05FCA64}">
      <dgm:prSet/>
      <dgm:spPr/>
      <dgm:t>
        <a:bodyPr/>
        <a:lstStyle/>
        <a:p>
          <a:endParaRPr lang="ru-RU"/>
        </a:p>
      </dgm:t>
    </dgm:pt>
    <dgm:pt modelId="{FAD08D51-E2FD-45E5-BF2C-E85044B3D003}" type="sibTrans" cxnId="{463E12BE-72D5-4B32-91B0-5B44E05FCA64}">
      <dgm:prSet/>
      <dgm:spPr/>
      <dgm:t>
        <a:bodyPr/>
        <a:lstStyle/>
        <a:p>
          <a:endParaRPr lang="ru-RU"/>
        </a:p>
      </dgm:t>
    </dgm:pt>
    <dgm:pt modelId="{7E7D0E5A-15F0-4A79-93D2-74B666F79F21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результатам освоения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3163A0-2222-4391-B7A4-47EFAF4DD83C}" type="parTrans" cxnId="{636B9E08-166E-4834-8E6A-561866BCEE93}">
      <dgm:prSet/>
      <dgm:spPr/>
      <dgm:t>
        <a:bodyPr/>
        <a:lstStyle/>
        <a:p>
          <a:endParaRPr lang="ru-RU"/>
        </a:p>
      </dgm:t>
    </dgm:pt>
    <dgm:pt modelId="{49512518-6FB4-4441-A1C6-D8C311E86C8E}" type="sibTrans" cxnId="{636B9E08-166E-4834-8E6A-561866BCEE93}">
      <dgm:prSet/>
      <dgm:spPr/>
      <dgm:t>
        <a:bodyPr/>
        <a:lstStyle/>
        <a:p>
          <a:endParaRPr lang="ru-RU"/>
        </a:p>
      </dgm:t>
    </dgm:pt>
    <dgm:pt modelId="{EB0A9BD1-F10C-4ABD-8B2E-95B9804CBEAD}">
      <dgm:prSet phldrT="[Текст]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ФГОС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3E40D-CEE9-48D7-ACE7-0CA74A190110}" type="parTrans" cxnId="{F8F81179-1DD2-43E6-AA61-49204B7C0296}">
      <dgm:prSet/>
      <dgm:spPr/>
      <dgm:t>
        <a:bodyPr/>
        <a:lstStyle/>
        <a:p>
          <a:endParaRPr lang="ru-RU"/>
        </a:p>
      </dgm:t>
    </dgm:pt>
    <dgm:pt modelId="{3DD64299-18BD-432C-95FA-7631CB1E4D07}" type="sibTrans" cxnId="{F8F81179-1DD2-43E6-AA61-49204B7C0296}">
      <dgm:prSet/>
      <dgm:spPr/>
      <dgm:t>
        <a:bodyPr/>
        <a:lstStyle/>
        <a:p>
          <a:endParaRPr lang="ru-RU"/>
        </a:p>
      </dgm:t>
    </dgm:pt>
    <dgm:pt modelId="{F9536BEB-6BA1-4BE3-B179-B9AC510C9298}" type="pres">
      <dgm:prSet presAssocID="{B30CE4E9-2459-4130-8076-49675CB6FF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F3576-11B7-43EE-964B-5F24636E367A}" type="pres">
      <dgm:prSet presAssocID="{F60F39C9-F28D-4C8C-BB67-6F0241F16778}" presName="node" presStyleLbl="node1" presStyleIdx="0" presStyleCnt="4" custScaleX="134449" custLinFactNeighborX="-69433" custLinFactNeighborY="2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E06D1-1DEC-4978-A8AE-E00D05196F2E}" type="pres">
      <dgm:prSet presAssocID="{B966DE28-621E-47AA-AF4B-FA236561DD49}" presName="spacerL" presStyleCnt="0"/>
      <dgm:spPr/>
    </dgm:pt>
    <dgm:pt modelId="{CCC3415B-94EB-4165-AA35-D820A9586B6A}" type="pres">
      <dgm:prSet presAssocID="{B966DE28-621E-47AA-AF4B-FA236561DD4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CB35DB7-F37A-4393-AF7C-755EFD36DA5D}" type="pres">
      <dgm:prSet presAssocID="{B966DE28-621E-47AA-AF4B-FA236561DD49}" presName="spacerR" presStyleCnt="0"/>
      <dgm:spPr/>
    </dgm:pt>
    <dgm:pt modelId="{701B78F6-4137-4668-8C29-B4A3097D7DD0}" type="pres">
      <dgm:prSet presAssocID="{0B4FCE67-E2A9-4CF3-9660-6D1803DCD3AE}" presName="node" presStyleLbl="node1" presStyleIdx="1" presStyleCnt="4" custScaleX="145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4A210-B178-48CA-B12A-7C0DA786F1AD}" type="pres">
      <dgm:prSet presAssocID="{FAD08D51-E2FD-45E5-BF2C-E85044B3D003}" presName="spacerL" presStyleCnt="0"/>
      <dgm:spPr/>
    </dgm:pt>
    <dgm:pt modelId="{1203B883-ADA6-4FE8-9316-8E967D7A177D}" type="pres">
      <dgm:prSet presAssocID="{FAD08D51-E2FD-45E5-BF2C-E85044B3D00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2DFFB89-4299-4019-A801-5192B64216F4}" type="pres">
      <dgm:prSet presAssocID="{FAD08D51-E2FD-45E5-BF2C-E85044B3D003}" presName="spacerR" presStyleCnt="0"/>
      <dgm:spPr/>
    </dgm:pt>
    <dgm:pt modelId="{7B30F39D-5D23-4CDE-8EC0-8C27C5A911C7}" type="pres">
      <dgm:prSet presAssocID="{7E7D0E5A-15F0-4A79-93D2-74B666F79F21}" presName="node" presStyleLbl="node1" presStyleIdx="2" presStyleCnt="4" custScaleX="150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C029C-EA68-4E53-805C-82EB88945BDE}" type="pres">
      <dgm:prSet presAssocID="{49512518-6FB4-4441-A1C6-D8C311E86C8E}" presName="spacerL" presStyleCnt="0"/>
      <dgm:spPr/>
    </dgm:pt>
    <dgm:pt modelId="{13E76E54-380E-4F3A-AB70-70F2A860FE46}" type="pres">
      <dgm:prSet presAssocID="{49512518-6FB4-4441-A1C6-D8C311E86C8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D8B763D-0505-4D50-BDB5-C81462D6BB51}" type="pres">
      <dgm:prSet presAssocID="{49512518-6FB4-4441-A1C6-D8C311E86C8E}" presName="spacerR" presStyleCnt="0"/>
      <dgm:spPr/>
    </dgm:pt>
    <dgm:pt modelId="{E5DD6FA8-F6B5-442A-A89F-762B0AC3E908}" type="pres">
      <dgm:prSet presAssocID="{EB0A9BD1-F10C-4ABD-8B2E-95B9804CBE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E12BE-72D5-4B32-91B0-5B44E05FCA64}" srcId="{B30CE4E9-2459-4130-8076-49675CB6FFAB}" destId="{0B4FCE67-E2A9-4CF3-9660-6D1803DCD3AE}" srcOrd="1" destOrd="0" parTransId="{D654A04E-1BAB-405A-895D-5430AAC940CA}" sibTransId="{FAD08D51-E2FD-45E5-BF2C-E85044B3D003}"/>
    <dgm:cxn modelId="{636B9E08-166E-4834-8E6A-561866BCEE93}" srcId="{B30CE4E9-2459-4130-8076-49675CB6FFAB}" destId="{7E7D0E5A-15F0-4A79-93D2-74B666F79F21}" srcOrd="2" destOrd="0" parTransId="{D03163A0-2222-4391-B7A4-47EFAF4DD83C}" sibTransId="{49512518-6FB4-4441-A1C6-D8C311E86C8E}"/>
    <dgm:cxn modelId="{0129922B-B378-4789-BFAF-7826B84E495B}" type="presOf" srcId="{FAD08D51-E2FD-45E5-BF2C-E85044B3D003}" destId="{1203B883-ADA6-4FE8-9316-8E967D7A177D}" srcOrd="0" destOrd="0" presId="urn:microsoft.com/office/officeart/2005/8/layout/equation1"/>
    <dgm:cxn modelId="{98280243-5DF2-40A2-BD94-238FB3FC4098}" srcId="{B30CE4E9-2459-4130-8076-49675CB6FFAB}" destId="{F60F39C9-F28D-4C8C-BB67-6F0241F16778}" srcOrd="0" destOrd="0" parTransId="{E5B00629-E044-4CFF-BD42-A8DD5892D673}" sibTransId="{B966DE28-621E-47AA-AF4B-FA236561DD49}"/>
    <dgm:cxn modelId="{5B6E09D5-2FA4-4A47-AD0C-B666C8392D15}" type="presOf" srcId="{EB0A9BD1-F10C-4ABD-8B2E-95B9804CBEAD}" destId="{E5DD6FA8-F6B5-442A-A89F-762B0AC3E908}" srcOrd="0" destOrd="0" presId="urn:microsoft.com/office/officeart/2005/8/layout/equation1"/>
    <dgm:cxn modelId="{A55F03FF-A5CC-4DC2-95A7-9E2E4257F86C}" type="presOf" srcId="{B30CE4E9-2459-4130-8076-49675CB6FFAB}" destId="{F9536BEB-6BA1-4BE3-B179-B9AC510C9298}" srcOrd="0" destOrd="0" presId="urn:microsoft.com/office/officeart/2005/8/layout/equation1"/>
    <dgm:cxn modelId="{76D921F8-A0C0-40C9-97F8-D1D5BBE5DEFB}" type="presOf" srcId="{7E7D0E5A-15F0-4A79-93D2-74B666F79F21}" destId="{7B30F39D-5D23-4CDE-8EC0-8C27C5A911C7}" srcOrd="0" destOrd="0" presId="urn:microsoft.com/office/officeart/2005/8/layout/equation1"/>
    <dgm:cxn modelId="{390C1D48-B3BA-4F5A-B16D-3E148B71F378}" type="presOf" srcId="{B966DE28-621E-47AA-AF4B-FA236561DD49}" destId="{CCC3415B-94EB-4165-AA35-D820A9586B6A}" srcOrd="0" destOrd="0" presId="urn:microsoft.com/office/officeart/2005/8/layout/equation1"/>
    <dgm:cxn modelId="{2D2810D0-0125-45AA-94D1-6E40F0F6B68A}" type="presOf" srcId="{F60F39C9-F28D-4C8C-BB67-6F0241F16778}" destId="{B95F3576-11B7-43EE-964B-5F24636E367A}" srcOrd="0" destOrd="0" presId="urn:microsoft.com/office/officeart/2005/8/layout/equation1"/>
    <dgm:cxn modelId="{C152FE58-FD10-4A1D-9DE2-ACD3509A7B0A}" type="presOf" srcId="{0B4FCE67-E2A9-4CF3-9660-6D1803DCD3AE}" destId="{701B78F6-4137-4668-8C29-B4A3097D7DD0}" srcOrd="0" destOrd="0" presId="urn:microsoft.com/office/officeart/2005/8/layout/equation1"/>
    <dgm:cxn modelId="{F8F81179-1DD2-43E6-AA61-49204B7C0296}" srcId="{B30CE4E9-2459-4130-8076-49675CB6FFAB}" destId="{EB0A9BD1-F10C-4ABD-8B2E-95B9804CBEAD}" srcOrd="3" destOrd="0" parTransId="{C353E40D-CEE9-48D7-ACE7-0CA74A190110}" sibTransId="{3DD64299-18BD-432C-95FA-7631CB1E4D07}"/>
    <dgm:cxn modelId="{11DAC59D-AF28-45AD-B509-B49841FC6DB5}" type="presOf" srcId="{49512518-6FB4-4441-A1C6-D8C311E86C8E}" destId="{13E76E54-380E-4F3A-AB70-70F2A860FE46}" srcOrd="0" destOrd="0" presId="urn:microsoft.com/office/officeart/2005/8/layout/equation1"/>
    <dgm:cxn modelId="{7DF41641-EFDE-4078-958E-63E97E87AC42}" type="presParOf" srcId="{F9536BEB-6BA1-4BE3-B179-B9AC510C9298}" destId="{B95F3576-11B7-43EE-964B-5F24636E367A}" srcOrd="0" destOrd="0" presId="urn:microsoft.com/office/officeart/2005/8/layout/equation1"/>
    <dgm:cxn modelId="{641C0C7C-CE05-458B-931D-39D711DA213C}" type="presParOf" srcId="{F9536BEB-6BA1-4BE3-B179-B9AC510C9298}" destId="{C41E06D1-1DEC-4978-A8AE-E00D05196F2E}" srcOrd="1" destOrd="0" presId="urn:microsoft.com/office/officeart/2005/8/layout/equation1"/>
    <dgm:cxn modelId="{C21D0A80-5C5D-43EA-ACBB-39706BB5617D}" type="presParOf" srcId="{F9536BEB-6BA1-4BE3-B179-B9AC510C9298}" destId="{CCC3415B-94EB-4165-AA35-D820A9586B6A}" srcOrd="2" destOrd="0" presId="urn:microsoft.com/office/officeart/2005/8/layout/equation1"/>
    <dgm:cxn modelId="{C00A3F84-80C3-4E05-A9B6-CBE55C8DC4C5}" type="presParOf" srcId="{F9536BEB-6BA1-4BE3-B179-B9AC510C9298}" destId="{5CB35DB7-F37A-4393-AF7C-755EFD36DA5D}" srcOrd="3" destOrd="0" presId="urn:microsoft.com/office/officeart/2005/8/layout/equation1"/>
    <dgm:cxn modelId="{1D1A58A4-785D-4249-B3B1-105AA678062F}" type="presParOf" srcId="{F9536BEB-6BA1-4BE3-B179-B9AC510C9298}" destId="{701B78F6-4137-4668-8C29-B4A3097D7DD0}" srcOrd="4" destOrd="0" presId="urn:microsoft.com/office/officeart/2005/8/layout/equation1"/>
    <dgm:cxn modelId="{81DA560B-0779-45FE-B4B7-8EFB079FDD43}" type="presParOf" srcId="{F9536BEB-6BA1-4BE3-B179-B9AC510C9298}" destId="{6144A210-B178-48CA-B12A-7C0DA786F1AD}" srcOrd="5" destOrd="0" presId="urn:microsoft.com/office/officeart/2005/8/layout/equation1"/>
    <dgm:cxn modelId="{D5E6EB27-8EE4-44F5-9E7A-BB1A4E17B486}" type="presParOf" srcId="{F9536BEB-6BA1-4BE3-B179-B9AC510C9298}" destId="{1203B883-ADA6-4FE8-9316-8E967D7A177D}" srcOrd="6" destOrd="0" presId="urn:microsoft.com/office/officeart/2005/8/layout/equation1"/>
    <dgm:cxn modelId="{90023189-3CA4-4401-BA18-C97C0401DA93}" type="presParOf" srcId="{F9536BEB-6BA1-4BE3-B179-B9AC510C9298}" destId="{A2DFFB89-4299-4019-A801-5192B64216F4}" srcOrd="7" destOrd="0" presId="urn:microsoft.com/office/officeart/2005/8/layout/equation1"/>
    <dgm:cxn modelId="{5D967879-D741-43EA-8573-71751AC679D3}" type="presParOf" srcId="{F9536BEB-6BA1-4BE3-B179-B9AC510C9298}" destId="{7B30F39D-5D23-4CDE-8EC0-8C27C5A911C7}" srcOrd="8" destOrd="0" presId="urn:microsoft.com/office/officeart/2005/8/layout/equation1"/>
    <dgm:cxn modelId="{49D59C6B-3C2F-44CB-A9C8-73403DB7657E}" type="presParOf" srcId="{F9536BEB-6BA1-4BE3-B179-B9AC510C9298}" destId="{3D5C029C-EA68-4E53-805C-82EB88945BDE}" srcOrd="9" destOrd="0" presId="urn:microsoft.com/office/officeart/2005/8/layout/equation1"/>
    <dgm:cxn modelId="{41E4FDE8-B525-460E-8E4C-7BB7DE64D79E}" type="presParOf" srcId="{F9536BEB-6BA1-4BE3-B179-B9AC510C9298}" destId="{13E76E54-380E-4F3A-AB70-70F2A860FE46}" srcOrd="10" destOrd="0" presId="urn:microsoft.com/office/officeart/2005/8/layout/equation1"/>
    <dgm:cxn modelId="{B0F72328-9D22-4986-9C54-7198CA7C2FFE}" type="presParOf" srcId="{F9536BEB-6BA1-4BE3-B179-B9AC510C9298}" destId="{AD8B763D-0505-4D50-BDB5-C81462D6BB51}" srcOrd="11" destOrd="0" presId="urn:microsoft.com/office/officeart/2005/8/layout/equation1"/>
    <dgm:cxn modelId="{9C2C80F6-5949-415E-A491-E23578FF3EA6}" type="presParOf" srcId="{F9536BEB-6BA1-4BE3-B179-B9AC510C9298}" destId="{E5DD6FA8-F6B5-442A-A89F-762B0AC3E908}" srcOrd="12" destOrd="0" presId="urn:microsoft.com/office/officeart/2005/8/layout/equation1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0CE4E9-2459-4130-8076-49675CB6FFAB}" type="doc">
      <dgm:prSet loTypeId="urn:microsoft.com/office/officeart/2005/8/layout/equation1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F60F39C9-F28D-4C8C-BB67-6F0241F16778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приобретение опыта в видах деятельности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B00629-E044-4CFF-BD42-A8DD5892D673}" type="parTrans" cxnId="{98280243-5DF2-40A2-BD94-238FB3FC4098}">
      <dgm:prSet/>
      <dgm:spPr/>
      <dgm:t>
        <a:bodyPr/>
        <a:lstStyle/>
        <a:p>
          <a:endParaRPr lang="ru-RU"/>
        </a:p>
      </dgm:t>
    </dgm:pt>
    <dgm:pt modelId="{B966DE28-621E-47AA-AF4B-FA236561DD49}" type="sibTrans" cxnId="{98280243-5DF2-40A2-BD94-238FB3FC4098}">
      <dgm:prSet/>
      <dgm:spPr/>
      <dgm:t>
        <a:bodyPr/>
        <a:lstStyle/>
        <a:p>
          <a:endParaRPr lang="ru-RU"/>
        </a:p>
      </dgm:t>
    </dgm:pt>
    <dgm:pt modelId="{0B4FCE67-E2A9-4CF3-9660-6D1803DCD3AE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первичных представлений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54A04E-1BAB-405A-895D-5430AAC940CA}" type="parTrans" cxnId="{463E12BE-72D5-4B32-91B0-5B44E05FCA64}">
      <dgm:prSet/>
      <dgm:spPr/>
      <dgm:t>
        <a:bodyPr/>
        <a:lstStyle/>
        <a:p>
          <a:endParaRPr lang="ru-RU"/>
        </a:p>
      </dgm:t>
    </dgm:pt>
    <dgm:pt modelId="{FAD08D51-E2FD-45E5-BF2C-E85044B3D003}" type="sibTrans" cxnId="{463E12BE-72D5-4B32-91B0-5B44E05FCA64}">
      <dgm:prSet/>
      <dgm:spPr/>
      <dgm:t>
        <a:bodyPr/>
        <a:lstStyle/>
        <a:p>
          <a:endParaRPr lang="ru-RU"/>
        </a:p>
      </dgm:t>
    </dgm:pt>
    <dgm:pt modelId="{EB0A9BD1-F10C-4ABD-8B2E-95B9804CBEAD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задачи становления первичной ценностной ориентации и социализации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3E40D-CEE9-48D7-ACE7-0CA74A190110}" type="parTrans" cxnId="{F8F81179-1DD2-43E6-AA61-49204B7C0296}">
      <dgm:prSet/>
      <dgm:spPr/>
      <dgm:t>
        <a:bodyPr/>
        <a:lstStyle/>
        <a:p>
          <a:endParaRPr lang="ru-RU"/>
        </a:p>
      </dgm:t>
    </dgm:pt>
    <dgm:pt modelId="{3DD64299-18BD-432C-95FA-7631CB1E4D07}" type="sibTrans" cxnId="{F8F81179-1DD2-43E6-AA61-49204B7C0296}">
      <dgm:prSet/>
      <dgm:spPr/>
      <dgm:t>
        <a:bodyPr/>
        <a:lstStyle/>
        <a:p>
          <a:endParaRPr lang="ru-RU"/>
        </a:p>
      </dgm:t>
    </dgm:pt>
    <dgm:pt modelId="{F9536BEB-6BA1-4BE3-B179-B9AC510C9298}" type="pres">
      <dgm:prSet presAssocID="{B30CE4E9-2459-4130-8076-49675CB6FF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F3576-11B7-43EE-964B-5F24636E367A}" type="pres">
      <dgm:prSet presAssocID="{F60F39C9-F28D-4C8C-BB67-6F0241F16778}" presName="node" presStyleLbl="node1" presStyleIdx="0" presStyleCnt="3" custScaleX="134449" custLinFactNeighborX="-69433" custLinFactNeighborY="2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E06D1-1DEC-4978-A8AE-E00D05196F2E}" type="pres">
      <dgm:prSet presAssocID="{B966DE28-621E-47AA-AF4B-FA236561DD49}" presName="spacerL" presStyleCnt="0"/>
      <dgm:spPr/>
    </dgm:pt>
    <dgm:pt modelId="{CCC3415B-94EB-4165-AA35-D820A9586B6A}" type="pres">
      <dgm:prSet presAssocID="{B966DE28-621E-47AA-AF4B-FA236561DD4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CB35DB7-F37A-4393-AF7C-755EFD36DA5D}" type="pres">
      <dgm:prSet presAssocID="{B966DE28-621E-47AA-AF4B-FA236561DD49}" presName="spacerR" presStyleCnt="0"/>
      <dgm:spPr/>
    </dgm:pt>
    <dgm:pt modelId="{701B78F6-4137-4668-8C29-B4A3097D7DD0}" type="pres">
      <dgm:prSet presAssocID="{0B4FCE67-E2A9-4CF3-9660-6D1803DCD3AE}" presName="node" presStyleLbl="node1" presStyleIdx="1" presStyleCnt="3" custScaleX="145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4A210-B178-48CA-B12A-7C0DA786F1AD}" type="pres">
      <dgm:prSet presAssocID="{FAD08D51-E2FD-45E5-BF2C-E85044B3D003}" presName="spacerL" presStyleCnt="0"/>
      <dgm:spPr/>
    </dgm:pt>
    <dgm:pt modelId="{1203B883-ADA6-4FE8-9316-8E967D7A177D}" type="pres">
      <dgm:prSet presAssocID="{FAD08D51-E2FD-45E5-BF2C-E85044B3D00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2DFFB89-4299-4019-A801-5192B64216F4}" type="pres">
      <dgm:prSet presAssocID="{FAD08D51-E2FD-45E5-BF2C-E85044B3D003}" presName="spacerR" presStyleCnt="0"/>
      <dgm:spPr/>
    </dgm:pt>
    <dgm:pt modelId="{E5DD6FA8-F6B5-442A-A89F-762B0AC3E908}" type="pres">
      <dgm:prSet presAssocID="{EB0A9BD1-F10C-4ABD-8B2E-95B9804CBEAD}" presName="node" presStyleLbl="node1" presStyleIdx="2" presStyleCnt="3" custScaleX="189141" custScaleY="84122" custLinFactNeighborX="13995" custLinFactNeighborY="6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C1055B-C2F2-4687-80C1-7490ACFF4D92}" type="presOf" srcId="{F60F39C9-F28D-4C8C-BB67-6F0241F16778}" destId="{B95F3576-11B7-43EE-964B-5F24636E367A}" srcOrd="0" destOrd="0" presId="urn:microsoft.com/office/officeart/2005/8/layout/equation1"/>
    <dgm:cxn modelId="{463E12BE-72D5-4B32-91B0-5B44E05FCA64}" srcId="{B30CE4E9-2459-4130-8076-49675CB6FFAB}" destId="{0B4FCE67-E2A9-4CF3-9660-6D1803DCD3AE}" srcOrd="1" destOrd="0" parTransId="{D654A04E-1BAB-405A-895D-5430AAC940CA}" sibTransId="{FAD08D51-E2FD-45E5-BF2C-E85044B3D003}"/>
    <dgm:cxn modelId="{EA47BFF6-FA5D-4F8A-BCBF-27FAAFB81E69}" type="presOf" srcId="{B966DE28-621E-47AA-AF4B-FA236561DD49}" destId="{CCC3415B-94EB-4165-AA35-D820A9586B6A}" srcOrd="0" destOrd="0" presId="urn:microsoft.com/office/officeart/2005/8/layout/equation1"/>
    <dgm:cxn modelId="{D66D4593-8EFD-41D4-B4C2-0655EF25861A}" type="presOf" srcId="{FAD08D51-E2FD-45E5-BF2C-E85044B3D003}" destId="{1203B883-ADA6-4FE8-9316-8E967D7A177D}" srcOrd="0" destOrd="0" presId="urn:microsoft.com/office/officeart/2005/8/layout/equation1"/>
    <dgm:cxn modelId="{98280243-5DF2-40A2-BD94-238FB3FC4098}" srcId="{B30CE4E9-2459-4130-8076-49675CB6FFAB}" destId="{F60F39C9-F28D-4C8C-BB67-6F0241F16778}" srcOrd="0" destOrd="0" parTransId="{E5B00629-E044-4CFF-BD42-A8DD5892D673}" sibTransId="{B966DE28-621E-47AA-AF4B-FA236561DD49}"/>
    <dgm:cxn modelId="{C4E1A6DB-6EB1-44A5-8472-0810349A8D4E}" type="presOf" srcId="{0B4FCE67-E2A9-4CF3-9660-6D1803DCD3AE}" destId="{701B78F6-4137-4668-8C29-B4A3097D7DD0}" srcOrd="0" destOrd="0" presId="urn:microsoft.com/office/officeart/2005/8/layout/equation1"/>
    <dgm:cxn modelId="{D7858D57-0F85-4CF4-84F5-9C0C385DE5BE}" type="presOf" srcId="{B30CE4E9-2459-4130-8076-49675CB6FFAB}" destId="{F9536BEB-6BA1-4BE3-B179-B9AC510C9298}" srcOrd="0" destOrd="0" presId="urn:microsoft.com/office/officeart/2005/8/layout/equation1"/>
    <dgm:cxn modelId="{F8F81179-1DD2-43E6-AA61-49204B7C0296}" srcId="{B30CE4E9-2459-4130-8076-49675CB6FFAB}" destId="{EB0A9BD1-F10C-4ABD-8B2E-95B9804CBEAD}" srcOrd="2" destOrd="0" parTransId="{C353E40D-CEE9-48D7-ACE7-0CA74A190110}" sibTransId="{3DD64299-18BD-432C-95FA-7631CB1E4D07}"/>
    <dgm:cxn modelId="{E786583F-8FAB-44F4-92F2-F784D08182B1}" type="presOf" srcId="{EB0A9BD1-F10C-4ABD-8B2E-95B9804CBEAD}" destId="{E5DD6FA8-F6B5-442A-A89F-762B0AC3E908}" srcOrd="0" destOrd="0" presId="urn:microsoft.com/office/officeart/2005/8/layout/equation1"/>
    <dgm:cxn modelId="{147671F9-D46D-455A-B89D-F94494A99A16}" type="presParOf" srcId="{F9536BEB-6BA1-4BE3-B179-B9AC510C9298}" destId="{B95F3576-11B7-43EE-964B-5F24636E367A}" srcOrd="0" destOrd="0" presId="urn:microsoft.com/office/officeart/2005/8/layout/equation1"/>
    <dgm:cxn modelId="{479AA1CC-91A1-46D6-AA0D-AD30833E3EE2}" type="presParOf" srcId="{F9536BEB-6BA1-4BE3-B179-B9AC510C9298}" destId="{C41E06D1-1DEC-4978-A8AE-E00D05196F2E}" srcOrd="1" destOrd="0" presId="urn:microsoft.com/office/officeart/2005/8/layout/equation1"/>
    <dgm:cxn modelId="{D6B65366-F3F6-4EA7-8DE7-685379276631}" type="presParOf" srcId="{F9536BEB-6BA1-4BE3-B179-B9AC510C9298}" destId="{CCC3415B-94EB-4165-AA35-D820A9586B6A}" srcOrd="2" destOrd="0" presId="urn:microsoft.com/office/officeart/2005/8/layout/equation1"/>
    <dgm:cxn modelId="{DA22FCF4-3456-4294-9364-F6D44585625A}" type="presParOf" srcId="{F9536BEB-6BA1-4BE3-B179-B9AC510C9298}" destId="{5CB35DB7-F37A-4393-AF7C-755EFD36DA5D}" srcOrd="3" destOrd="0" presId="urn:microsoft.com/office/officeart/2005/8/layout/equation1"/>
    <dgm:cxn modelId="{7EF54602-DA14-447F-8043-CE1D9FE95390}" type="presParOf" srcId="{F9536BEB-6BA1-4BE3-B179-B9AC510C9298}" destId="{701B78F6-4137-4668-8C29-B4A3097D7DD0}" srcOrd="4" destOrd="0" presId="urn:microsoft.com/office/officeart/2005/8/layout/equation1"/>
    <dgm:cxn modelId="{AE9978FC-1E4D-4E23-9DD4-8CD10ECA4043}" type="presParOf" srcId="{F9536BEB-6BA1-4BE3-B179-B9AC510C9298}" destId="{6144A210-B178-48CA-B12A-7C0DA786F1AD}" srcOrd="5" destOrd="0" presId="urn:microsoft.com/office/officeart/2005/8/layout/equation1"/>
    <dgm:cxn modelId="{CBF5FA9F-F02E-493C-90E6-ACDAF5E6D416}" type="presParOf" srcId="{F9536BEB-6BA1-4BE3-B179-B9AC510C9298}" destId="{1203B883-ADA6-4FE8-9316-8E967D7A177D}" srcOrd="6" destOrd="0" presId="urn:microsoft.com/office/officeart/2005/8/layout/equation1"/>
    <dgm:cxn modelId="{09A8D5B2-D0E0-4113-9DFD-E6352DD0A331}" type="presParOf" srcId="{F9536BEB-6BA1-4BE3-B179-B9AC510C9298}" destId="{A2DFFB89-4299-4019-A801-5192B64216F4}" srcOrd="7" destOrd="0" presId="urn:microsoft.com/office/officeart/2005/8/layout/equation1"/>
    <dgm:cxn modelId="{6B3A5C9F-A55B-463E-86BE-59AD4A295844}" type="presParOf" srcId="{F9536BEB-6BA1-4BE3-B179-B9AC510C9298}" destId="{E5DD6FA8-F6B5-442A-A89F-762B0AC3E908}" srcOrd="8" destOrd="0" presId="urn:microsoft.com/office/officeart/2005/8/layout/equation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8740AC-E5C5-4075-AB38-0FB99E5A4C7D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B2D13A-85C9-4EAB-AC89-7BA3232B3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19F628-A189-471B-B39F-A3158AD237C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721B31-83A7-4ADF-ADC4-697FB1B251E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2D13A-85C9-4EAB-AC89-7BA3232B354C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AB173-2B70-49C1-B669-BC95897C891B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37F08-3900-4431-BD5A-63C04928A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A6562-B919-4ACF-8ABF-BB1BFD53A243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64385-4D36-495F-8F64-2FA0D0BFD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72D74-A5D8-4B45-B4C1-E9FC92239E29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0868B-165F-45D7-BC21-FDC07B383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CFEC-170F-458C-92EA-4C006AC1CEDF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6B474-0075-455A-86C5-D63B31D90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9CB4-5A0D-45BE-981E-3A08B7A4F220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D478-36AB-411F-8681-D0983ED2C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77381-3E8C-4926-8EFD-293A1D6D28F9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5988E-1774-4C10-BB08-56B103764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D10F8-4E9E-49FF-BD72-52EE180DBE9D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032F-C2DB-4B80-B79C-2868EE57F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F84D-7A12-4A46-8623-66A6AD192829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63A2-177F-4278-93D2-F7AE965F2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61FA0-443A-4A24-A98F-654121C6AAC4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D46A4-D296-4DBB-9F1E-F3BFA7F91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66706-061C-4033-904B-6F450A6A29DE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3417F-A561-4D46-A7FD-CFE45995F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115C1-1F5C-414D-8A09-F7906EA468B1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59207-77CE-40A8-B4FA-F488D7884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C160B2C-B3D3-4AD5-BC2A-3FD72DD812A9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3224530-123E-4D9F-ACB8-EA008575C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564" y="2420888"/>
            <a:ext cx="8577402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«Организация и осуществление информационно –разъяснительной работы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для родителей по вопросу подготовки и введению ФГОС ДО»</a:t>
            </a:r>
          </a:p>
        </p:txBody>
      </p:sp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492500" y="5988050"/>
            <a:ext cx="776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2014 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3"/>
          <p:cNvSpPr>
            <a:spLocks noChangeArrowheads="1"/>
          </p:cNvSpPr>
          <p:nvPr/>
        </p:nvSpPr>
        <p:spPr bwMode="auto">
          <a:xfrm>
            <a:off x="388938" y="620713"/>
            <a:ext cx="8424862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среда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это система  условий социализации и развития детей:</a:t>
            </a:r>
          </a:p>
          <a:p>
            <a:pPr algn="just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eriod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Пространственно-временные  условия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(гибкость и трансформируемость предметного пространства);</a:t>
            </a:r>
          </a:p>
          <a:p>
            <a:pPr algn="just">
              <a:buFontTx/>
              <a:buAutoNum type="arabicPeriod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eriod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Социальные  условия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(формы сотрудничества и общения, ролевые и межличностные отношения всех участников образовательного процесса, включая педагогов, детей, родителей, администрацию);</a:t>
            </a:r>
          </a:p>
          <a:p>
            <a:pPr algn="just">
              <a:buFontTx/>
              <a:buAutoNum type="arabicPeriod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eriod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Деятельностные  условия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(доступность и разнообразие видов деятельности, соответствующих возрастным особенностям дошкольников, задачам развития и социализации).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313" y="188913"/>
            <a:ext cx="8572500" cy="12239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утверждается Организацией самостоятельно в соответствии с настоящим Стандартом и с учётом Примерных программ  (Закон РФ «Об образовании», ст.12.6)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50" y="1643063"/>
            <a:ext cx="8534400" cy="113823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образовательных, педагогических и организационно-управленческих задач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2997200"/>
            <a:ext cx="8534400" cy="20875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может разрабатывать и реализовывать различные Программы для дошкольных образовательных групп с разной продолжительностью пребывания детей в течение суток, в том числе групп кратковременного пребывания детей, полного и продлённого дня, и для групп детей разного возраста от двух месяцев до восьми лет, в том числе разновозрастных групп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400" y="5445125"/>
            <a:ext cx="8308975" cy="7921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в одной Организации могут действовать на основе различных Программ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388" y="2997200"/>
            <a:ext cx="8713787" cy="36004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становления первичной ценностной ориентации и социализации:</a:t>
            </a:r>
          </a:p>
          <a:p>
            <a:pPr algn="just"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формирование уважительного отношения и чувства принадлежности к своей семье, малой и большой родине;</a:t>
            </a:r>
          </a:p>
          <a:p>
            <a:pPr algn="just"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формирование основ собственной безопасности и безопасности окружающего мира (в быту, социуме, природе);</a:t>
            </a:r>
          </a:p>
          <a:p>
            <a:pPr algn="just"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овладение элементарными общепринятыми нормами и правилами поведения в социуме на основе первичных ценностно-моральных представлений о том, «что такое хорошо и что такое плохо»;</a:t>
            </a:r>
          </a:p>
          <a:p>
            <a:pPr algn="just"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овладение элементарными нормами и правилами здорового образа жизни (в питании, двигательном режиме, закаливании, при формировании полезных привычек и др.);</a:t>
            </a:r>
          </a:p>
          <a:p>
            <a:pPr algn="just">
              <a:defRPr/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развитие эмоционально-ценностного восприятия произведений искусства (словесного, музыкального, изобразительного), мира природы.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60648"/>
            <a:ext cx="53876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Обязательная часть  ООП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99688" y="891387"/>
          <a:ext cx="8675021" cy="2393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388" y="407988"/>
            <a:ext cx="5380037" cy="63404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Приобретение опыта в видах деятельности: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 в основных движениях (ходьбе, беге, прыжках, лазанье и др.), а также при катании на самокате, санках, велосипеде, ходьбе на лыжах, в спортивных играх;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(сюжетной игры, в том числе сюжетно-ролевой, режиссёрской и игры с правилами);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(конструктивного общения и взаимодействия со взрослыми и сверстниками, устной речью как основным средством общения);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(исследования объектов окружающего мира и экспериментирования с ними);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восприятия художественной литературы и фольклора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элементарной трудовой деятельности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(самообслуживания, бытового труда, труда в природе);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конструирования из различных материалов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(строительного материала, конструкторов, модулей, бумаги, природного материала и т.д.);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(рисования, лепки, аппликации);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музыкальной (пения, музыкально-ритмических движений, игры на детских музыкальных инструментах).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525" y="403225"/>
            <a:ext cx="3225800" cy="63388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первичных представлений: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себе, других людях, социальных нормах и культурных традициях общения, объектах окружающего мира (предметах, явлениях, отношениях);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планете Земля как общем доме людей, об особенностях её природы, многообразии культур стран и народов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7"/>
            <a:ext cx="724108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Часть, формируемая участниками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образовательных отношений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1484313"/>
            <a:ext cx="8678863" cy="12604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учитывает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образовательные потребности и интересы воспитанников, членов их семей и педагогов.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238" y="2924175"/>
            <a:ext cx="8715375" cy="21605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ориентирована на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специфику национальных, социокультурных, экономических, климатических условий, в которых осуществляется образовательный процесс;</a:t>
            </a:r>
          </a:p>
          <a:p>
            <a:pPr algn="just">
              <a:defRPr/>
            </a:pP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поддержку интересов педагогических работников Организации, реализация которых соответствует целям и задачам Программы;</a:t>
            </a:r>
          </a:p>
          <a:p>
            <a:pPr algn="just">
              <a:defRPr/>
            </a:pP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сложившиеся традиции Организации (группы).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238" y="5300663"/>
            <a:ext cx="8680450" cy="13684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быть </a:t>
            </a: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представлена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251" y="188640"/>
            <a:ext cx="86478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условиям реализации ООП </a:t>
            </a:r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4140200" y="-819150"/>
            <a:ext cx="576263" cy="7777163"/>
          </a:xfrm>
          <a:prstGeom prst="lef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0188" y="3357563"/>
            <a:ext cx="8678862" cy="33115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создание социальной ситуации развития для участников образовательных отношений, включая создание образовательной среды, которая:</a:t>
            </a:r>
          </a:p>
          <a:p>
            <a:pPr algn="just">
              <a:defRPr/>
            </a:pPr>
            <a:endParaRPr 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гарантирует охрану и укрепление физического и психического здоровья воспитанников;</a:t>
            </a:r>
          </a:p>
          <a:p>
            <a:pPr algn="just">
              <a:defRPr/>
            </a:pPr>
            <a:endParaRPr 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обеспечивает эмоциональное и морально-нравственное благополучие воспитанников;</a:t>
            </a:r>
          </a:p>
          <a:p>
            <a:pPr algn="just">
              <a:defRPr/>
            </a:pPr>
            <a:endParaRPr 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способствует профессиональному развитию педагогических работников;</a:t>
            </a:r>
          </a:p>
          <a:p>
            <a:pPr algn="just">
              <a:defRPr/>
            </a:pPr>
            <a:endParaRPr 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создаёт условия для развивающего вариативного дошкольного образования;</a:t>
            </a:r>
          </a:p>
          <a:p>
            <a:pPr algn="just">
              <a:defRPr/>
            </a:pPr>
            <a:endParaRPr 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обеспечивает его открытость и мотивирующий характер.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9550" y="1493838"/>
            <a:ext cx="1554163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условия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36750" y="835025"/>
            <a:ext cx="1555750" cy="110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51250" y="1768475"/>
            <a:ext cx="1554163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24475" y="858838"/>
            <a:ext cx="1554163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4388" y="1412875"/>
            <a:ext cx="1554162" cy="110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212725" y="2060575"/>
            <a:ext cx="87169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уважение педагогов к человеческому достоинству воспитанников, формирование и поддержка их положительной самооценки, уверенности в собственных возможностях и способностях;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использование в образовательном процессе форм и методов работы с детьми, соответствующих их психолого-возрастным и индивидуальным особенностям (недопустимость как искусственного ускорения, так и искусственного замедления развития детей);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построение образовательного процесса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поддержка педагогами положительного, доброжелательного отношения детей друг к другу и взаимодействия детей в разных видах деятельности;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поддержка инициативы и самостоятельности детей в специфических для них видах деятельности;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возможность выбора детьми материалов, видов активности, участников совместной деятельности и общения;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защита детей от всех форм физического и психического насилия;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построение взаимодействия с семьями воспитанников в целях осуществления полноценного развития каждого ребёнка, вовлечение семей воспитанников непосредственно в образовательный процесс.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1520825"/>
            <a:ext cx="34750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9225" y="2868613"/>
            <a:ext cx="3960813" cy="25685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педагогических работников должна исключать перегрузки, влияющие на надлежащее исполнение ими их профессиональных обязанностей, тем самым снижающие необходимое индивидуальное внимание к воспитанникам и способные негативно отразиться на благополучии и развитии детей.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1412875"/>
            <a:ext cx="3960812" cy="13303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диагностики и коррекции нарушений развития и социальной адаптации детей с ОВЗ, оказания ранней коррекционной помощи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6100" y="4687888"/>
            <a:ext cx="4613275" cy="12620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Предельная наполняемость групп устанавливается в соответствии с санитарно-эпидемиологическими правилами и нормативами.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97363" y="1412875"/>
            <a:ext cx="4672012" cy="30956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Организации может проводиться оценка развития детей, его динамики, в том числе измерение их личностных образовательных результатов. Такая оценка производится педагогом совместно с педагогом-психологом в рамках психолого-педагогической диагностики (или мониторинга).</a:t>
            </a:r>
          </a:p>
          <a:p>
            <a:pPr algn="just">
              <a:defRPr/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ребёнка в психолого-педагогической диагностике (мониторинге) 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допускается только с согласия его родителей </a:t>
            </a: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(законных представителей).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8913" y="5634038"/>
            <a:ext cx="4032250" cy="10255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создаёт условия для медицинского сопровождения детей в целях охраны и укрепления их здоровья.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1844675"/>
            <a:ext cx="8424863" cy="460851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педагогического работника должны быть сформированы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компетенции</a:t>
            </a: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необходимые для создания социальной ситуации развития воспитанников, соответствующей специфике дошкольного возраста:</a:t>
            </a:r>
          </a:p>
          <a:p>
            <a:pPr algn="just"/>
            <a:endPara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arenR"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эмоционального благополучия каждого ребёнка; </a:t>
            </a:r>
          </a:p>
          <a:p>
            <a:pPr algn="just">
              <a:buFontTx/>
              <a:buAutoNum type="arabicParenR"/>
            </a:pPr>
            <a:endPara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arenR"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организацию конструктивного взаимодействия детей в группе в разных видах деятельности, создание условий для свободного выбора детьми деятельности, участников совместной деятельности, материалов;</a:t>
            </a:r>
          </a:p>
          <a:p>
            <a:pPr algn="just">
              <a:buFontTx/>
              <a:buAutoNum type="arabicParenR"/>
            </a:pPr>
            <a:endPara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arenR"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построение развивающего вариативного образования, ориентированного на зону ближайшего развития каждого воспитанника и учитывающего его психолого-возрастные и индивидуальные возможности; </a:t>
            </a:r>
          </a:p>
          <a:p>
            <a:pPr algn="just">
              <a:buFontTx/>
              <a:buAutoNum type="arabicParenR"/>
            </a:pPr>
            <a:endPara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AutoNum type="arabicParenR"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открытый характер образовательного процесса на основе сотрудничества с семьями воспитанников;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913" y="4149725"/>
            <a:ext cx="7621587" cy="27082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должна создавать возможности:</a:t>
            </a:r>
          </a:p>
          <a:p>
            <a:pPr algn="just">
              <a:defRPr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предоставления информации о Программе семье и всем заинтересованным лицам, вовлечённым в образовательный процесс, а также широкой общественности;</a:t>
            </a:r>
          </a:p>
          <a:p>
            <a:pPr algn="just">
              <a:defRPr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педагогов по поиску, использованию материалов, обеспечивающих реализацию Программы, в том числе в информационной среде;</a:t>
            </a:r>
          </a:p>
          <a:p>
            <a:pPr algn="just">
              <a:defRPr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обсуждения с родителями (законными представителями) воспитанников вопросов, связанных с реализацией Программы.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1628775"/>
            <a:ext cx="7850188" cy="24479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Организации должны быть созданы условия для:</a:t>
            </a:r>
          </a:p>
          <a:p>
            <a:pPr algn="just">
              <a:defRPr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повышения квалификации педагогических и руководящих работников (в том числе по их выбору) и их профессионального развития;</a:t>
            </a:r>
          </a:p>
          <a:p>
            <a:pPr algn="just">
              <a:defRPr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консультативной поддержки педагогов и родителей по вопросам инклюзивного образования в случае его организации;</a:t>
            </a:r>
          </a:p>
          <a:p>
            <a:pPr algn="just">
              <a:defRPr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организационно-методического сопровождения процесса реализации Программы, в том числе в плане взаимодействия с социумом.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55825" y="206375"/>
            <a:ext cx="61388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algn="ctr"/>
            <a:r>
              <a:rPr lang="ru-RU" sz="2500" b="1">
                <a:solidFill>
                  <a:schemeClr val="tx2"/>
                </a:solidFill>
                <a:latin typeface="Candara" pitchFamily="34" charset="0"/>
              </a:rPr>
              <a:t>Уважаемые родители!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987675" y="938213"/>
            <a:ext cx="446405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r>
              <a:rPr lang="ru-RU" b="1">
                <a:latin typeface="Candara" pitchFamily="34" charset="0"/>
              </a:rPr>
              <a:t>Мы работаем в такое время, когда каждый день происходят изменения в системе образования, выходят в свет множество документов к статьям Закон</a:t>
            </a:r>
            <a:r>
              <a:rPr lang="ru-RU" b="1"/>
              <a:t>а </a:t>
            </a:r>
            <a:r>
              <a:rPr lang="ru-RU" b="1">
                <a:latin typeface="Candara" pitchFamily="34" charset="0"/>
              </a:rPr>
              <a:t>Об образовании в Российской Федерации.  Многие из этих документов имеют прямое отношение к дошкольному образованию. </a:t>
            </a:r>
            <a:endParaRPr lang="ru-RU" sz="2200">
              <a:latin typeface="Candar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7"/>
            <a:ext cx="734481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кадровым условиям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906463"/>
            <a:ext cx="8497888" cy="16573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должна быть укомплектована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квалифицированными кадрами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Высшее профессиональное образование или среднее профессиональное образование по направлению подготовки "Образование и педагогика" без предъявления требований к стажу работы либо высшее профессиональное образование или среднее профессиональное образование и дополнительное профессиональное образование по направлению подготовки "Образование и педагогика" без предъявления требований к стажу работы», ЕКС от 26.08.2010 г.).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2781300"/>
            <a:ext cx="8497888" cy="198913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осуществляется:</a:t>
            </a:r>
          </a:p>
          <a:p>
            <a:pPr algn="just">
              <a:defRPr/>
            </a:pP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воспитателями в течение всего времени пребывания воспитанников в Организации. Каждая группа должна 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непрерывно сопровождаться воспитателем или другим педагогом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defRPr/>
            </a:pP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иными педагогическими работниками, соответствующие должности для которых устанавливаются Организацией самостоятельно в зависимости от содержания Программы;</a:t>
            </a:r>
          </a:p>
          <a:p>
            <a:pPr algn="just">
              <a:defRPr/>
            </a:pP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в создании условий, необходимых для реализации образовательной программы, 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принимают участие младшие воспитатели и другие работники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4883150"/>
            <a:ext cx="8497888" cy="18589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требует от Организации осуществления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 образовательной деятельностью, методического обеспечения реализации Программы, ведения бухгалтерского учёта, финансово-хозяйственной и хозяйственной деятельности, необходимого медицинского сопровождения.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решения этих задач привлекается соответствующий квалифицированный персонал в качестве сотрудников Организации и/или заключаются договора с организациями, предоставляющими соответствующие услуги.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479" y="218413"/>
            <a:ext cx="7050009" cy="757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материально-техническим условиям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075" y="1125538"/>
            <a:ext cx="8601075" cy="55435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Требования, определяемые в соответствии с санитарно-эпидемиологическими правилами и нормативами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числе:</a:t>
            </a:r>
          </a:p>
          <a:p>
            <a:pPr algn="just">
              <a:lnSpc>
                <a:spcPct val="150000"/>
              </a:lnSpc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зданиям (помещениям) и участкам Организации (группы);</a:t>
            </a:r>
          </a:p>
          <a:p>
            <a:pPr algn="just">
              <a:lnSpc>
                <a:spcPct val="150000"/>
              </a:lnSpc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водоснабжению, канализации, отоплению и вентиляции зданий (помещения) Организации (группы);</a:t>
            </a:r>
          </a:p>
          <a:p>
            <a:pPr algn="just">
              <a:lnSpc>
                <a:spcPct val="150000"/>
              </a:lnSpc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набору и площадям образовательных помещений, их отделке и оборудованию;</a:t>
            </a:r>
          </a:p>
          <a:p>
            <a:pPr algn="just">
              <a:lnSpc>
                <a:spcPct val="150000"/>
              </a:lnSpc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искусственному и естественному освещению образовательных помещений;</a:t>
            </a:r>
          </a:p>
          <a:p>
            <a:pPr algn="just">
              <a:lnSpc>
                <a:spcPct val="150000"/>
              </a:lnSpc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санитарному состоянию и содержанию помещений;</a:t>
            </a:r>
          </a:p>
          <a:p>
            <a:pPr algn="just">
              <a:lnSpc>
                <a:spcPct val="150000"/>
              </a:lnSpc>
            </a:pP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оснащению помещений для качественного питания воспитанников;</a:t>
            </a:r>
          </a:p>
          <a:p>
            <a:pPr algn="just"/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требования, определяемые в соответствии с правилами пожарной безопасности;</a:t>
            </a:r>
          </a:p>
          <a:p>
            <a:pPr algn="just"/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оснащённость помещений для работы медицинского персонала в Организации.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7"/>
            <a:ext cx="79928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финансовым условиям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7488" y="1052513"/>
            <a:ext cx="8497887" cy="237648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 условия реализации Программы должны: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обеспечивать Организации возможность выполнения требований Стандарта к условиям реализации и структуре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обеспечивать реализацию обязательной части Программы и части, формируемой участниками образовательного процесса, учитывая вариативность индивидуальных траекторий развития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отражать структуру и объём расходов, необходимых для реализации Программы, а также механизм их формирования.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7325" y="3860800"/>
            <a:ext cx="8496300" cy="25923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Объём финансового обеспечения реализации Программы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определяется исходя из Требований к условиям реализации ООП ДО  данного Стандарта и должен быть достаточным и необходимым для осуществления Организацией расходов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на оплату труда работников, реализующих Программу;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на средства обучения, соответствующие материалы, в том числе расходные, игровое, спортивное, оздоровительное оборудование, инвентарь, оплату услуг связи, в том числе расходов, связанных с подключением к информационной сети Интернет;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связанных с дополнительным профессиональным образованием педагогических работников по профилю их деятельности;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иных, связанных с реализацией Программы.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7"/>
            <a:ext cx="79928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финансовым условиям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4650" y="1052513"/>
            <a:ext cx="8496300" cy="172878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государственных гарантий на получение гражданами общедоступного и бесплатного ДО за счёт средств соответствующих бюджетов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системы Российской Федерации в государственных, муниципальных и негосударственных организациях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 на основе нормативов финансирования образовательных услуг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обеспечивающих реализацию Программы в соответствии со Стандартом.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938" y="2997200"/>
            <a:ext cx="8496300" cy="16557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реализации Программы бюджетного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и/или автономного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образовательного учреждения осуществляется исходя из стоимости услуг на основе государственного (муниципального) задания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учредителя на оказание государственных (муниципальных) услуг по реализации Программы в соответствии с требованиями Стандарта по каждому виду и направленности образовательных программ с учётом форм обучения в соответствии с ведомственным перечнем услуг.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288" y="4941888"/>
            <a:ext cx="8497887" cy="16557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составлении проектов бюджетов должны учитываться нормативы финансирования, определяемые органами государственной власти субъектов РФ, в соответствии с которыми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бюджетам предоставляются субвенции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7"/>
            <a:ext cx="777686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развивающей предметно-пространственной среде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1460500"/>
            <a:ext cx="8642350" cy="11525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(РППС)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максимальную реализацию образовательного потенциала пространства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Организации (группы, участка) и материалов, оборудования и инвентаря для развития детей дошкольного возраста, охраны и укрепления их здоровья, учёта особенностей и коррекции недостатков их развития.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3994150"/>
            <a:ext cx="8664575" cy="18002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должна обеспечивать: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реализацию различных образовательных программ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используемых в образовательном процессе Организации;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инклюзивного образования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в случае  его организации);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учёт национально-культурных, климатических условий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которых осуществляется образовательный процесс.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2795588"/>
            <a:ext cx="8664575" cy="10080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должна обеспечивать возможность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общения и совместной деятельности детей и взрослых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том числе детей разного возраста), во всей группе и в малых группах,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двигательной активности детей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 для уединения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5937250"/>
            <a:ext cx="8664575" cy="7921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Организации (группы) должна быть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содержательно насыщенной, трансформируемой, полифункциональной, вариативной, доступной и безопасной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52" y="188640"/>
            <a:ext cx="86975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результатам освоения ООП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4625" y="2133600"/>
            <a:ext cx="8680450" cy="93503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проявляет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инициативность и самостоятельность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разных видах деятельности – игре, общении, конструировании и др. Способен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себе род занятий, участников совместной деятельности, обнаруживает способность к воплощению разнообразных замыслов;</a:t>
            </a:r>
          </a:p>
        </p:txBody>
      </p:sp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215900" y="1268413"/>
            <a:ext cx="84597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 ориентиры ДО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социальные и психологические характеристики возможных достижений ребёнка на этапе завершения уровня ДО.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6363" y="3429000"/>
            <a:ext cx="8748712" cy="13985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уверен в своих силах, открыт внешнему миру, положительно относится к себе и к другим, обладает чувством собственного достоинства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Активно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взаимодействует со сверстниками и взрослыми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участвует в совместных играх. Способен договариваться, учитывать интересы и чувства других, сопереживать неудачам и радоваться успехам других, стараться разрешать конфликты;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6363" y="5013325"/>
            <a:ext cx="8748712" cy="13398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обладает развитым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воображением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которое реализуется в разных видах деятельности. Способность ребёнка 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фантазии, творчеству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интенсивно развивается и проявляется в игре. Ребёнок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владеет разными формами и видами игры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Умеет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подчиняться разным правилам и социальным нормам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различать условную и реальную ситуации, в том числе игровую и учебную;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5575" y="4076700"/>
            <a:ext cx="8680450" cy="26003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проявляет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любознательность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задаёт вопросы, касающиеся близких и далёких предметов и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людей. Склонен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наблюдать, экспериментировать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Обладает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начальными знаниями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себе, о предметном, природном, социальном и культурном мире, в котором он живёт. Знаком с книжной культурой, с детской литературой, обладает элементарными представлениями из области живой природы, естествознания, математики, истории и т. п., у ребёнка складываются предпосылки грамотности. Ребёнок способен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принятию собственных решений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опираясь на свои знания и умения в различных сферах действительности.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5575" y="3141663"/>
            <a:ext cx="8680450" cy="666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способен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волевым усилиям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разных видах деятельности, преодолевать сиюминутные побуждения, доводить до конца начатое дело;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463" y="2060575"/>
            <a:ext cx="8680450" cy="8445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у ребёнка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развита крупная и мелкая мот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орика. Он может контролировать свои движения и управлять ими, обладает развитой потребностью бегать, прыгать, мастерить поделки из различных материалов и т. п.;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8913" y="1052513"/>
            <a:ext cx="8678862" cy="7921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ребёнка также проявляются в рисовании, придумывании сказок, танцах, пении и т. п. Ребёнок может фантазировать вслух, играть звуками и словами. Хорошо понимает устную речь и может выражать свои мысли и желания;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3675" y="1239838"/>
            <a:ext cx="8680450" cy="66833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Определяются </a:t>
            </a: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независимо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форм реализации Программы, а также от её характера, особенностей развития воспитанников и видов Организации, реализующей Программу.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3675" y="2492375"/>
            <a:ext cx="8699500" cy="1728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подлежат непосредственной оценке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 в виде педагогической диагностики (мониторинга), и 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являются основой объективной оценки 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соответствия установленным требованиям образовательной деятельности и подготовки воспитанников. </a:t>
            </a:r>
          </a:p>
          <a:p>
            <a:pPr algn="just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Освоение Программы не сопровождается проведением промежуточных аттестаций и итоговой аттестации воспитанников.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213" y="4941888"/>
            <a:ext cx="8678862" cy="12239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Выступают основаниями преемственности дошкольного и начального общего образования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 соблюдении требований к условиям реализации Программы настоящие целевые ориентиры </a:t>
            </a:r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предполагают формирование у детей дошкольного возраста предпосылок учебной деятельности на этапе завершения ими дошкольного образования.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60647"/>
            <a:ext cx="50405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Целевые ориентиры 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ctrTitle"/>
          </p:nvPr>
        </p:nvSpPr>
        <p:spPr>
          <a:xfrm>
            <a:off x="285750" y="214313"/>
            <a:ext cx="8572500" cy="8572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Вопрос дня</a:t>
            </a:r>
          </a:p>
        </p:txBody>
      </p:sp>
      <p:sp>
        <p:nvSpPr>
          <p:cNvPr id="460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214438"/>
            <a:ext cx="8501063" cy="5214937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Зачем нужен стандарт?</a:t>
            </a:r>
          </a:p>
          <a:p>
            <a:pPr eaLnBrk="1" hangingPunct="1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должен регулировать?</a:t>
            </a:r>
          </a:p>
          <a:p>
            <a:pPr eaLnBrk="1" hangingPunct="1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измениться в детском саду после появление стандарта?</a:t>
            </a:r>
          </a:p>
          <a:p>
            <a:pPr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становится уровнем  общего образования наряду с начальным, основным и средним общем образованием (ст.10, ч.4).</a:t>
            </a:r>
          </a:p>
          <a:p>
            <a:pPr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  утверждаются для всех уровней общего образования (ст. 5, ч. 3), в том числе для дошкольного.</a:t>
            </a:r>
          </a:p>
          <a:p>
            <a:pPr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273 – ФЗ  от 29.12.2012 г</a:t>
            </a:r>
          </a:p>
          <a:p>
            <a:pPr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образовании Российской Федерации».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4"/>
          <p:cNvSpPr txBox="1">
            <a:spLocks noChangeArrowheads="1"/>
          </p:cNvSpPr>
          <p:nvPr/>
        </p:nvSpPr>
        <p:spPr bwMode="auto">
          <a:xfrm>
            <a:off x="0" y="1208088"/>
            <a:ext cx="38750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Candara" pitchFamily="34" charset="0"/>
              </a:rPr>
              <a:t>Вчера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32350" y="1141413"/>
            <a:ext cx="3810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Candara" pitchFamily="34" charset="0"/>
              </a:rPr>
              <a:t>Сегодня</a:t>
            </a:r>
          </a:p>
        </p:txBody>
      </p:sp>
      <p:sp>
        <p:nvSpPr>
          <p:cNvPr id="47107" name="Text Box 10"/>
          <p:cNvSpPr txBox="1">
            <a:spLocks noChangeArrowheads="1"/>
          </p:cNvSpPr>
          <p:nvPr/>
        </p:nvSpPr>
        <p:spPr bwMode="auto">
          <a:xfrm>
            <a:off x="260350" y="1795463"/>
            <a:ext cx="36576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457200" indent="-457200" defTabSz="1008063"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Ребёнок – </a:t>
            </a:r>
            <a:r>
              <a:rPr lang="ru-RU" sz="2400">
                <a:latin typeface="Times New Roman" pitchFamily="18" charset="0"/>
              </a:rPr>
              <a:t>объект обучения</a:t>
            </a:r>
          </a:p>
          <a:p>
            <a:pPr marL="457200" indent="-457200" defTabSz="1008063">
              <a:spcBef>
                <a:spcPct val="50000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457200" indent="-457200" defTabSz="1008063"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Репродуктивные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способы  (методы) обучения .</a:t>
            </a:r>
          </a:p>
          <a:p>
            <a:pPr marL="457200" indent="-457200" defTabSz="1008063"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Содержание – </a:t>
            </a:r>
            <a:r>
              <a:rPr lang="ru-RU" sz="2400">
                <a:latin typeface="Times New Roman" pitchFamily="18" charset="0"/>
              </a:rPr>
              <a:t>набор предметных занятий (ЗУНы).</a:t>
            </a:r>
          </a:p>
          <a:p>
            <a:pPr marL="457200" indent="-457200" defTabSz="1008063"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724400" y="1795463"/>
            <a:ext cx="441960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457200" indent="-457200" defTabSz="914414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Ребёнок –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активный субъект деятельности.</a:t>
            </a:r>
          </a:p>
          <a:p>
            <a:pPr marL="457200" indent="-457200" defTabSz="914414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defTabSz="914414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Инновационные технологии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(игровые, исследовательские, проектные).</a:t>
            </a:r>
          </a:p>
          <a:p>
            <a:pPr defTabSz="914414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формирование способностей.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3525838" y="1992313"/>
            <a:ext cx="1165225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3500438" y="3429000"/>
            <a:ext cx="1174750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3571875" y="4643438"/>
            <a:ext cx="1219200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6" grpId="0"/>
      <p:bldP spid="6157" grpId="0" animBg="1"/>
      <p:bldP spid="6158" grpId="0" animBg="1"/>
      <p:bldP spid="61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55825" y="206375"/>
            <a:ext cx="61388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algn="ctr"/>
            <a:r>
              <a:rPr lang="ru-RU" sz="2500" b="1">
                <a:solidFill>
                  <a:schemeClr val="tx2"/>
                </a:solidFill>
                <a:latin typeface="Candara" pitchFamily="34" charset="0"/>
              </a:rPr>
              <a:t>Уважаемые родители!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987675" y="995363"/>
            <a:ext cx="4071938" cy="156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algn="ctr"/>
            <a:r>
              <a:rPr lang="ru-RU" sz="3200" b="1" dirty="0" smtClean="0"/>
              <a:t>Представляем </a:t>
            </a:r>
            <a:r>
              <a:rPr lang="ru-RU" sz="3200" b="1" dirty="0" smtClean="0">
                <a:latin typeface="Candara" pitchFamily="34" charset="0"/>
              </a:rPr>
              <a:t> </a:t>
            </a:r>
            <a:r>
              <a:rPr lang="ru-RU" sz="3200" b="1" dirty="0" smtClean="0"/>
              <a:t> новый документ</a:t>
            </a:r>
          </a:p>
          <a:p>
            <a:pPr algn="ctr"/>
            <a:r>
              <a:rPr lang="ru-RU" sz="3200" b="1" dirty="0" smtClean="0"/>
              <a:t>«ФГОС </a:t>
            </a:r>
            <a:r>
              <a:rPr lang="ru-RU" sz="3200" b="1" dirty="0"/>
              <a:t>ДО»</a:t>
            </a:r>
            <a:endParaRPr lang="ru-RU" sz="3200" b="1" dirty="0">
              <a:latin typeface="Candar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876425"/>
          </a:xfrm>
        </p:spPr>
        <p:txBody>
          <a:bodyPr/>
          <a:lstStyle/>
          <a:p>
            <a:pPr eaLnBrk="1" hangingPunct="1"/>
            <a:r>
              <a:rPr lang="ru-RU" sz="3200" b="1" smtClean="0"/>
              <a:t>Образовательные области и виды детской деятельности</a:t>
            </a:r>
            <a:br>
              <a:rPr lang="ru-RU" sz="3200" b="1" smtClean="0"/>
            </a:br>
            <a:endParaRPr lang="ru-RU" sz="4000" smtClean="0"/>
          </a:p>
        </p:txBody>
      </p:sp>
      <p:sp>
        <p:nvSpPr>
          <p:cNvPr id="50178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071688"/>
            <a:ext cx="84296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09550" y="4075113"/>
            <a:ext cx="8739188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рамках разработки проекта ФГОС ДО экспертами в сфере дошкольного образования было проведено исследование, позволившее в ходе фокус - групповых обсуждений выявить ожидания родителей, воспитателей, учителей начальной школы по отношению к дошкольному образованию.</a:t>
            </a:r>
          </a:p>
        </p:txBody>
      </p:sp>
      <p:pic>
        <p:nvPicPr>
          <p:cNvPr id="10243" name="Picture 3" descr="C:\Users\Сергей\Desktop\Тигран Шмис   Стандарт сделает дошкольное образование инновационным    РИА Новости_files\950353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25450"/>
            <a:ext cx="7056437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49300" y="3213100"/>
            <a:ext cx="6775450" cy="6905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ждут  родители, воспитатели, учителя школы от ДО?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75" y="188913"/>
            <a:ext cx="8988425" cy="6335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33375"/>
            <a:ext cx="8713788" cy="6335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225" y="2189163"/>
            <a:ext cx="8256588" cy="2522537"/>
          </a:xfrm>
          <a:prstGeom prst="rect">
            <a:avLst/>
          </a:prstGeom>
        </p:spPr>
        <p:txBody>
          <a:bodyPr lIns="90301" tIns="45150" rIns="90301" bIns="451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Кого слушать?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Разработчики ФГОС ДО пошли своим путем.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Учить для жизни, а не для школы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5" descr="F:\стандарт\2011-07-15_0750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88913"/>
            <a:ext cx="321786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6113" y="4437063"/>
            <a:ext cx="294163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74650" y="549275"/>
            <a:ext cx="8374063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Разработчики стандарта красной нитью проводят утверждение о том, что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ребенок должен быть готов к школе, а школа должна быть готова к ребёнку». </a:t>
            </a:r>
          </a:p>
          <a:p>
            <a:endParaRPr lang="ru-RU" sz="2400">
              <a:latin typeface="Candara" pitchFamily="34" charset="0"/>
            </a:endParaRPr>
          </a:p>
          <a:p>
            <a:pPr algn="just"/>
            <a:r>
              <a:rPr lang="ru-RU" sz="2400">
                <a:latin typeface="Candara" pitchFamily="34" charset="0"/>
              </a:rPr>
              <a:t> 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Они указывают на то, что все родители должны знать о том, что для успешной адаптации к школьной жизни гораздо важнее, чем умение читать и считать, ребёнку нужны психологическая стабильность, высокая самооценка, вера в свои силы и социальные способности. 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Все эти психологические характеристики лежат в основе высокой мотивации детей к обучению в школе. </a:t>
            </a:r>
          </a:p>
          <a:p>
            <a:pPr algn="just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Именно поэтому они обозначены в стандарте как целевые ориентиры для всех участников образовательных отношений.</a:t>
            </a:r>
          </a:p>
          <a:p>
            <a:pPr>
              <a:buFontTx/>
              <a:buChar char="-"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endParaRPr 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Прямоугольник 4"/>
          <p:cNvSpPr>
            <a:spLocks noChangeArrowheads="1"/>
          </p:cNvSpPr>
          <p:nvPr/>
        </p:nvSpPr>
        <p:spPr bwMode="auto">
          <a:xfrm>
            <a:off x="374650" y="357188"/>
            <a:ext cx="62134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Руководитель рабочей группы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по разработке проекта ФГОС ДО, 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директор  Федерального института развития образования (ФИРО)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А.Г. Асмолов</a:t>
            </a:r>
          </a:p>
        </p:txBody>
      </p:sp>
      <p:pic>
        <p:nvPicPr>
          <p:cNvPr id="6041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2714625"/>
            <a:ext cx="3525838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013" y="2565400"/>
            <a:ext cx="8737600" cy="26638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Используемые материалы: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 Федерального государственного образовательного стандарта  дошкольного образования от 13.06.2013 г.;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 перехода на ФГОС ДО;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Н.В.Федина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Психология образования в поликультурном пространстве. 2010. – Том № 1;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С.Л.Репина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ФГОС ДО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http://edu.k26.ru/?cid=251&amp;ses=144f965243044e9)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85750" y="714375"/>
            <a:ext cx="86074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Главная цель введения </a:t>
            </a:r>
          </a:p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Федеральных Государственных образовательных стандартов дошкольного образования (ФГОС ДО) 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повышение качества образования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332656"/>
            <a:ext cx="31515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Понятие ФГОС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3988" y="1125538"/>
            <a:ext cx="8775700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«образец, эталон, модель, принимаемые за исходные для сопоставления с ними др. подобных объектов»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988" y="2852738"/>
            <a:ext cx="8775700" cy="381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Стандарт в образовании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 выступать гарантией конституционного права российского гражданина, права любого человека на качественное образование.</a:t>
            </a:r>
          </a:p>
          <a:p>
            <a:pPr algn="just">
              <a:defRPr/>
            </a:pPr>
            <a:endParaRPr lang="ru-RU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отражает согласованные социально-культурные, общественно-государственные ожидания относительно уровня ДО, которые являются ориентирами для учредителей дошкольных Организаций, специалистов системы образования, семей воспитанников и широкой общественности.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325805"/>
            <a:ext cx="32621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Цели  ФГОС ДО</a:t>
            </a:r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539750" y="1196975"/>
            <a:ext cx="78486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ndar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обеспечение государством </a:t>
            </a:r>
            <a:r>
              <a:rPr 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равенства возможностей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для каждого ребёнка в получении качественного дошкольного образования;</a:t>
            </a:r>
          </a:p>
          <a:p>
            <a:pPr algn="just">
              <a:buFont typeface="Wingdings" pitchFamily="2" charset="2"/>
              <a:buChar char="ü"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государственных гарантий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уровня и качества образования на основе единства обязательных требований к </a:t>
            </a:r>
            <a:r>
              <a:rPr 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условиям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реализации основных образовательных программ, их </a:t>
            </a:r>
            <a:r>
              <a:rPr 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структуре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результатам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их освоения;</a:t>
            </a:r>
          </a:p>
          <a:p>
            <a:pPr algn="just">
              <a:buFont typeface="Wingdings" pitchFamily="2" charset="2"/>
              <a:buNone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единства образовательного пространства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Российской Федерации относительно уровня дошкольного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5927" y="116632"/>
            <a:ext cx="36740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Задачи  ФГОС ДО</a:t>
            </a: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79388" y="728663"/>
            <a:ext cx="8713787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>
                <a:latin typeface="Candara" pitchFamily="34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 детей;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сохранение и поддержка индивидуальности ребёнка, развитие индивидуальных способностей и творческого потенциала каждого ребёнка как субъекта отношений с людьми, миром и самим собой;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формирование общей культуры воспитанников, развитие их нравственных, интеллектуальных, физических, эстетических качеств, инициативности, самостоятельности и ответственности, формирования предпосылок учебной деятельности;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обеспечение вариативности и разнообразия содержания образовательных программ и организационных форм уровня дошкольного образования с учётом образовательных потребностей и способностей воспитанников;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формирование социокультурной среды, соответствующей возрастным и индивидуальным особенностям детей;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обеспечение равных возможностей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особенностей (в том числе ограниченных возможностей здоровья);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обеспечение преемственности основных образовательных программ дошкольного и начального общего образования;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определение направлений для систематического межведомственного взаимодействия, а также взаимодействия педагогических и общественных объединений (в том числе сетевого).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322581"/>
            <a:ext cx="75228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Совокупность требований ФГОС ДО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08072" y="1340768"/>
          <a:ext cx="867502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689413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структуре ООП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1125538"/>
            <a:ext cx="8693150" cy="5035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   Программа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психолого-педагогической поддержки позитивной социализации и индивидуализации развития детей дошкольного возраста:</a:t>
            </a:r>
          </a:p>
          <a:p>
            <a:pPr marL="285750" indent="-285750"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комплекс основных характеристик дошкольного образования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(объём, содержание и планируемые результаты в виде целевых ориентиров дошкольного образования),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организационно-педагогические условия образовательного процесса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направлена на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создание условий социальной ситуации развития дошкольников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открывающей возможности позитивной социализации ребёнка, его всестороннего личностного морально-нравственного и познавательного развития, развития инициативы и творческих способностей на основе соответствующих дошкольному возрасту видов деятельности (игры, изобразительной деятельности, конструирования, восприятия сказки и др.), сотрудничества со взрослыми и сверстниками в зоне его ближайшего развития;</a:t>
            </a:r>
          </a:p>
          <a:p>
            <a:pPr marL="285750" indent="-285750"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направлена на создание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образовательной среды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как зоны ближайшего развития ребёнка.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1217</TotalTime>
  <Words>3235</Words>
  <Application>Microsoft Office PowerPoint</Application>
  <PresentationFormat>Экран (4:3)</PresentationFormat>
  <Paragraphs>252</Paragraphs>
  <Slides>37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Вопрос дня</vt:lpstr>
      <vt:lpstr>Слайд 29</vt:lpstr>
      <vt:lpstr>Образовательные области и виды детской деятельности 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МДОУ детский сад № 125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Исправникова Н.А.</dc:creator>
  <cp:lastModifiedBy>МАДОУ</cp:lastModifiedBy>
  <cp:revision>91</cp:revision>
  <dcterms:modified xsi:type="dcterms:W3CDTF">2015-02-06T13:08:58Z</dcterms:modified>
</cp:coreProperties>
</file>