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media/image59.jpeg" ContentType="image/jpeg"/>
  <Override PartName="/ppt/media/image58.jpeg" ContentType="image/jpeg"/>
  <Override PartName="/ppt/media/image57.jpeg" ContentType="image/jpeg"/>
  <Override PartName="/ppt/media/image56.jpeg" ContentType="image/jpeg"/>
  <Override PartName="/ppt/media/image54.jpeg" ContentType="image/jpeg"/>
  <Override PartName="/ppt/media/image2.png" ContentType="image/png"/>
  <Override PartName="/ppt/media/image49.jpeg" ContentType="image/jpeg"/>
  <Override PartName="/ppt/media/image38.jpeg" ContentType="image/jpeg"/>
  <Override PartName="/ppt/media/image51.jpeg" ContentType="image/jpeg"/>
  <Override PartName="/ppt/media/image27.jpeg" ContentType="image/jpeg"/>
  <Override PartName="/ppt/media/image40.jpeg" ContentType="image/jpeg"/>
  <Override PartName="/ppt/media/image48.jpeg" ContentType="image/jpeg"/>
  <Override PartName="/ppt/media/image37.jpeg" ContentType="image/jpeg"/>
  <Override PartName="/ppt/media/image47.jpeg" ContentType="image/jpeg"/>
  <Override PartName="/ppt/media/image36.jpeg" ContentType="image/jpeg"/>
  <Override PartName="/ppt/media/image45.jpeg" ContentType="image/jpeg"/>
  <Override PartName="/ppt/media/image34.jpeg" ContentType="image/jpeg"/>
  <Override PartName="/ppt/media/image44.jpeg" ContentType="image/jpeg"/>
  <Override PartName="/ppt/media/image33.jpeg" ContentType="image/jpeg"/>
  <Override PartName="/ppt/media/image39.jpeg" ContentType="image/jpeg"/>
  <Override PartName="/ppt/media/image52.jpeg" ContentType="image/jpeg"/>
  <Override PartName="/ppt/media/image41.jpeg" ContentType="image/jpeg"/>
  <Override PartName="/ppt/media/image17.jpeg" ContentType="image/jpeg"/>
  <Override PartName="/ppt/media/image3.png" ContentType="image/png"/>
  <Override PartName="/ppt/media/image30.jpeg" ContentType="image/jpeg"/>
  <Override PartName="/ppt/media/image16.jpeg" ContentType="image/jpeg"/>
  <Override PartName="/ppt/media/image53.jpeg" ContentType="image/jpeg"/>
  <Override PartName="/ppt/media/image35.png" ContentType="image/png"/>
  <Override PartName="/ppt/media/image14.jpeg" ContentType="image/jpeg"/>
  <Override PartName="/ppt/media/image25.jpeg" ContentType="image/jpeg"/>
  <Override PartName="/ppt/media/image50.png" ContentType="image/png"/>
  <Override PartName="/ppt/media/image13.jpeg" ContentType="image/jpeg"/>
  <Override PartName="/ppt/media/image24.jpeg" ContentType="image/jpeg"/>
  <Override PartName="/ppt/media/image12.jpeg" ContentType="image/jpeg"/>
  <Override PartName="/ppt/media/image6.png" ContentType="image/png"/>
  <Override PartName="/ppt/media/image23.jpeg" ContentType="image/jpeg"/>
  <Override PartName="/ppt/media/image10.jpeg" ContentType="image/jpeg"/>
  <Override PartName="/ppt/media/image21.jpeg" ContentType="image/jpeg"/>
  <Override PartName="/ppt/media/image20.jpeg" ContentType="image/jpeg"/>
  <Override PartName="/ppt/media/image32.jpeg" ContentType="image/jpeg"/>
  <Override PartName="/ppt/media/image19.jpeg" ContentType="image/jpeg"/>
  <Override PartName="/ppt/media/image42.jpeg" ContentType="image/jpeg"/>
  <Override PartName="/ppt/media/image29.jpeg" ContentType="image/jpeg"/>
  <Override PartName="/ppt/media/image31.jpeg" ContentType="image/jpeg"/>
  <Override PartName="/ppt/media/image18.jpeg" ContentType="image/jpeg"/>
  <Override PartName="/ppt/media/image43.jpeg" ContentType="image/jpeg"/>
  <Override PartName="/ppt/media/image1.png" ContentType="image/png"/>
  <Override PartName="/ppt/media/image26.jpeg" ContentType="image/jpeg"/>
  <Override PartName="/ppt/media/image15.jpeg" ContentType="image/jpeg"/>
  <Override PartName="/ppt/media/image9.jpeg" ContentType="image/jpeg"/>
  <Override PartName="/ppt/media/image46.png" ContentType="image/png"/>
  <Override PartName="/ppt/media/image22.jpeg" ContentType="image/jpeg"/>
  <Override PartName="/ppt/media/image11.jpeg" ContentType="image/jpeg"/>
  <Override PartName="/ppt/media/image55.jpeg" ContentType="image/jpeg"/>
  <Override PartName="/ppt/media/image5.png" ContentType="image/png"/>
  <Override PartName="/ppt/media/image8.jpeg" ContentType="image/jpeg"/>
  <Override PartName="/ppt/media/image7.png" ContentType="image/png"/>
  <Override PartName="/ppt/media/image28.gif" ContentType="image/gif"/>
  <Override PartName="/ppt/media/image4.png" ContentType="image/png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1200">
                <a:solidFill>
                  <a:srgbClr val="d38e28"/>
                </a:solidFill>
                <a:latin typeface="Trebuchet MS"/>
              </a:rPr>
              <a:t>25.1.15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3FA80C95-5043-45FD-931A-719A6C7C882C}" type="slidenum">
              <a:rPr lang="ru-RU" sz="1200">
                <a:solidFill>
                  <a:srgbClr val="d38e28"/>
                </a:solidFill>
                <a:latin typeface="Trebuchet MS"/>
              </a:rPr>
              <a:t>&lt;номер&gt;</a:t>
            </a:fld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ru-RU">
                <a:latin typeface="Trebuchet MS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Trebuchet MS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>
                <a:latin typeface="Trebuchet MS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Trebuchet MS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43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44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45" name="Line 4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380880" y="4853520"/>
            <a:ext cx="8457840" cy="1221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3600">
                <a:solidFill>
                  <a:srgbClr val="4e3b30"/>
                </a:solidFill>
                <a:latin typeface="Trebuchet MS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47" name="PlaceHolder 6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1200">
                <a:solidFill>
                  <a:srgbClr val="d38e28"/>
                </a:solidFill>
                <a:latin typeface="Trebuchet MS"/>
              </a:rPr>
              <a:t>25.1.15</a:t>
            </a:r>
            <a:endParaRPr/>
          </a:p>
        </p:txBody>
      </p:sp>
      <p:sp>
        <p:nvSpPr>
          <p:cNvPr id="48" name="PlaceHolder 7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49" name="PlaceHolder 8"/>
          <p:cNvSpPr>
            <a:spLocks noGrp="1"/>
          </p:cNvSpPr>
          <p:nvPr>
            <p:ph type="sldNum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383F6025-D3B1-4D67-99F9-34BCEB4EC2CC}" type="slidenum">
              <a:rPr lang="ru-RU" sz="1200">
                <a:solidFill>
                  <a:srgbClr val="d38e28"/>
                </a:solidFill>
                <a:latin typeface="Trebuchet MS"/>
              </a:rPr>
              <a:t>&lt;номер&gt;</a:t>
            </a:fld>
            <a:endParaRPr/>
          </a:p>
        </p:txBody>
      </p:sp>
      <p:sp>
        <p:nvSpPr>
          <p:cNvPr id="50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Trebuchet MS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>
                <a:latin typeface="Trebuchet MS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Trebuchet MS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Trebuchet MS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gif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285840" y="214200"/>
            <a:ext cx="8572320" cy="131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>
                <a:solidFill>
                  <a:srgbClr val="000000"/>
                </a:solidFill>
                <a:latin typeface="Trebuchet MS"/>
              </a:rPr>
              <a:t>Государственное бюджетное дошкольное образовательное учреждение детский сад комбинированного вида №27 Адмиралтейского района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ru-RU" sz="2000">
                <a:solidFill>
                  <a:srgbClr val="000000"/>
                </a:solidFill>
                <a:latin typeface="Trebuchet MS"/>
              </a:rPr>
              <a:t> </a:t>
            </a:r>
            <a:r>
              <a:rPr b="1" i="1" lang="ru-RU" sz="2000">
                <a:solidFill>
                  <a:srgbClr val="000000"/>
                </a:solidFill>
                <a:latin typeface="Trebuchet MS"/>
              </a:rPr>
              <a:t>Санкт-Петербурга</a:t>
            </a:r>
            <a:endParaRPr/>
          </a:p>
        </p:txBody>
      </p:sp>
      <p:sp>
        <p:nvSpPr>
          <p:cNvPr id="86" name="CustomShape 2"/>
          <p:cNvSpPr/>
          <p:nvPr/>
        </p:nvSpPr>
        <p:spPr>
          <a:xfrm>
            <a:off x="714240" y="2000160"/>
            <a:ext cx="5285880" cy="3503160"/>
          </a:xfrm>
          <a:prstGeom prst="rect">
            <a:avLst/>
          </a:prstGeom>
          <a:gradFill>
            <a:gsLst>
              <a:gs pos="0">
                <a:srgbClr val="ffd7b9"/>
              </a:gs>
              <a:gs pos="50000">
                <a:srgbClr val="f1aa58"/>
              </a:gs>
              <a:gs pos="100000">
                <a:srgbClr val="ffd7b9"/>
              </a:gs>
            </a:gsLst>
            <a:lin ang="5400000"/>
          </a:gradFill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2a2003"/>
                </a:solidFill>
                <a:latin typeface="Arno Pro"/>
              </a:rPr>
              <a:t>Проект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2a2003"/>
                </a:solidFill>
                <a:latin typeface="Arno Pro"/>
              </a:rPr>
              <a:t>«Семейная энциклопедия»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
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группа 4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
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«Веселые ребята»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
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Воспитатели: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2a2003"/>
                </a:solidFill>
                <a:latin typeface="Arno Pro"/>
              </a:rPr>
              <a:t>Сологуб О.М.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
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Вячеслаева Н.А.</a:t>
            </a:r>
            <a:r>
              <a:rPr b="1" lang="ru-RU" sz="2800">
                <a:solidFill>
                  <a:srgbClr val="2a2003"/>
                </a:solidFill>
                <a:latin typeface="Arno Pro"/>
              </a:rPr>
              <a:t>
</a:t>
            </a:r>
            <a:endParaRPr/>
          </a:p>
        </p:txBody>
      </p:sp>
      <p:pic>
        <p:nvPicPr>
          <p:cNvPr id="87" name="Рисунок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120" y="3929040"/>
            <a:ext cx="2671920" cy="236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954720" y="571320"/>
            <a:ext cx="4144680" cy="10962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ru-RU" sz="2400">
                <a:solidFill>
                  <a:srgbClr val="000000"/>
                </a:solidFill>
                <a:latin typeface="Trebuchet MS"/>
              </a:rPr>
              <a:t>дни рождения  отмечаем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400">
                <a:solidFill>
                  <a:srgbClr val="000000"/>
                </a:solidFill>
                <a:latin typeface="Trebuchet MS"/>
              </a:rPr>
              <a:t>совместно с родителями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27" name="Рисунок 2" descr=""/>
          <p:cNvPicPr/>
          <p:nvPr/>
        </p:nvPicPr>
        <p:blipFill>
          <a:blip r:embed="rId1">
            <a:lum bright="10000"/>
          </a:blip>
          <a:stretch>
            <a:fillRect/>
          </a:stretch>
        </p:blipFill>
        <p:spPr>
          <a:xfrm>
            <a:off x="214200" y="1500120"/>
            <a:ext cx="4190760" cy="314280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43280" y="3500280"/>
            <a:ext cx="4120920" cy="309060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200" y="357120"/>
            <a:ext cx="4000320" cy="299988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446400" y="4929120"/>
            <a:ext cx="330516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Желания именинника Аслана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обязательно исполнятся,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а друзья ему помогут.</a:t>
            </a:r>
            <a:endParaRPr/>
          </a:p>
        </p:txBody>
      </p:sp>
      <p:sp>
        <p:nvSpPr>
          <p:cNvPr id="131" name="CustomShape 3"/>
          <p:cNvSpPr/>
          <p:nvPr/>
        </p:nvSpPr>
        <p:spPr>
          <a:xfrm>
            <a:off x="218160" y="142920"/>
            <a:ext cx="924480" cy="1310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e09685"/>
                </a:solidFill>
                <a:latin typeface="Trebuchet MS"/>
              </a:rPr>
              <a:t>Д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928800" y="500040"/>
            <a:ext cx="32144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  <a:buFont typeface="StarSymbol"/>
              <a:buChar char="-"/>
            </a:pPr>
            <a:r>
              <a:rPr b="1" lang="ru-RU" sz="2800">
                <a:solidFill>
                  <a:srgbClr val="000000"/>
                </a:solidFill>
                <a:latin typeface="Trebuchet MS"/>
              </a:rPr>
              <a:t>Интервью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000000"/>
                </a:solidFill>
                <a:latin typeface="Trebuchet MS"/>
              </a:rPr>
              <a:t>у родителей</a:t>
            </a:r>
            <a:endParaRPr/>
          </a:p>
        </p:txBody>
      </p:sp>
      <p:pic>
        <p:nvPicPr>
          <p:cNvPr id="133" name="Рисунок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57800" y="642960"/>
            <a:ext cx="4428720" cy="590508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2081880" y="2286000"/>
            <a:ext cx="2087640" cy="1187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271e18"/>
                </a:solidFill>
                <a:latin typeface="Trebuchet MS"/>
              </a:rPr>
              <a:t>Мама Аниты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71e18"/>
                </a:solidFill>
                <a:latin typeface="Trebuchet MS"/>
              </a:rPr>
              <a:t>Давала интервью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71e18"/>
                </a:solidFill>
                <a:latin typeface="Trebuchet MS"/>
              </a:rPr>
              <a:t>на тему оказания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71e18"/>
                </a:solidFill>
                <a:latin typeface="Trebuchet MS"/>
              </a:rPr>
              <a:t> </a:t>
            </a:r>
            <a:r>
              <a:rPr lang="ru-RU">
                <a:solidFill>
                  <a:srgbClr val="271e18"/>
                </a:solidFill>
                <a:latin typeface="Trebuchet MS"/>
              </a:rPr>
              <a:t>перовой помощи</a:t>
            </a:r>
            <a:endParaRPr/>
          </a:p>
        </p:txBody>
      </p:sp>
      <p:sp>
        <p:nvSpPr>
          <p:cNvPr id="135" name="CustomShape 3"/>
          <p:cNvSpPr/>
          <p:nvPr/>
        </p:nvSpPr>
        <p:spPr>
          <a:xfrm>
            <a:off x="288000" y="142920"/>
            <a:ext cx="66564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5400">
                <a:solidFill>
                  <a:srgbClr val="733a00"/>
                </a:solidFill>
                <a:latin typeface="Trebuchet MS"/>
              </a:rPr>
              <a:t>И</a:t>
            </a:r>
            <a:endParaRPr/>
          </a:p>
        </p:txBody>
      </p:sp>
      <p:pic>
        <p:nvPicPr>
          <p:cNvPr id="136" name="Рисунок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071360" y="3340800"/>
            <a:ext cx="1999800" cy="3016800"/>
          </a:xfrm>
          <a:prstGeom prst="rect">
            <a:avLst/>
          </a:prstGeom>
          <a:ln>
            <a:noFill/>
          </a:ln>
        </p:spPr>
      </p:pic>
      <p:sp>
        <p:nvSpPr>
          <p:cNvPr id="137" name="CustomShape 4"/>
          <p:cNvSpPr/>
          <p:nvPr/>
        </p:nvSpPr>
        <p:spPr>
          <a:xfrm>
            <a:off x="439560" y="1571760"/>
            <a:ext cx="3169800" cy="1736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Проект ”Все работы хороши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Пусть меня научат.”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857160" y="428760"/>
            <a:ext cx="2271600" cy="57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конкурсы</a:t>
            </a:r>
            <a:endParaRPr/>
          </a:p>
        </p:txBody>
      </p:sp>
      <p:sp>
        <p:nvSpPr>
          <p:cNvPr id="139" name="CustomShape 2"/>
          <p:cNvSpPr/>
          <p:nvPr/>
        </p:nvSpPr>
        <p:spPr>
          <a:xfrm>
            <a:off x="359640" y="214200"/>
            <a:ext cx="62280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5400">
                <a:solidFill>
                  <a:srgbClr val="f6a65f"/>
                </a:solidFill>
                <a:latin typeface="Trebuchet MS"/>
              </a:rPr>
              <a:t>К</a:t>
            </a:r>
            <a:endParaRPr/>
          </a:p>
        </p:txBody>
      </p:sp>
      <p:pic>
        <p:nvPicPr>
          <p:cNvPr id="140" name="Рисунок 7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00" y="1357200"/>
            <a:ext cx="4357440" cy="326808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8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714920" y="1214280"/>
            <a:ext cx="4238280" cy="317880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142920" y="5000760"/>
            <a:ext cx="457164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Как интересно создавать свой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новогодний домик вместе с мамой!</a:t>
            </a:r>
            <a:endParaRPr/>
          </a:p>
        </p:txBody>
      </p:sp>
      <p:sp>
        <p:nvSpPr>
          <p:cNvPr id="143" name="CustomShape 4"/>
          <p:cNvSpPr/>
          <p:nvPr/>
        </p:nvSpPr>
        <p:spPr>
          <a:xfrm>
            <a:off x="4429080" y="4786200"/>
            <a:ext cx="457164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Все домики разные, но каждый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</a:t>
            </a:r>
            <a:r>
              <a:rPr lang="ru-RU">
                <a:solidFill>
                  <a:srgbClr val="000000"/>
                </a:solidFill>
                <a:latin typeface="Trebuchet MS"/>
              </a:rPr>
              <a:t>по своему хорош!</a:t>
            </a:r>
            <a:endParaRPr/>
          </a:p>
        </p:txBody>
      </p:sp>
      <p:sp>
        <p:nvSpPr>
          <p:cNvPr id="144" name="CustomShape 5"/>
          <p:cNvSpPr/>
          <p:nvPr/>
        </p:nvSpPr>
        <p:spPr>
          <a:xfrm>
            <a:off x="3175560" y="571320"/>
            <a:ext cx="54219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В рамках проекта “Здравствуй, зимушка - зима!”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955800" y="642960"/>
            <a:ext cx="421812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lang="ru-RU" sz="2800">
                <a:solidFill>
                  <a:srgbClr val="000000"/>
                </a:solidFill>
                <a:latin typeface="Trebuchet MS"/>
              </a:rPr>
              <a:t>Лекторий от родителей</a:t>
            </a:r>
            <a:endParaRPr/>
          </a:p>
        </p:txBody>
      </p:sp>
      <p:pic>
        <p:nvPicPr>
          <p:cNvPr id="146" name="Рисунок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2920" y="2214720"/>
            <a:ext cx="4626720" cy="32144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147" name="CustomShape 2"/>
          <p:cNvSpPr/>
          <p:nvPr/>
        </p:nvSpPr>
        <p:spPr>
          <a:xfrm>
            <a:off x="518760" y="5857920"/>
            <a:ext cx="42213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i="1" lang="ru-RU">
                <a:solidFill>
                  <a:srgbClr val="000000"/>
                </a:solidFill>
                <a:latin typeface="Trebuchet MS"/>
              </a:rPr>
              <a:t>В рамках проекта “Птичьи заботы”</a:t>
            </a:r>
            <a:endParaRPr/>
          </a:p>
        </p:txBody>
      </p:sp>
      <p:pic>
        <p:nvPicPr>
          <p:cNvPr id="148" name="Рисунок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214960" y="2202480"/>
            <a:ext cx="3570120" cy="33692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149" name="CustomShape 3"/>
          <p:cNvSpPr/>
          <p:nvPr/>
        </p:nvSpPr>
        <p:spPr>
          <a:xfrm>
            <a:off x="5165280" y="5715000"/>
            <a:ext cx="377028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i="1" lang="ru-RU">
                <a:solidFill>
                  <a:srgbClr val="000000"/>
                </a:solidFill>
                <a:latin typeface="Trebuchet MS"/>
              </a:rPr>
              <a:t>Мама Аслана рассказывает , как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ru-RU">
                <a:solidFill>
                  <a:srgbClr val="000000"/>
                </a:solidFill>
                <a:latin typeface="Trebuchet MS"/>
              </a:rPr>
              <a:t>ухаживать за волнистым 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ru-RU">
                <a:solidFill>
                  <a:srgbClr val="000000"/>
                </a:solidFill>
                <a:latin typeface="Trebuchet MS"/>
              </a:rPr>
              <a:t>попугаем.</a:t>
            </a:r>
            <a:endParaRPr/>
          </a:p>
        </p:txBody>
      </p:sp>
      <p:sp>
        <p:nvSpPr>
          <p:cNvPr id="150" name="CustomShape 4"/>
          <p:cNvSpPr/>
          <p:nvPr/>
        </p:nvSpPr>
        <p:spPr>
          <a:xfrm>
            <a:off x="360000" y="357120"/>
            <a:ext cx="66240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5400">
                <a:solidFill>
                  <a:srgbClr val="733a00"/>
                </a:solidFill>
                <a:latin typeface="Trebuchet MS"/>
              </a:rPr>
              <a:t>Л</a:t>
            </a:r>
            <a:endParaRPr/>
          </a:p>
        </p:txBody>
      </p:sp>
      <p:pic>
        <p:nvPicPr>
          <p:cNvPr id="151" name="Рисунок 9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643280" y="142920"/>
            <a:ext cx="1389600" cy="243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19440" y="285840"/>
            <a:ext cx="311616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Мастер -классы</a:t>
            </a:r>
            <a:endParaRPr/>
          </a:p>
        </p:txBody>
      </p:sp>
      <p:pic>
        <p:nvPicPr>
          <p:cNvPr id="153" name="Рисунок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1320" y="1000080"/>
            <a:ext cx="3357360" cy="251784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  <p:pic>
        <p:nvPicPr>
          <p:cNvPr id="154" name="Рисунок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929120" y="357120"/>
            <a:ext cx="3785760" cy="270072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  <p:sp>
        <p:nvSpPr>
          <p:cNvPr id="155" name="CustomShape 2"/>
          <p:cNvSpPr/>
          <p:nvPr/>
        </p:nvSpPr>
        <p:spPr>
          <a:xfrm>
            <a:off x="148680" y="0"/>
            <a:ext cx="71748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5400">
                <a:solidFill>
                  <a:srgbClr val="bd5836"/>
                </a:solidFill>
                <a:latin typeface="Trebuchet MS"/>
              </a:rPr>
              <a:t>М</a:t>
            </a:r>
            <a:endParaRPr/>
          </a:p>
        </p:txBody>
      </p:sp>
      <p:pic>
        <p:nvPicPr>
          <p:cNvPr id="156" name="Рисунок 9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28760" y="3857760"/>
            <a:ext cx="4000320" cy="276480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10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714920" y="3500280"/>
            <a:ext cx="4117680" cy="308808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1368720" y="3500280"/>
            <a:ext cx="32900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Проект “Все работы хороши”</a:t>
            </a:r>
            <a:endParaRPr/>
          </a:p>
        </p:txBody>
      </p:sp>
      <p:sp>
        <p:nvSpPr>
          <p:cNvPr id="159" name="CustomShape 4"/>
          <p:cNvSpPr/>
          <p:nvPr/>
        </p:nvSpPr>
        <p:spPr>
          <a:xfrm>
            <a:off x="232200" y="6488640"/>
            <a:ext cx="42228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Проект “Осень в гости к нам пришла”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42920" y="142920"/>
            <a:ext cx="5643360" cy="2162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733a00"/>
                </a:solidFill>
                <a:latin typeface="Trebuchet MS"/>
              </a:rPr>
              <a:t>Н</a:t>
            </a: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наглядная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информация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для родителей</a:t>
            </a:r>
            <a:endParaRPr/>
          </a:p>
        </p:txBody>
      </p:sp>
      <p:pic>
        <p:nvPicPr>
          <p:cNvPr id="161" name="Рисунок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00760" y="3786120"/>
            <a:ext cx="3714480" cy="278568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00" y="2928960"/>
            <a:ext cx="4357440" cy="291060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857840" y="714240"/>
            <a:ext cx="3928680" cy="2785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029240" y="285840"/>
            <a:ext cx="489780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праздники в детском саду</a:t>
            </a:r>
            <a:endParaRPr/>
          </a:p>
        </p:txBody>
      </p:sp>
      <p:pic>
        <p:nvPicPr>
          <p:cNvPr id="165" name="Рисунок 2" descr=""/>
          <p:cNvPicPr/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214200" y="857160"/>
            <a:ext cx="4571640" cy="342864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929120" y="3714840"/>
            <a:ext cx="4214520" cy="287568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430920" y="0"/>
            <a:ext cx="63972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5400">
                <a:solidFill>
                  <a:srgbClr val="7e4b18"/>
                </a:solidFill>
                <a:latin typeface="Trebuchet MS"/>
              </a:rPr>
              <a:t>П</a:t>
            </a:r>
            <a:endParaRPr/>
          </a:p>
        </p:txBody>
      </p:sp>
      <p:pic>
        <p:nvPicPr>
          <p:cNvPr id="168" name="Рисунок 6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643720" y="142920"/>
            <a:ext cx="3357360" cy="3745440"/>
          </a:xfrm>
          <a:prstGeom prst="rect">
            <a:avLst/>
          </a:prstGeom>
          <a:ln>
            <a:noFill/>
          </a:ln>
        </p:spPr>
      </p:pic>
      <p:sp>
        <p:nvSpPr>
          <p:cNvPr id="169" name="CustomShape 3"/>
          <p:cNvSpPr/>
          <p:nvPr/>
        </p:nvSpPr>
        <p:spPr>
          <a:xfrm>
            <a:off x="169560" y="4786200"/>
            <a:ext cx="4551840" cy="1461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Родители всегда принимают активное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</a:t>
            </a:r>
            <a:r>
              <a:rPr lang="ru-RU">
                <a:solidFill>
                  <a:srgbClr val="000000"/>
                </a:solidFill>
                <a:latin typeface="Trebuchet MS"/>
              </a:rPr>
              <a:t>участие. Папы соревнуются в умении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завязывать бантики своим детям- всегда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готовы помочь мамам на празднике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“</a:t>
            </a:r>
            <a:r>
              <a:rPr lang="ru-RU">
                <a:solidFill>
                  <a:srgbClr val="000000"/>
                </a:solidFill>
                <a:latin typeface="Trebuchet MS"/>
              </a:rPr>
              <a:t>8 марта”</a:t>
            </a:r>
            <a:endParaRPr/>
          </a:p>
        </p:txBody>
      </p:sp>
      <p:sp>
        <p:nvSpPr>
          <p:cNvPr id="170" name="CustomShape 4"/>
          <p:cNvSpPr/>
          <p:nvPr/>
        </p:nvSpPr>
        <p:spPr>
          <a:xfrm>
            <a:off x="5585040" y="2428920"/>
            <a:ext cx="3061440" cy="1187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Первый костюмированный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Бал - итоговый вечер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</a:t>
            </a:r>
            <a:r>
              <a:rPr lang="ru-RU">
                <a:solidFill>
                  <a:srgbClr val="000000"/>
                </a:solidFill>
                <a:latin typeface="Trebuchet MS"/>
              </a:rPr>
              <a:t>развлечений в проекте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“</a:t>
            </a:r>
            <a:r>
              <a:rPr lang="ru-RU">
                <a:solidFill>
                  <a:srgbClr val="000000"/>
                </a:solidFill>
                <a:latin typeface="Trebuchet MS"/>
              </a:rPr>
              <a:t>Одежда”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89680" y="0"/>
            <a:ext cx="2991240" cy="10047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6000">
                <a:solidFill>
                  <a:srgbClr val="733a00"/>
                </a:solidFill>
                <a:latin typeface="Trebuchet MS"/>
              </a:rPr>
              <a:t>Р</a:t>
            </a: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развлечения</a:t>
            </a:r>
            <a:endParaRPr/>
          </a:p>
        </p:txBody>
      </p:sp>
      <p:pic>
        <p:nvPicPr>
          <p:cNvPr id="172" name="Рисунок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2960" y="1143000"/>
            <a:ext cx="4142880" cy="3107160"/>
          </a:xfrm>
          <a:prstGeom prst="rect">
            <a:avLst/>
          </a:prstGeom>
          <a:ln>
            <a:noFill/>
          </a:ln>
        </p:spPr>
      </p:pic>
      <p:pic>
        <p:nvPicPr>
          <p:cNvPr id="173" name="Рисунок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57840" y="142920"/>
            <a:ext cx="3952440" cy="296424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786280" y="3214800"/>
            <a:ext cx="2499840" cy="333324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5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3643200" y="4286160"/>
            <a:ext cx="3015360" cy="2261520"/>
          </a:xfrm>
          <a:prstGeom prst="rect">
            <a:avLst/>
          </a:prstGeom>
          <a:ln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500040" y="4714920"/>
            <a:ext cx="4547880" cy="146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Вечер развлечений “Моя родина - Россия”, на котором дети совместно с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родителями пели народные песни,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танцевали, выступали со стихами,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Частушками и показали свои знания.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101600" y="428760"/>
            <a:ext cx="478188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спортивные мероприятия</a:t>
            </a:r>
            <a:endParaRPr/>
          </a:p>
        </p:txBody>
      </p:sp>
      <p:sp>
        <p:nvSpPr>
          <p:cNvPr id="178" name="CustomShape 2"/>
          <p:cNvSpPr/>
          <p:nvPr/>
        </p:nvSpPr>
        <p:spPr>
          <a:xfrm>
            <a:off x="503280" y="0"/>
            <a:ext cx="805680" cy="1310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733a00"/>
                </a:solidFill>
                <a:latin typeface="Trebuchet MS"/>
              </a:rPr>
              <a:t>С</a:t>
            </a:r>
            <a:endParaRPr/>
          </a:p>
        </p:txBody>
      </p:sp>
      <p:pic>
        <p:nvPicPr>
          <p:cNvPr id="179" name="Рисунок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1320" y="3143160"/>
            <a:ext cx="4024080" cy="3017880"/>
          </a:xfrm>
          <a:prstGeom prst="rect">
            <a:avLst/>
          </a:prstGeom>
          <a:ln>
            <a:noFill/>
          </a:ln>
        </p:spPr>
      </p:pic>
      <p:pic>
        <p:nvPicPr>
          <p:cNvPr id="180" name="Рисунок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200" y="1214280"/>
            <a:ext cx="4000320" cy="2999880"/>
          </a:xfrm>
          <a:prstGeom prst="rect">
            <a:avLst/>
          </a:prstGeom>
          <a:ln>
            <a:noFill/>
          </a:ln>
        </p:spPr>
      </p:pic>
      <p:sp>
        <p:nvSpPr>
          <p:cNvPr id="181" name="CustomShape 3"/>
          <p:cNvSpPr/>
          <p:nvPr/>
        </p:nvSpPr>
        <p:spPr>
          <a:xfrm>
            <a:off x="854280" y="1928880"/>
            <a:ext cx="36939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Интересней всего участвовать в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эстафетах вместе с родителями!</a:t>
            </a:r>
            <a:endParaRPr/>
          </a:p>
        </p:txBody>
      </p:sp>
      <p:sp>
        <p:nvSpPr>
          <p:cNvPr id="182" name="CustomShape 4"/>
          <p:cNvSpPr/>
          <p:nvPr/>
        </p:nvSpPr>
        <p:spPr>
          <a:xfrm>
            <a:off x="5373000" y="4714920"/>
            <a:ext cx="3581280" cy="1736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Родители научат нас выполнить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сложные задания и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познакомиться друг с другом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</a:t>
            </a:r>
            <a:r>
              <a:rPr lang="ru-RU">
                <a:solidFill>
                  <a:srgbClr val="000000"/>
                </a:solidFill>
                <a:latin typeface="Trebuchet MS"/>
              </a:rPr>
              <a:t>поближе. Наш первый проект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в младшей группе “Давайте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познакомимся”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930240" y="500040"/>
            <a:ext cx="249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</a:t>
            </a:r>
            <a:endParaRPr/>
          </a:p>
        </p:txBody>
      </p:sp>
      <p:pic>
        <p:nvPicPr>
          <p:cNvPr id="184" name="Рисунок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57120" y="2357280"/>
            <a:ext cx="3809520" cy="285732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  <p:pic>
        <p:nvPicPr>
          <p:cNvPr id="185" name="Рисунок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00760" y="2357280"/>
            <a:ext cx="3839040" cy="2878920"/>
          </a:xfrm>
          <a:prstGeom prst="rect">
            <a:avLst/>
          </a:prstGeom>
          <a:ln w="190440">
            <a:solidFill>
              <a:srgbClr val="ffffff"/>
            </a:solidFill>
            <a:round/>
          </a:ln>
        </p:spPr>
      </p:pic>
      <p:sp>
        <p:nvSpPr>
          <p:cNvPr id="186" name="CustomShape 2"/>
          <p:cNvSpPr/>
          <p:nvPr/>
        </p:nvSpPr>
        <p:spPr>
          <a:xfrm>
            <a:off x="4643280" y="5429160"/>
            <a:ext cx="4500360" cy="913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ru-RU">
                <a:solidFill>
                  <a:srgbClr val="271e18"/>
                </a:solidFill>
                <a:latin typeface="Trebuchet MS"/>
              </a:rPr>
              <a:t>Встреча сказочных героев в театральной гостиной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271e18"/>
                </a:solidFill>
                <a:latin typeface="Trebuchet MS"/>
              </a:rPr>
              <a:t>В проекте “Наши любимые сказки”</a:t>
            </a:r>
            <a:endParaRPr/>
          </a:p>
        </p:txBody>
      </p:sp>
      <p:sp>
        <p:nvSpPr>
          <p:cNvPr id="187" name="CustomShape 3"/>
          <p:cNvSpPr/>
          <p:nvPr/>
        </p:nvSpPr>
        <p:spPr>
          <a:xfrm>
            <a:off x="285840" y="142920"/>
            <a:ext cx="428400" cy="130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bd5836"/>
                </a:solidFill>
                <a:latin typeface="Trebuchet MS"/>
              </a:rPr>
              <a:t>Т</a:t>
            </a:r>
            <a:endParaRPr/>
          </a:p>
        </p:txBody>
      </p:sp>
      <p:sp>
        <p:nvSpPr>
          <p:cNvPr id="188" name="CustomShape 4"/>
          <p:cNvSpPr/>
          <p:nvPr/>
        </p:nvSpPr>
        <p:spPr>
          <a:xfrm>
            <a:off x="742320" y="785880"/>
            <a:ext cx="416916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Театральная гостиная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71320" y="428760"/>
            <a:ext cx="7286400" cy="252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Мы хотим рассказать о многообразии форм работы с родителями,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семьями в нашей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“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Семейной энциклопедии”.</a:t>
            </a:r>
            <a:endParaRPr/>
          </a:p>
        </p:txBody>
      </p:sp>
      <p:pic>
        <p:nvPicPr>
          <p:cNvPr id="89" name="Рисунок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714920" y="3500280"/>
            <a:ext cx="4047840" cy="303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2" descr=""/>
          <p:cNvPicPr/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4786200" y="642960"/>
            <a:ext cx="3928680" cy="2946600"/>
          </a:xfrm>
          <a:prstGeom prst="rect">
            <a:avLst/>
          </a:prstGeom>
          <a:ln>
            <a:noFill/>
          </a:ln>
        </p:spPr>
      </p:pic>
      <p:pic>
        <p:nvPicPr>
          <p:cNvPr id="190" name="Рисунок 3" descr=""/>
          <p:cNvPicPr/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357120" y="3643200"/>
            <a:ext cx="3598560" cy="3024360"/>
          </a:xfrm>
          <a:prstGeom prst="rect">
            <a:avLst/>
          </a:prstGeom>
          <a:ln>
            <a:noFill/>
          </a:ln>
        </p:spPr>
      </p:pic>
      <p:pic>
        <p:nvPicPr>
          <p:cNvPr id="191" name="Рисунок 4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714920" y="3786120"/>
            <a:ext cx="3928680" cy="292860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513000" y="1928880"/>
            <a:ext cx="266688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“</a:t>
            </a:r>
            <a:r>
              <a:rPr lang="ru-RU">
                <a:solidFill>
                  <a:srgbClr val="000000"/>
                </a:solidFill>
                <a:latin typeface="Trebuchet MS"/>
              </a:rPr>
              <a:t>Лесная сказка”- в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рамках проекта “Осень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в гости к нам пришла”</a:t>
            </a:r>
            <a:endParaRPr/>
          </a:p>
        </p:txBody>
      </p:sp>
      <p:sp>
        <p:nvSpPr>
          <p:cNvPr id="193" name="CustomShape 2"/>
          <p:cNvSpPr/>
          <p:nvPr/>
        </p:nvSpPr>
        <p:spPr>
          <a:xfrm>
            <a:off x="357120" y="0"/>
            <a:ext cx="4500360" cy="173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733a00"/>
                </a:solidFill>
                <a:latin typeface="Trebuchet MS"/>
              </a:rPr>
              <a:t>Х</a:t>
            </a: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художественная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800">
                <a:solidFill>
                  <a:srgbClr val="000000"/>
                </a:solidFill>
                <a:latin typeface="Trebuchet MS"/>
              </a:rPr>
              <a:t>лаборатория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2071800" y="1785960"/>
            <a:ext cx="4571640" cy="143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400">
                <a:solidFill>
                  <a:srgbClr val="271e18"/>
                </a:solidFill>
                <a:latin typeface="Trebuchet MS"/>
              </a:rPr>
              <a:t>Спасибо за внимание!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357200" y="1571760"/>
            <a:ext cx="6750000" cy="173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1" name="CustomShape 2"/>
          <p:cNvSpPr/>
          <p:nvPr/>
        </p:nvSpPr>
        <p:spPr>
          <a:xfrm>
            <a:off x="2836440" y="214200"/>
            <a:ext cx="207972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5400">
                <a:solidFill>
                  <a:srgbClr val="733a00"/>
                </a:solidFill>
                <a:latin typeface="Trebuchet MS"/>
              </a:rPr>
              <a:t>Цель:</a:t>
            </a:r>
            <a:endParaRPr/>
          </a:p>
        </p:txBody>
      </p:sp>
      <p:pic>
        <p:nvPicPr>
          <p:cNvPr id="92" name="Рисунок 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857920" y="2463840"/>
            <a:ext cx="2616480" cy="334584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1500120" y="3071880"/>
            <a:ext cx="2785680" cy="2214360"/>
          </a:xfrm>
          <a:prstGeom prst="triangle">
            <a:avLst>
              <a:gd name="adj" fmla="val 50000"/>
            </a:avLst>
          </a:prstGeom>
          <a:solidFill>
            <a:srgbClr val="f0a22e"/>
          </a:solidFill>
          <a:ln w="19080">
            <a:solidFill>
              <a:srgbClr val="b17722"/>
            </a:solidFill>
            <a:round/>
          </a:ln>
        </p:spPr>
      </p:sp>
      <p:sp>
        <p:nvSpPr>
          <p:cNvPr id="94" name="CustomShape 4"/>
          <p:cNvSpPr/>
          <p:nvPr/>
        </p:nvSpPr>
        <p:spPr>
          <a:xfrm>
            <a:off x="-18000" y="1285920"/>
            <a:ext cx="9253440" cy="8218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000000"/>
                </a:solidFill>
                <a:latin typeface="Trebuchet MS"/>
              </a:rPr>
              <a:t>Оптимизация образовательной деятельности в группе через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400">
                <a:solidFill>
                  <a:srgbClr val="000000"/>
                </a:solidFill>
                <a:latin typeface="Trebuchet MS"/>
              </a:rPr>
              <a:t>установление партнерских отношений с семьей.</a:t>
            </a:r>
            <a:endParaRPr/>
          </a:p>
        </p:txBody>
      </p:sp>
      <p:sp>
        <p:nvSpPr>
          <p:cNvPr id="95" name="CustomShape 5"/>
          <p:cNvSpPr/>
          <p:nvPr/>
        </p:nvSpPr>
        <p:spPr>
          <a:xfrm>
            <a:off x="2362680" y="2428920"/>
            <a:ext cx="11030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Trebuchet MS"/>
              </a:rPr>
              <a:t>ребенок</a:t>
            </a:r>
            <a:endParaRPr/>
          </a:p>
        </p:txBody>
      </p:sp>
      <p:sp>
        <p:nvSpPr>
          <p:cNvPr id="96" name="CustomShape 6"/>
          <p:cNvSpPr/>
          <p:nvPr/>
        </p:nvSpPr>
        <p:spPr>
          <a:xfrm>
            <a:off x="649440" y="5429160"/>
            <a:ext cx="10526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Trebuchet MS"/>
              </a:rPr>
              <a:t>педагог</a:t>
            </a:r>
            <a:endParaRPr/>
          </a:p>
        </p:txBody>
      </p:sp>
      <p:sp>
        <p:nvSpPr>
          <p:cNvPr id="97" name="CustomShape 7"/>
          <p:cNvSpPr/>
          <p:nvPr/>
        </p:nvSpPr>
        <p:spPr>
          <a:xfrm>
            <a:off x="4000320" y="5500800"/>
            <a:ext cx="128556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Trebuchet MS"/>
              </a:rPr>
              <a:t>родитель</a:t>
            </a:r>
            <a:endParaRPr/>
          </a:p>
        </p:txBody>
      </p:sp>
      <p:sp>
        <p:nvSpPr>
          <p:cNvPr id="98" name="CustomShape 8"/>
          <p:cNvSpPr/>
          <p:nvPr/>
        </p:nvSpPr>
        <p:spPr>
          <a:xfrm>
            <a:off x="1714320" y="5643720"/>
            <a:ext cx="2285640" cy="1080"/>
          </a:xfrm>
          <a:prstGeom prst="straightConnector1">
            <a:avLst/>
          </a:prstGeom>
          <a:noFill/>
          <a:ln w="28440">
            <a:solidFill>
              <a:srgbClr val="000000"/>
            </a:solidFill>
            <a:round/>
            <a:headEnd len="med" type="arrow" w="med"/>
            <a:tailEnd len="med" type="arrow" w="med"/>
          </a:ln>
        </p:spPr>
      </p:sp>
      <p:sp>
        <p:nvSpPr>
          <p:cNvPr id="99" name="CustomShape 9"/>
          <p:cNvSpPr/>
          <p:nvPr/>
        </p:nvSpPr>
        <p:spPr>
          <a:xfrm flipH="1" flipV="1" rot="5400000">
            <a:off x="857520" y="3356640"/>
            <a:ext cx="2285640" cy="1428480"/>
          </a:xfrm>
          <a:prstGeom prst="straightConnector1">
            <a:avLst/>
          </a:prstGeom>
          <a:noFill/>
          <a:ln w="28440">
            <a:solidFill>
              <a:srgbClr val="000000"/>
            </a:solidFill>
            <a:round/>
            <a:headEnd len="med" type="arrow" w="med"/>
            <a:tailEnd len="med" type="arrow" w="med"/>
          </a:ln>
        </p:spPr>
      </p:sp>
      <p:sp>
        <p:nvSpPr>
          <p:cNvPr id="100" name="CustomShape 10"/>
          <p:cNvSpPr/>
          <p:nvPr/>
        </p:nvSpPr>
        <p:spPr>
          <a:xfrm flipH="1" rot="5400000">
            <a:off x="2606400" y="3322080"/>
            <a:ext cx="2356920" cy="1571400"/>
          </a:xfrm>
          <a:prstGeom prst="straightConnector1">
            <a:avLst/>
          </a:prstGeom>
          <a:noFill/>
          <a:ln w="28440">
            <a:solidFill>
              <a:srgbClr val="000000"/>
            </a:solidFill>
            <a:round/>
            <a:headEnd len="med" type="arrow" w="med"/>
            <a:tailEnd len="med" type="arrow" w="med"/>
          </a:ln>
        </p:spPr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0" y="0"/>
            <a:ext cx="9143640" cy="7401960"/>
          </a:xfrm>
          <a:prstGeom prst="rect">
            <a:avLst/>
          </a:prstGeom>
          <a:solidFill>
            <a:srgbClr val="f0a22e"/>
          </a:solidFill>
          <a:ln w="19080">
            <a:solidFill>
              <a:srgbClr val="b17722"/>
            </a:solidFill>
            <a:round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Задачи: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Организовать взаимодействие семьи и детского сада.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Помочь родителям вступать в контакт с ребенком для создания душевного психологического комфорта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Способствовать дружеским  отношениям между семьями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4. Развитие толерантности, изучение этнокультуры и взглядов на воспитание в семьях нашей группы, так как в группе есть дети разных национальностей.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5. Воспитывать чувство единства и заинтересованности, вызванные общей деятельностью.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357120" y="500040"/>
            <a:ext cx="8214840" cy="4964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7e4b18"/>
                </a:solidFill>
                <a:latin typeface="Trebuchet MS"/>
              </a:rPr>
              <a:t>Тип проекта </a:t>
            </a:r>
            <a:r>
              <a:rPr lang="ru-RU" sz="3200">
                <a:solidFill>
                  <a:srgbClr val="000000"/>
                </a:solidFill>
                <a:latin typeface="Trebuchet MS"/>
              </a:rPr>
              <a:t>–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информационный, творческий, исследовательский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Trebuchet MS"/>
              </a:rPr>
              <a:t>
</a:t>
            </a:r>
            <a:r>
              <a:rPr b="1" lang="ru-RU" sz="3200">
                <a:solidFill>
                  <a:srgbClr val="7e4b18"/>
                </a:solidFill>
                <a:latin typeface="Trebuchet MS"/>
              </a:rPr>
              <a:t>Вид проекта </a:t>
            </a:r>
            <a:r>
              <a:rPr lang="ru-RU" sz="3200">
                <a:solidFill>
                  <a:srgbClr val="000000"/>
                </a:solidFill>
                <a:latin typeface="Trebuchet MS"/>
              </a:rPr>
              <a:t>–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групповой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Trebuchet MS"/>
              </a:rPr>
              <a:t>
</a:t>
            </a:r>
            <a:r>
              <a:rPr b="1" lang="ru-RU" sz="3200">
                <a:solidFill>
                  <a:srgbClr val="7e4b18"/>
                </a:solidFill>
                <a:latin typeface="Trebuchet MS"/>
              </a:rPr>
              <a:t>Продолжительность</a:t>
            </a:r>
            <a:r>
              <a:rPr lang="ru-RU" sz="3200">
                <a:solidFill>
                  <a:srgbClr val="000000"/>
                </a:solidFill>
                <a:latin typeface="Trebuchet MS"/>
              </a:rPr>
              <a:t> –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долгосрочный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Trebuchet MS"/>
              </a:rPr>
              <a:t>
</a:t>
            </a:r>
            <a:r>
              <a:rPr b="1" lang="ru-RU" sz="3200">
                <a:solidFill>
                  <a:srgbClr val="7e4b18"/>
                </a:solidFill>
                <a:latin typeface="Trebuchet MS"/>
              </a:rPr>
              <a:t>Участники проекта</a:t>
            </a:r>
            <a:r>
              <a:rPr lang="ru-RU" sz="3200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воспитатели, дети и родители 4 группы, специалисты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960560" y="642960"/>
            <a:ext cx="5765040" cy="5778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2800">
                <a:solidFill>
                  <a:srgbClr val="000000"/>
                </a:solidFill>
                <a:latin typeface="Trebuchet MS"/>
              </a:rPr>
              <a:t>АССИСТИРОВАНИЕ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родителей</a:t>
            </a:r>
            <a:endParaRPr/>
          </a:p>
        </p:txBody>
      </p:sp>
      <p:sp>
        <p:nvSpPr>
          <p:cNvPr id="104" name="CustomShape 2"/>
          <p:cNvSpPr/>
          <p:nvPr/>
        </p:nvSpPr>
        <p:spPr>
          <a:xfrm>
            <a:off x="1217520" y="142920"/>
            <a:ext cx="831600" cy="1310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733a00"/>
                </a:solidFill>
                <a:latin typeface="Trebuchet MS"/>
              </a:rPr>
              <a:t>А</a:t>
            </a:r>
            <a:endParaRPr/>
          </a:p>
        </p:txBody>
      </p:sp>
      <p:pic>
        <p:nvPicPr>
          <p:cNvPr id="105" name="Рисунок 9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20" y="1500120"/>
            <a:ext cx="4095360" cy="3071520"/>
          </a:xfrm>
          <a:prstGeom prst="rect">
            <a:avLst/>
          </a:prstGeom>
          <a:ln>
            <a:noFill/>
          </a:ln>
        </p:spPr>
      </p:pic>
      <p:pic>
        <p:nvPicPr>
          <p:cNvPr id="106" name="Рисунок 10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857840" y="1311480"/>
            <a:ext cx="3857400" cy="3831480"/>
          </a:xfrm>
          <a:prstGeom prst="rect">
            <a:avLst/>
          </a:prstGeom>
          <a:ln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285840" y="4929120"/>
            <a:ext cx="4571640" cy="913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Бабушка Сони была желанной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гостьей -Золотой рыбкой  в проекте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“</a:t>
            </a:r>
            <a:r>
              <a:rPr lang="ru-RU">
                <a:solidFill>
                  <a:srgbClr val="000000"/>
                </a:solidFill>
                <a:latin typeface="Trebuchet MS"/>
              </a:rPr>
              <a:t>Кто в море живет”.</a:t>
            </a:r>
            <a:endParaRPr/>
          </a:p>
        </p:txBody>
      </p:sp>
      <p:sp>
        <p:nvSpPr>
          <p:cNvPr id="108" name="CustomShape 4"/>
          <p:cNvSpPr/>
          <p:nvPr/>
        </p:nvSpPr>
        <p:spPr>
          <a:xfrm>
            <a:off x="4943520" y="5357880"/>
            <a:ext cx="402156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Дашина мама знакомит детей с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профессией визажиста в течении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работы над проектом  “Профессии”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645840" y="428760"/>
            <a:ext cx="792000" cy="1310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f6a65f"/>
                </a:solidFill>
                <a:latin typeface="Trebuchet MS"/>
              </a:rPr>
              <a:t>Б</a:t>
            </a:r>
            <a:endParaRPr/>
          </a:p>
        </p:txBody>
      </p:sp>
      <p:sp>
        <p:nvSpPr>
          <p:cNvPr id="110" name="CustomShape 2"/>
          <p:cNvSpPr/>
          <p:nvPr/>
        </p:nvSpPr>
        <p:spPr>
          <a:xfrm>
            <a:off x="1651680" y="857160"/>
            <a:ext cx="1808640" cy="5778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беседы</a:t>
            </a:r>
            <a:endParaRPr/>
          </a:p>
        </p:txBody>
      </p:sp>
      <p:pic>
        <p:nvPicPr>
          <p:cNvPr id="111" name="Рисунок 9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85840" y="1785960"/>
            <a:ext cx="3809520" cy="285696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10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857840" y="1875240"/>
            <a:ext cx="3785760" cy="2839320"/>
          </a:xfrm>
          <a:prstGeom prst="rect">
            <a:avLst/>
          </a:prstGeom>
          <a:ln>
            <a:noFill/>
          </a:ln>
        </p:spPr>
      </p:pic>
      <p:sp>
        <p:nvSpPr>
          <p:cNvPr id="113" name="CustomShape 3"/>
          <p:cNvSpPr/>
          <p:nvPr/>
        </p:nvSpPr>
        <p:spPr>
          <a:xfrm>
            <a:off x="19440" y="4786200"/>
            <a:ext cx="511452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Беседа на тему «Здоровье вашего ребенка»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 </a:t>
            </a:r>
            <a:r>
              <a:rPr lang="ru-RU">
                <a:solidFill>
                  <a:srgbClr val="000000"/>
                </a:solidFill>
                <a:latin typeface="Trebuchet MS"/>
              </a:rPr>
              <a:t>в рамках проекта «Если хочешь быть здоров»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217880" y="571320"/>
            <a:ext cx="997920" cy="1310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733a00"/>
                </a:solidFill>
                <a:latin typeface="Trebuchet MS"/>
              </a:rPr>
              <a:t>В</a:t>
            </a:r>
            <a:r>
              <a:rPr b="1" lang="ru-RU" sz="5400">
                <a:solidFill>
                  <a:srgbClr val="733a00"/>
                </a:solidFill>
                <a:latin typeface="Trebuchet MS"/>
              </a:rPr>
              <a:t> </a:t>
            </a:r>
            <a:endParaRPr/>
          </a:p>
        </p:txBody>
      </p:sp>
      <p:sp>
        <p:nvSpPr>
          <p:cNvPr id="115" name="CustomShape 2"/>
          <p:cNvSpPr/>
          <p:nvPr/>
        </p:nvSpPr>
        <p:spPr>
          <a:xfrm>
            <a:off x="1798200" y="928800"/>
            <a:ext cx="2287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lang="ru-RU" sz="3600">
                <a:solidFill>
                  <a:srgbClr val="000000"/>
                </a:solidFill>
                <a:latin typeface="Trebuchet MS"/>
              </a:rPr>
              <a:t>выставки</a:t>
            </a:r>
            <a:endParaRPr/>
          </a:p>
        </p:txBody>
      </p:sp>
      <p:pic>
        <p:nvPicPr>
          <p:cNvPr id="116" name="Рисунок 7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2920" y="1928880"/>
            <a:ext cx="4119120" cy="308916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8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29080" y="285840"/>
            <a:ext cx="4448880" cy="425088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305280" y="5500800"/>
            <a:ext cx="4404240" cy="1187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Родители совместно с детьми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создавали “Осеннее чудо”- поделки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из природного материала в рамках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проекта “Осень в гости к нам пришла”.</a:t>
            </a:r>
            <a:endParaRPr/>
          </a:p>
        </p:txBody>
      </p:sp>
      <p:sp>
        <p:nvSpPr>
          <p:cNvPr id="119" name="CustomShape 4"/>
          <p:cNvSpPr/>
          <p:nvPr/>
        </p:nvSpPr>
        <p:spPr>
          <a:xfrm>
            <a:off x="4806360" y="5072040"/>
            <a:ext cx="436464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Выставка снежинок, созданных руками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Заботливых мам в течении проекта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“</a:t>
            </a:r>
            <a:r>
              <a:rPr lang="ru-RU">
                <a:solidFill>
                  <a:srgbClr val="000000"/>
                </a:solidFill>
                <a:latin typeface="Trebuchet MS"/>
              </a:rPr>
              <a:t>Здравствуй, зимушка-зима!”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724040" y="785880"/>
            <a:ext cx="1793520" cy="5778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Trebuchet MS"/>
              </a:rPr>
              <a:t>- </a:t>
            </a:r>
            <a:r>
              <a:rPr b="1" lang="ru-RU" sz="3200">
                <a:solidFill>
                  <a:srgbClr val="000000"/>
                </a:solidFill>
                <a:latin typeface="Trebuchet MS"/>
              </a:rPr>
              <a:t>газеты</a:t>
            </a:r>
            <a:r>
              <a:rPr lang="ru-RU" sz="3200">
                <a:solidFill>
                  <a:srgbClr val="000000"/>
                </a:solidFill>
                <a:latin typeface="Trebuchet MS"/>
              </a:rPr>
              <a:t> </a:t>
            </a:r>
            <a:endParaRPr/>
          </a:p>
        </p:txBody>
      </p:sp>
      <p:pic>
        <p:nvPicPr>
          <p:cNvPr id="121" name="Рисунок 2" descr=""/>
          <p:cNvPicPr/>
          <p:nvPr/>
        </p:nvPicPr>
        <p:blipFill>
          <a:blip r:embed="rId1">
            <a:lum contrast="10000"/>
          </a:blip>
          <a:stretch>
            <a:fillRect/>
          </a:stretch>
        </p:blipFill>
        <p:spPr>
          <a:xfrm>
            <a:off x="214200" y="1857240"/>
            <a:ext cx="4190760" cy="314280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  <p:pic>
        <p:nvPicPr>
          <p:cNvPr id="122" name="Рисунок 3" descr=""/>
          <p:cNvPicPr/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4786200" y="1857240"/>
            <a:ext cx="4190760" cy="314280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  <p:sp>
        <p:nvSpPr>
          <p:cNvPr id="123" name="CustomShape 2"/>
          <p:cNvSpPr/>
          <p:nvPr/>
        </p:nvSpPr>
        <p:spPr>
          <a:xfrm>
            <a:off x="451800" y="5357880"/>
            <a:ext cx="41328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Семейное древо Тимофея Горбунова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 </a:t>
            </a:r>
            <a:r>
              <a:rPr lang="ru-RU">
                <a:solidFill>
                  <a:srgbClr val="2a2003"/>
                </a:solidFill>
                <a:latin typeface="Trebuchet MS"/>
              </a:rPr>
              <a:t>в рамках проекта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« В кругу семьи»</a:t>
            </a:r>
            <a:endParaRPr/>
          </a:p>
        </p:txBody>
      </p:sp>
      <p:sp>
        <p:nvSpPr>
          <p:cNvPr id="124" name="CustomShape 3"/>
          <p:cNvSpPr/>
          <p:nvPr/>
        </p:nvSpPr>
        <p:spPr>
          <a:xfrm>
            <a:off x="4944960" y="5357880"/>
            <a:ext cx="3860280" cy="1187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Семь дней из жизни самой 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веселой семейки  Елисеевых в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 </a:t>
            </a:r>
            <a:r>
              <a:rPr lang="ru-RU">
                <a:solidFill>
                  <a:srgbClr val="2a2003"/>
                </a:solidFill>
                <a:latin typeface="Trebuchet MS"/>
              </a:rPr>
              <a:t>проекте «Давайте познакомимся»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2a2003"/>
                </a:solidFill>
                <a:latin typeface="Trebuchet MS"/>
              </a:rPr>
              <a:t> </a:t>
            </a:r>
            <a:endParaRPr/>
          </a:p>
        </p:txBody>
      </p:sp>
      <p:sp>
        <p:nvSpPr>
          <p:cNvPr id="125" name="CustomShape 4"/>
          <p:cNvSpPr/>
          <p:nvPr/>
        </p:nvSpPr>
        <p:spPr>
          <a:xfrm>
            <a:off x="1357200" y="214200"/>
            <a:ext cx="642600" cy="1310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bd5836"/>
                </a:solidFill>
                <a:latin typeface="Trebuchet MS"/>
              </a:rPr>
              <a:t>Г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