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73" r:id="rId3"/>
    <p:sldId id="290" r:id="rId4"/>
    <p:sldId id="265" r:id="rId5"/>
    <p:sldId id="264" r:id="rId6"/>
    <p:sldId id="266" r:id="rId7"/>
    <p:sldId id="261" r:id="rId8"/>
    <p:sldId id="289" r:id="rId9"/>
    <p:sldId id="274" r:id="rId10"/>
    <p:sldId id="260" r:id="rId11"/>
    <p:sldId id="270" r:id="rId12"/>
    <p:sldId id="275" r:id="rId13"/>
    <p:sldId id="276" r:id="rId14"/>
    <p:sldId id="277" r:id="rId15"/>
    <p:sldId id="278" r:id="rId16"/>
    <p:sldId id="268" r:id="rId17"/>
    <p:sldId id="269" r:id="rId18"/>
    <p:sldId id="271" r:id="rId19"/>
    <p:sldId id="279" r:id="rId20"/>
    <p:sldId id="280" r:id="rId21"/>
    <p:sldId id="26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43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C18A15-549E-4FA3-872D-A9950716649A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9866D-F3EF-4DAB-BF0D-1271B5A2F8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43255-3BC1-4C06-B787-A0D21E50F35F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F54E13-2D19-4A0F-A5B7-C9DAB4AD4D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54E13-2D19-4A0F-A5B7-C9DAB4AD4D2B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jemchujinka.info/wp-content/gallery/kartinki-dlya-zapisey/1-32-3.jp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1772816"/>
            <a:ext cx="7600976" cy="381642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Родительское собрание</a:t>
            </a:r>
            <a:r>
              <a:rPr lang="ru-RU" b="1" dirty="0" smtClean="0">
                <a:solidFill>
                  <a:srgbClr val="002060"/>
                </a:solidFill>
              </a:rPr>
              <a:t>:</a:t>
            </a:r>
            <a:r>
              <a:rPr lang="ru-RU" sz="5400" b="1" dirty="0" smtClean="0">
                <a:solidFill>
                  <a:srgbClr val="002060"/>
                </a:solidFill>
              </a:rPr>
              <a:t/>
            </a:r>
            <a:br>
              <a:rPr lang="ru-RU" sz="5400" b="1" dirty="0" smtClean="0">
                <a:solidFill>
                  <a:srgbClr val="002060"/>
                </a:solidFill>
              </a:rPr>
            </a:br>
            <a:r>
              <a:rPr lang="ru-RU" sz="5400" b="1" dirty="0" smtClean="0">
                <a:solidFill>
                  <a:srgbClr val="002060"/>
                </a:solidFill>
              </a:rPr>
              <a:t>«</a:t>
            </a:r>
            <a:r>
              <a:rPr lang="ru-RU" sz="5400" b="1" dirty="0" smtClean="0">
                <a:solidFill>
                  <a:srgbClr val="002060"/>
                </a:solidFill>
              </a:rPr>
              <a:t>Профилактика нарушений речи детей младшего дошкольного возраста </a:t>
            </a:r>
            <a:r>
              <a:rPr lang="ru-RU" sz="5400" b="1" dirty="0" smtClean="0">
                <a:solidFill>
                  <a:srgbClr val="002060"/>
                </a:solidFill>
              </a:rPr>
              <a:t>»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5589240"/>
            <a:ext cx="7848872" cy="1008112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solidFill>
                  <a:srgbClr val="0070C0"/>
                </a:solidFill>
              </a:rPr>
              <a:t>Автор: </a:t>
            </a:r>
            <a:r>
              <a:rPr lang="ru-RU" sz="2400" dirty="0" smtClean="0">
                <a:solidFill>
                  <a:srgbClr val="0070C0"/>
                </a:solidFill>
              </a:rPr>
              <a:t>учитель – логопед  МДОУ </a:t>
            </a:r>
            <a:r>
              <a:rPr lang="ru-RU" sz="2400" dirty="0" err="1" smtClean="0">
                <a:solidFill>
                  <a:srgbClr val="0070C0"/>
                </a:solidFill>
              </a:rPr>
              <a:t>д</a:t>
            </a:r>
            <a:r>
              <a:rPr lang="en-US" sz="2400" dirty="0" smtClean="0">
                <a:solidFill>
                  <a:srgbClr val="0070C0"/>
                </a:solidFill>
              </a:rPr>
              <a:t>/</a:t>
            </a:r>
            <a:r>
              <a:rPr lang="ru-RU" sz="2400" dirty="0" smtClean="0">
                <a:solidFill>
                  <a:srgbClr val="0070C0"/>
                </a:solidFill>
              </a:rPr>
              <a:t>с КВ № 9 «Солнышко»</a:t>
            </a:r>
          </a:p>
          <a:p>
            <a:pPr algn="l"/>
            <a:r>
              <a:rPr lang="ru-RU" sz="2400" dirty="0" smtClean="0">
                <a:solidFill>
                  <a:srgbClr val="0070C0"/>
                </a:solidFill>
              </a:rPr>
              <a:t>                      Аристова Альбина Григорьевна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2050" name="Picture 2" descr="H:\педсовет_речевое оформление уголков\кукла\bb1667226aabe63f7e780ee6a618bb65.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214290"/>
            <a:ext cx="2234582" cy="1581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Словарный запас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857224" y="1214422"/>
          <a:ext cx="7929618" cy="4957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015"/>
                <a:gridCol w="6277603"/>
              </a:tblGrid>
              <a:tr h="1246367">
                <a:tc>
                  <a:txBody>
                    <a:bodyPr/>
                    <a:lstStyle/>
                    <a:p>
                      <a:r>
                        <a:rPr lang="ru-RU" sz="20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появления в норме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Показатели речевого развития</a:t>
                      </a:r>
                      <a:endParaRPr lang="ru-RU" sz="2000" dirty="0"/>
                    </a:p>
                  </a:txBody>
                  <a:tcPr/>
                </a:tc>
              </a:tr>
              <a:tr h="878137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 2 лет 3 мес.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Понимает значение пространственных наречий, употребляет их в речи (высоко – низко, далеко – близко)</a:t>
                      </a:r>
                      <a:endParaRPr lang="ru-RU" sz="2400" dirty="0"/>
                    </a:p>
                  </a:txBody>
                  <a:tcPr/>
                </a:tc>
              </a:tr>
              <a:tr h="1062252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года 6 мес.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Глаголы, называющие бытовые действия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(умывается, ест, спит, гуляет), </a:t>
                      </a:r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игровые действия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(строит, катает, везёт).</a:t>
                      </a:r>
                      <a:endParaRPr lang="ru-RU" dirty="0"/>
                    </a:p>
                  </a:txBody>
                  <a:tcPr/>
                </a:tc>
              </a:tr>
              <a:tr h="8852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года 6 мес.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Адекватно использует названия цветов (красный, синий, желтый, зелёный) и размер (большой, маленький)</a:t>
                      </a:r>
                      <a:endParaRPr lang="ru-RU" sz="2400" dirty="0"/>
                    </a:p>
                  </a:txBody>
                  <a:tcPr/>
                </a:tc>
              </a:tr>
              <a:tr h="8852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К 3 годам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Говорит «спасибо», здоровается, прощается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Словарный запас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857224" y="1214422"/>
          <a:ext cx="7929618" cy="4957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015"/>
                <a:gridCol w="6277603"/>
              </a:tblGrid>
              <a:tr h="1246367">
                <a:tc>
                  <a:txBody>
                    <a:bodyPr/>
                    <a:lstStyle/>
                    <a:p>
                      <a:r>
                        <a:rPr lang="ru-RU" sz="20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появления в норме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Показатели речевого развития</a:t>
                      </a:r>
                      <a:endParaRPr lang="ru-RU" sz="2000" dirty="0"/>
                    </a:p>
                  </a:txBody>
                  <a:tcPr/>
                </a:tc>
              </a:tr>
              <a:tr h="878137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 2 лет 3 мес.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Понимает значение пространственных наречий, употребляет их в речи (высоко – низко, далеко – близко)</a:t>
                      </a:r>
                      <a:endParaRPr lang="ru-RU" sz="2400" dirty="0"/>
                    </a:p>
                  </a:txBody>
                  <a:tcPr/>
                </a:tc>
              </a:tr>
              <a:tr h="1062252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года 6 мес.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Глаголы, называющие бытовые действия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(умывается, ест, спит, гуляет), </a:t>
                      </a:r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игровые действия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(строит, катает, везёт).</a:t>
                      </a:r>
                      <a:endParaRPr lang="ru-RU" dirty="0"/>
                    </a:p>
                  </a:txBody>
                  <a:tcPr/>
                </a:tc>
              </a:tr>
              <a:tr h="8852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года 6 мес.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Адекватно использует названия цветов (красный, синий, желтый, зелёный) и размер (большой, маленький)</a:t>
                      </a:r>
                      <a:endParaRPr lang="ru-RU" sz="2400" dirty="0"/>
                    </a:p>
                  </a:txBody>
                  <a:tcPr/>
                </a:tc>
              </a:tr>
              <a:tr h="8852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К 3 годам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Говорит «спасибо», здоровается, прощается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Словарный запас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857224" y="1214422"/>
          <a:ext cx="7929618" cy="5390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015"/>
                <a:gridCol w="6277603"/>
              </a:tblGrid>
              <a:tr h="963590">
                <a:tc>
                  <a:txBody>
                    <a:bodyPr/>
                    <a:lstStyle/>
                    <a:p>
                      <a:r>
                        <a:rPr lang="ru-RU" sz="20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появления в норме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Показатели речевого развития</a:t>
                      </a:r>
                      <a:endParaRPr lang="ru-RU" sz="2000" dirty="0"/>
                    </a:p>
                  </a:txBody>
                  <a:tcPr/>
                </a:tc>
              </a:tr>
              <a:tr h="1675832">
                <a:tc>
                  <a:txBody>
                    <a:bodyPr/>
                    <a:lstStyle/>
                    <a:p>
                      <a:r>
                        <a:rPr lang="ru-RU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Называет предметы, изображенные на картинках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Знать названия транспортных средств | (машина, автобус), частей автомобиля (кабина,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кузов, колёса, руль), растений (дерево, трава, цветы), фруктов (яблоко, груша, банан), овощей (морковь, помидор, огурец), домашних животных (кошка, собака, курица) и их детёнышей.</a:t>
                      </a:r>
                    </a:p>
                  </a:txBody>
                  <a:tcPr/>
                </a:tc>
              </a:tr>
              <a:tr h="470738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800-1300 слов.</a:t>
                      </a:r>
                      <a:endParaRPr lang="ru-RU" dirty="0"/>
                    </a:p>
                  </a:txBody>
                  <a:tcPr/>
                </a:tc>
              </a:tr>
              <a:tr h="739730">
                <a:tc>
                  <a:txBody>
                    <a:bodyPr/>
                    <a:lstStyle/>
                    <a:p>
                      <a:r>
                        <a:rPr lang="ru-RU" dirty="0" smtClean="0"/>
                        <a:t>К 3 годам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Знать свои имя и фамилию, сколько лет, имена ближайших родственников, имя и отчества своих воспитателей</a:t>
                      </a:r>
                      <a:endParaRPr lang="ru-RU" dirty="0"/>
                    </a:p>
                  </a:txBody>
                  <a:tcPr/>
                </a:tc>
              </a:tr>
              <a:tr h="718261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Понимает слова-обобщения, начинает использовать их в активной речи  (игрушки, одежда, овощи, фрукты)</a:t>
                      </a:r>
                      <a:endParaRPr lang="ru-RU" sz="2400" dirty="0"/>
                    </a:p>
                  </a:txBody>
                  <a:tcPr/>
                </a:tc>
              </a:tr>
              <a:tr h="718261"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Знает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 р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азличает части суток (день, ночь)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Грамматический строй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85786" y="1142985"/>
          <a:ext cx="7929618" cy="4900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137"/>
                <a:gridCol w="6490481"/>
              </a:tblGrid>
              <a:tr h="1001730">
                <a:tc>
                  <a:txBody>
                    <a:bodyPr/>
                    <a:lstStyle/>
                    <a:p>
                      <a:r>
                        <a:rPr lang="ru-RU" sz="16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появления в норме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6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Показатели речевого развития</a:t>
                      </a:r>
                      <a:endParaRPr lang="ru-RU" sz="1600" dirty="0"/>
                    </a:p>
                  </a:txBody>
                  <a:tcPr/>
                </a:tc>
              </a:tr>
              <a:tr h="12007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 2 лет 1 мес.</a:t>
                      </a:r>
                      <a:endParaRPr lang="ru-RU" sz="1800" b="1" dirty="0" smtClean="0"/>
                    </a:p>
                    <a:p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Активно пользуется предложно-падежными конструкциями </a:t>
                      </a:r>
                    </a:p>
                    <a:p>
                      <a:r>
                        <a:rPr lang="ru-RU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(Иду гулять, дай игрушку)</a:t>
                      </a:r>
                      <a:endParaRPr lang="ru-RU" sz="2000" dirty="0"/>
                    </a:p>
                  </a:txBody>
                  <a:tcPr/>
                </a:tc>
              </a:tr>
              <a:tr h="755381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года 3 мес.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Употребляет местоимение "Я"</a:t>
                      </a:r>
                      <a:endParaRPr lang="ru-RU" sz="2000" dirty="0"/>
                    </a:p>
                  </a:txBody>
                  <a:tcPr/>
                </a:tc>
              </a:tr>
              <a:tr h="971205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С 2 лет 6 мес.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Строит предложения из 3-4 слов, простые </a:t>
                      </a:r>
                      <a:r>
                        <a:rPr lang="ru-RU" sz="18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 сложносочиненные</a:t>
                      </a:r>
                      <a:endParaRPr lang="ru-RU" sz="2400" dirty="0"/>
                    </a:p>
                  </a:txBody>
                  <a:tcPr/>
                </a:tc>
              </a:tr>
              <a:tr h="9712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1800" b="1" dirty="0" smtClean="0"/>
                    </a:p>
                    <a:p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Различение и употребление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единственного и множественного числа имён существительных (</a:t>
                      </a:r>
                      <a:r>
                        <a:rPr lang="ru-RU" sz="14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рассматривании картины ребёнок самостоятельно  отвечает на вопросы или показывает предметы)</a:t>
                      </a:r>
                      <a:endParaRPr lang="ru-RU" sz="2400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Грамматический строй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28662" y="1357298"/>
          <a:ext cx="7729534" cy="45434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0331"/>
                <a:gridCol w="6119203"/>
              </a:tblGrid>
              <a:tr h="1178036">
                <a:tc>
                  <a:txBody>
                    <a:bodyPr/>
                    <a:lstStyle/>
                    <a:p>
                      <a:r>
                        <a:rPr lang="ru-RU" sz="2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появления в норме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Показатели речевого развития</a:t>
                      </a:r>
                      <a:endParaRPr lang="ru-RU" sz="2400" dirty="0"/>
                    </a:p>
                  </a:txBody>
                  <a:tcPr/>
                </a:tc>
              </a:tr>
              <a:tr h="824625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Согласует имена прилагательные с существительными в роде (кроме среднего рода) красивый цветок, веселая собака.</a:t>
                      </a:r>
                      <a:endParaRPr lang="ru-RU" sz="2000" dirty="0"/>
                    </a:p>
                  </a:txBody>
                  <a:tcPr/>
                </a:tc>
              </a:tr>
              <a:tr h="520084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Использует в речи предлоги (в, на)</a:t>
                      </a:r>
                      <a:endParaRPr lang="ru-RU" sz="2000" dirty="0"/>
                    </a:p>
                  </a:txBody>
                  <a:tcPr/>
                </a:tc>
              </a:tr>
              <a:tr h="4777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1800" b="1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Повторяет за взрослым двустишие, строит многословные, в том числе сложносочиненные и сложноподчиненные, предложения («Когда мой папа придет с работы, мы пойдем гулять»).</a:t>
                      </a:r>
                      <a:endParaRPr lang="ru-RU" dirty="0"/>
                    </a:p>
                  </a:txBody>
                  <a:tcPr/>
                </a:tc>
              </a:tr>
              <a:tr h="4777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 3 годам</a:t>
                      </a:r>
                      <a:endParaRPr lang="ru-RU" sz="18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Задает вопросы: «Почему?», «Когда?», «Где?», «Зачем?»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3вукопроизношение</a:t>
            </a: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10" y="1643050"/>
          <a:ext cx="8229600" cy="2873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057276">
                <a:tc>
                  <a:txBody>
                    <a:bodyPr/>
                    <a:lstStyle/>
                    <a:p>
                      <a:pPr algn="ctr"/>
                      <a:r>
                        <a:rPr lang="ru-RU" sz="2400" i="1" dirty="0" smtClean="0"/>
                        <a:t>Возраст детей</a:t>
                      </a:r>
                      <a:endParaRPr lang="ru-RU" sz="2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1" dirty="0" smtClean="0"/>
                        <a:t>1-2 года</a:t>
                      </a:r>
                      <a:endParaRPr lang="ru-RU" sz="2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1" dirty="0" smtClean="0"/>
                        <a:t>2-3 года</a:t>
                      </a:r>
                      <a:endParaRPr lang="ru-RU" sz="2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1" dirty="0" smtClean="0"/>
                        <a:t>3-5 лет</a:t>
                      </a:r>
                      <a:endParaRPr lang="ru-RU" sz="2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1" dirty="0" smtClean="0"/>
                        <a:t>5-6 лет</a:t>
                      </a:r>
                      <a:endParaRPr lang="ru-RU" sz="2400" i="1" dirty="0"/>
                    </a:p>
                  </a:txBody>
                  <a:tcPr anchor="ctr"/>
                </a:tc>
              </a:tr>
              <a:tr h="1057276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+mn-lt"/>
                        </a:rPr>
                        <a:t>Звуки</a:t>
                      </a:r>
                      <a:endParaRPr lang="ru-RU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А, о,</a:t>
                      </a:r>
                      <a:r>
                        <a:rPr lang="ru-RU" sz="32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у</a:t>
                      </a: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и, </a:t>
                      </a:r>
                      <a:r>
                        <a:rPr lang="ru-RU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б, м</a:t>
                      </a:r>
                      <a:endParaRPr lang="ru-RU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ы</a:t>
                      </a:r>
                      <a:r>
                        <a:rPr lang="ru-RU" sz="3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э,</a:t>
                      </a:r>
                      <a:r>
                        <a:rPr lang="ru-RU" sz="32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32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ф</a:t>
                      </a:r>
                      <a:r>
                        <a:rPr lang="ru-RU" sz="3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, в, т, </a:t>
                      </a:r>
                      <a:r>
                        <a:rPr lang="ru-RU" sz="32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д</a:t>
                      </a:r>
                      <a:r>
                        <a:rPr lang="ru-RU" sz="3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32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3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, г, к, </a:t>
                      </a:r>
                      <a:r>
                        <a:rPr lang="ru-RU" sz="32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х</a:t>
                      </a:r>
                      <a:r>
                        <a:rPr lang="ru-RU" sz="3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32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й</a:t>
                      </a:r>
                      <a:endParaRPr lang="ru-RU" sz="3200" dirty="0" smtClean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С, </a:t>
                      </a:r>
                      <a:r>
                        <a:rPr lang="ru-RU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</a:t>
                      </a: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endParaRPr lang="ru-RU" sz="32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/>
                      <a:r>
                        <a:rPr lang="ru-RU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</a:t>
                      </a: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ж, ч, </a:t>
                      </a:r>
                      <a:r>
                        <a:rPr lang="ru-RU" sz="3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щ</a:t>
                      </a:r>
                      <a:endParaRPr lang="ru-RU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Р, л</a:t>
                      </a:r>
                      <a:endParaRPr lang="ru-RU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/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Уровни успешности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600200"/>
            <a:ext cx="7992888" cy="4525963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IV</a:t>
            </a:r>
            <a:r>
              <a:rPr lang="ru-RU" sz="2800" b="1" dirty="0" smtClean="0"/>
              <a:t> уровень — 100 - 80 % (высокий уровень)</a:t>
            </a:r>
          </a:p>
          <a:p>
            <a:r>
              <a:rPr lang="en-US" sz="2800" b="1" dirty="0" smtClean="0"/>
              <a:t>III</a:t>
            </a:r>
            <a:r>
              <a:rPr lang="ru-RU" sz="2800" b="1" dirty="0" smtClean="0"/>
              <a:t> уровень — 79, 9 – 65,0 % (средний уровень)</a:t>
            </a:r>
          </a:p>
          <a:p>
            <a:r>
              <a:rPr lang="en-US" sz="2800" b="1" dirty="0" smtClean="0"/>
              <a:t>II</a:t>
            </a:r>
            <a:r>
              <a:rPr lang="ru-RU" sz="2800" b="1" dirty="0" smtClean="0"/>
              <a:t> уровень — 64,9 – 50,0 % (ниже среднего уровень)</a:t>
            </a:r>
          </a:p>
          <a:p>
            <a:r>
              <a:rPr lang="en-US" sz="2800" b="1" dirty="0" smtClean="0"/>
              <a:t>I</a:t>
            </a:r>
            <a:r>
              <a:rPr lang="ru-RU" sz="2800" b="1" dirty="0" smtClean="0"/>
              <a:t> уровень — 49, 9% и ниже(низкий уровень)</a:t>
            </a:r>
          </a:p>
          <a:p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>
                <a:solidFill>
                  <a:srgbClr val="C00000"/>
                </a:solidFill>
              </a:rPr>
              <a:t>Тревожные признаки: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Не называет полностью имя и фамилию;</a:t>
            </a:r>
          </a:p>
          <a:p>
            <a:r>
              <a:rPr lang="ru-RU" dirty="0" smtClean="0"/>
              <a:t>Не понимает значения вопросов «Что?», «Где?»;</a:t>
            </a:r>
          </a:p>
          <a:p>
            <a:r>
              <a:rPr lang="ru-RU" dirty="0" smtClean="0"/>
              <a:t>Много использует слов, значения которых понятно только ребенку (тарабарщина);</a:t>
            </a:r>
          </a:p>
          <a:p>
            <a:r>
              <a:rPr lang="ru-RU" dirty="0" smtClean="0"/>
              <a:t>Отвечает на вопрос  повтором этого же вопроса;</a:t>
            </a:r>
          </a:p>
          <a:p>
            <a:r>
              <a:rPr lang="ru-RU" dirty="0" smtClean="0"/>
              <a:t>Не использует больше одного слова за один раз;</a:t>
            </a:r>
          </a:p>
          <a:p>
            <a:r>
              <a:rPr lang="ru-RU" dirty="0" smtClean="0"/>
              <a:t>Указывает на предмет, раньше, чем называют его;</a:t>
            </a:r>
          </a:p>
          <a:p>
            <a:r>
              <a:rPr lang="ru-RU" dirty="0" smtClean="0"/>
              <a:t>Не может назвать каждый предмет на картинке.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		Конечно, каждый ребенок индивидуален, и речь у всех развивается своими темпами. Дети любят подражать, и это качество можно использовать в обучении.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Артикуляционная гимнастика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600200"/>
            <a:ext cx="775813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Звуки – добрые друзья!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Нам без них никак нельзя! 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Чтобы было всё в порядке, 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Будем помнить о зарядке: 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Заниматься нам не лень!» 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5 минут 3 раза в день 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8043890" cy="846158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990000"/>
                </a:solidFill>
              </a:rPr>
              <a:t>Упражнения для развития мышц губ:</a:t>
            </a:r>
            <a:br>
              <a:rPr lang="ru-RU" sz="3600" b="1" dirty="0" smtClean="0">
                <a:solidFill>
                  <a:srgbClr val="990000"/>
                </a:solidFill>
              </a:rPr>
            </a:br>
            <a:endParaRPr lang="ru-RU" sz="3600" b="1" dirty="0">
              <a:solidFill>
                <a:srgbClr val="99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571612"/>
            <a:ext cx="7643866" cy="350043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«Улыбнись маме»</a:t>
            </a:r>
            <a:r>
              <a:rPr lang="ru-RU" dirty="0" smtClean="0">
                <a:solidFill>
                  <a:srgbClr val="002060"/>
                </a:solidFill>
              </a:rPr>
              <a:t> -</a:t>
            </a:r>
            <a:r>
              <a:rPr lang="ru-RU" sz="2000" i="1" dirty="0" smtClean="0"/>
              <a:t>Широко улыбнуться, чтобы были видны верхние и нижние зубы (челюсти сжаты), и удерживать губы в таком положении в течение 3-5 сек. </a:t>
            </a:r>
            <a:r>
              <a:rPr lang="ru-RU" sz="2000" i="1" dirty="0" smtClean="0">
                <a:solidFill>
                  <a:srgbClr val="002060"/>
                </a:solidFill>
              </a:rPr>
              <a:t> </a:t>
            </a: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«Поцелуй маму» - </a:t>
            </a:r>
            <a:r>
              <a:rPr lang="ru-RU" sz="2000" i="1" dirty="0" smtClean="0">
                <a:solidFill>
                  <a:srgbClr val="002060"/>
                </a:solidFill>
              </a:rPr>
              <a:t>Попросите малыша поцеловать вас в щечку. Упражнение и приятное, и полезное! После того как малыш научился вытягивать губки трубочкой и растягивать их в улыбке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1-32-3">
            <a:hlinkClick r:id="rId3" tooltip="&quot;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149080"/>
            <a:ext cx="4286280" cy="2567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642918"/>
            <a:ext cx="7786742" cy="548324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Упражнение для щёк «Воздушный шарик» </a:t>
            </a:r>
          </a:p>
          <a:p>
            <a:r>
              <a:rPr lang="ru-RU" sz="2400" dirty="0" smtClean="0"/>
              <a:t>Попросите малыша надуть обе щеки: «Надувайся, пузырь, надувайся, большой!»</a:t>
            </a:r>
          </a:p>
          <a:p>
            <a:r>
              <a:rPr lang="ru-RU" sz="2400" dirty="0" smtClean="0"/>
              <a:t>Затем аккуратно нажмите указательными пальцами на надутые щечки ребенка: «Лопнул пузырь!» Звук, который при этом получится, не оставит равнодушным никого!</a:t>
            </a:r>
          </a:p>
          <a:p>
            <a:r>
              <a:rPr lang="ru-RU" sz="2400" dirty="0" smtClean="0"/>
              <a:t>Теперь учимся надувать левую, затем правую щеку. Это непросто, поэтому скорых результатов не ждите.</a:t>
            </a:r>
          </a:p>
          <a:p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Упражнения для языка: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357298"/>
            <a:ext cx="8001056" cy="4525963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                     «Домик для язычка»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/>
              <a:t>Попросите кроху широко открыть рот</a:t>
            </a:r>
            <a:br>
              <a:rPr lang="ru-RU" sz="2800" dirty="0" smtClean="0"/>
            </a:br>
            <a:r>
              <a:rPr lang="ru-RU" sz="2800" dirty="0" smtClean="0"/>
              <a:t>Теперь с открытом ртом пробуем высунуть язык.</a:t>
            </a:r>
            <a:br>
              <a:rPr lang="ru-RU" sz="2800" dirty="0" smtClean="0"/>
            </a:br>
            <a:r>
              <a:rPr lang="ru-RU" sz="2800" dirty="0" smtClean="0"/>
              <a:t>Держим язык 2-3 секунды, не закрывая рот</a:t>
            </a:r>
            <a:br>
              <a:rPr lang="ru-RU" sz="2800" dirty="0" smtClean="0"/>
            </a:br>
            <a:r>
              <a:rPr lang="ru-RU" sz="2800" dirty="0" smtClean="0"/>
              <a:t>Убираем язычок, рот закрываем.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Массаж языка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600200"/>
            <a:ext cx="7758138" cy="4525963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«Накажем непослушный язычок»</a:t>
            </a:r>
          </a:p>
          <a:p>
            <a:r>
              <a:rPr lang="ru-RU" dirty="0" smtClean="0"/>
              <a:t>Попросить малыша приоткрыть ротик,</a:t>
            </a:r>
          </a:p>
          <a:p>
            <a:pPr>
              <a:buNone/>
            </a:pPr>
            <a:r>
              <a:rPr lang="ru-RU" dirty="0" smtClean="0"/>
              <a:t>высунуть язычок.</a:t>
            </a:r>
          </a:p>
          <a:p>
            <a:r>
              <a:rPr lang="ru-RU" dirty="0" smtClean="0"/>
              <a:t>Затем  слегка покусаем его зубками.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Игры на развитие длительного, плавного вдоха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00200"/>
            <a:ext cx="7972452" cy="4525963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Упражнение </a:t>
            </a:r>
            <a:r>
              <a:rPr lang="ru-RU" b="1" i="1" dirty="0" smtClean="0">
                <a:solidFill>
                  <a:srgbClr val="002060"/>
                </a:solidFill>
              </a:rPr>
              <a:t>«Осенние цветочки» </a:t>
            </a:r>
            <a:r>
              <a:rPr lang="ru-RU" i="1" dirty="0" smtClean="0">
                <a:solidFill>
                  <a:srgbClr val="002060"/>
                </a:solidFill>
              </a:rPr>
              <a:t>- д</a:t>
            </a:r>
            <a:r>
              <a:rPr lang="ru-RU" dirty="0" smtClean="0">
                <a:solidFill>
                  <a:srgbClr val="002060"/>
                </a:solidFill>
              </a:rPr>
              <a:t>ети медленно набирают воздух через нос — ах, как приятно пахнет! </a:t>
            </a:r>
            <a:r>
              <a:rPr lang="ru-RU" sz="2000" i="1" dirty="0" smtClean="0">
                <a:solidFill>
                  <a:srgbClr val="002060"/>
                </a:solidFill>
              </a:rPr>
              <a:t>(Родитель следит, чтобы во время вдоха у детей не поднимались плечи.) </a:t>
            </a:r>
            <a:r>
              <a:rPr lang="ru-RU" dirty="0" smtClean="0">
                <a:solidFill>
                  <a:srgbClr val="002060"/>
                </a:solidFill>
              </a:rPr>
              <a:t>Определяют цвет цветочка. Упражнение повторяется 3—5 раз.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Упражнение «Мыльные пузыри» - </a:t>
            </a:r>
            <a:r>
              <a:rPr lang="ru-RU" sz="2800" dirty="0" smtClean="0">
                <a:solidFill>
                  <a:srgbClr val="002060"/>
                </a:solidFill>
              </a:rPr>
              <a:t>дети самостоятельно надувают мыльные пузыри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764704"/>
            <a:ext cx="7829576" cy="536145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Упражнение </a:t>
            </a:r>
            <a:r>
              <a:rPr lang="ru-RU" sz="3600" b="1" i="1" dirty="0" smtClean="0">
                <a:solidFill>
                  <a:srgbClr val="002060"/>
                </a:solidFill>
              </a:rPr>
              <a:t>«Узнай фрукт» </a:t>
            </a:r>
            <a:r>
              <a:rPr lang="ru-RU" sz="3600" i="1" dirty="0" smtClean="0">
                <a:solidFill>
                  <a:srgbClr val="002060"/>
                </a:solidFill>
              </a:rPr>
              <a:t>- </a:t>
            </a:r>
            <a:r>
              <a:rPr lang="ru-RU" sz="2000" dirty="0" smtClean="0">
                <a:solidFill>
                  <a:srgbClr val="002060"/>
                </a:solidFill>
              </a:rPr>
              <a:t>ставит на стол блюдо с апельсином, лимоном, яблоком. Дети рассматривают фрукты, нюхают, запоминают ароматы. Затем взрослый по очереди завязывает глаза каждому ре­бенку и предлагает узнать фрукт по запаху. </a:t>
            </a:r>
            <a:endParaRPr lang="ru-RU" sz="3600" dirty="0" smtClean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Упражнение </a:t>
            </a:r>
            <a:r>
              <a:rPr lang="ru-RU" sz="3600" b="1" i="1" dirty="0" smtClean="0">
                <a:solidFill>
                  <a:srgbClr val="002060"/>
                </a:solidFill>
              </a:rPr>
              <a:t>«Ветерок» - </a:t>
            </a:r>
            <a:r>
              <a:rPr lang="ru-RU" sz="2400" dirty="0" smtClean="0">
                <a:solidFill>
                  <a:srgbClr val="002060"/>
                </a:solidFill>
              </a:rPr>
              <a:t>дети дуют на веточку с листочками </a:t>
            </a:r>
            <a:endParaRPr lang="ru-RU" sz="3600" dirty="0" smtClean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Игра на дудочке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Развитие фонематического слуха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00200"/>
            <a:ext cx="7972452" cy="452596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Игра «Угадай, что звучит?» </a:t>
            </a:r>
            <a:r>
              <a:rPr lang="ru-RU" sz="3600" dirty="0" smtClean="0">
                <a:solidFill>
                  <a:srgbClr val="002060"/>
                </a:solidFill>
              </a:rPr>
              <a:t>- </a:t>
            </a:r>
            <a:r>
              <a:rPr lang="ru-RU" sz="2400" dirty="0" smtClean="0">
                <a:solidFill>
                  <a:srgbClr val="002060"/>
                </a:solidFill>
              </a:rPr>
              <a:t>Используются звучащие игрушки: барабан, бубен, дудочка. Дети учатся узнавать звучание барабана среди других инструментов</a:t>
            </a:r>
            <a:r>
              <a:rPr lang="ru-RU" sz="3600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Игра «Угадай, что звучит?»</a:t>
            </a:r>
            <a:r>
              <a:rPr lang="ru-RU" sz="2400" dirty="0" smtClean="0">
                <a:solidFill>
                  <a:srgbClr val="002060"/>
                </a:solidFill>
              </a:rPr>
              <a:t>  - </a:t>
            </a:r>
            <a:r>
              <a:rPr lang="ru-RU" sz="2400" dirty="0" smtClean="0"/>
              <a:t>в трех одинаковых бутылочках у взрослого горох, пуговицы, манная крупа. Он встряхивает поочередно каждой бутылочкой. Дети должны определить на слух, что в каждой бутылочке.</a:t>
            </a:r>
          </a:p>
          <a:p>
            <a:endParaRPr lang="ru-RU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972452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Развитие мелкой моторики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00200"/>
            <a:ext cx="7972452" cy="4525963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/>
              <a:t>«Самые вкусные игры»</a:t>
            </a:r>
            <a:r>
              <a:rPr lang="ru-RU" dirty="0" smtClean="0"/>
              <a:t> – </a:t>
            </a:r>
            <a:r>
              <a:rPr lang="ru-RU" sz="2400" i="1" dirty="0" smtClean="0"/>
              <a:t>ссыпать вместе два-три сорта изюма, орехов, разных по форме, цвету и вкусу. И пусть он их разбирает</a:t>
            </a:r>
          </a:p>
          <a:p>
            <a:r>
              <a:rPr lang="ru-RU" b="1" i="1" dirty="0" smtClean="0"/>
              <a:t>Игра «Делаем бусы» - </a:t>
            </a:r>
            <a:r>
              <a:rPr lang="ru-RU" sz="2400" i="1" dirty="0" smtClean="0"/>
              <a:t>Потребуются макароны с крупным просветом и длинный шнурок. Задача для ребенка : нанизать макароны на шнурок. </a:t>
            </a:r>
            <a:endParaRPr lang="ru-RU" i="1" dirty="0" smtClean="0"/>
          </a:p>
          <a:p>
            <a:r>
              <a:rPr lang="ru-RU" b="1" i="1" dirty="0" smtClean="0"/>
              <a:t>Игра «Моё творчество» - </a:t>
            </a:r>
            <a:r>
              <a:rPr lang="ru-RU" sz="2200" i="1" dirty="0" smtClean="0"/>
              <a:t>Насыпьте на плоское блюдо или поднос манку или крупу. Пусть ребенок</a:t>
            </a:r>
            <a:r>
              <a:rPr lang="ru-RU" sz="2200" b="1" i="1" dirty="0" smtClean="0"/>
              <a:t> рисует пальчиком </a:t>
            </a:r>
            <a:r>
              <a:rPr lang="ru-RU" sz="2200" i="1" dirty="0" smtClean="0"/>
              <a:t> по крупе, оставляя различные фигуры. Покажите ему, как рисовать простейшие фигуры: квадратики, ромбики, кружочки. </a:t>
            </a:r>
            <a:endParaRPr lang="ru-RU" sz="2200" b="1" i="1" dirty="0"/>
          </a:p>
        </p:txBody>
      </p:sp>
      <p:pic>
        <p:nvPicPr>
          <p:cNvPr id="1026" name="Picture 2" descr="F:\Мои рисунки\ruk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5214950"/>
            <a:ext cx="1357322" cy="1487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74638"/>
            <a:ext cx="8072494" cy="114300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Конкурс для родителей </a:t>
            </a:r>
            <a:r>
              <a:rPr lang="ru-RU" sz="2400" b="1" i="1" dirty="0" smtClean="0">
                <a:solidFill>
                  <a:srgbClr val="C00000"/>
                </a:solidFill>
              </a:rPr>
              <a:t/>
            </a:r>
            <a:br>
              <a:rPr lang="ru-RU" sz="2400" b="1" i="1" dirty="0" smtClean="0">
                <a:solidFill>
                  <a:srgbClr val="C00000"/>
                </a:solidFill>
              </a:rPr>
            </a:br>
            <a:r>
              <a:rPr lang="ru-RU" sz="2400" b="1" i="1" dirty="0" smtClean="0">
                <a:solidFill>
                  <a:srgbClr val="C00000"/>
                </a:solidFill>
              </a:rPr>
              <a:t>«С детства пальчиками играем – дружно речь мы развиваем!»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600200"/>
            <a:ext cx="782957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Цель – </a:t>
            </a:r>
            <a:r>
              <a:rPr lang="ru-RU" dirty="0" smtClean="0">
                <a:solidFill>
                  <a:srgbClr val="002060"/>
                </a:solidFill>
              </a:rPr>
              <a:t>пополнение развивающей среды в группе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Участники конкурса</a:t>
            </a:r>
            <a:r>
              <a:rPr lang="ru-RU" dirty="0" smtClean="0">
                <a:solidFill>
                  <a:srgbClr val="002060"/>
                </a:solidFill>
              </a:rPr>
              <a:t> – родители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Критерии оценки: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Соответствие материалов возрастному развитию детей.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Портрет игры: название, цель, правила.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Дизайн оформления: эстетичность, оригинальность.</a:t>
            </a:r>
          </a:p>
          <a:p>
            <a:pPr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Запомните!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600200"/>
            <a:ext cx="7758138" cy="4525963"/>
          </a:xfrm>
        </p:spPr>
        <p:txBody>
          <a:bodyPr/>
          <a:lstStyle/>
          <a:p>
            <a:r>
              <a:rPr lang="ru-RU" b="1" i="1" dirty="0" smtClean="0"/>
              <a:t>Сюсюкающая речь взрослых не допустима!</a:t>
            </a:r>
            <a:endParaRPr lang="ru-RU" dirty="0" smtClean="0"/>
          </a:p>
          <a:p>
            <a:r>
              <a:rPr lang="ru-RU" b="1" i="1" dirty="0" smtClean="0"/>
              <a:t>Следите за своей речью, когда разговариваете с малышом!</a:t>
            </a:r>
            <a:endParaRPr lang="ru-RU" dirty="0" smtClean="0"/>
          </a:p>
          <a:p>
            <a:r>
              <a:rPr lang="ru-RU" b="1" dirty="0" smtClean="0"/>
              <a:t>Больше общайтесь со своим малышом!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1166</Words>
  <Application>Microsoft Office PowerPoint</Application>
  <PresentationFormat>Экран (4:3)</PresentationFormat>
  <Paragraphs>159</Paragraphs>
  <Slides>21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Родительское собрание: «Профилактика нарушений речи детей младшего дошкольного возраста »</vt:lpstr>
      <vt:lpstr>Словарный запас</vt:lpstr>
      <vt:lpstr>Словарный запас</vt:lpstr>
      <vt:lpstr>Словарный запас</vt:lpstr>
      <vt:lpstr>Грамматический строй</vt:lpstr>
      <vt:lpstr>Грамматический строй</vt:lpstr>
      <vt:lpstr>3вукопроизношение</vt:lpstr>
      <vt:lpstr> Уровни успешности </vt:lpstr>
      <vt:lpstr> Тревожные признаки: </vt:lpstr>
      <vt:lpstr>Слайд 10</vt:lpstr>
      <vt:lpstr>Артикуляционная гимнастика</vt:lpstr>
      <vt:lpstr> Упражнения для развития мышц губ: </vt:lpstr>
      <vt:lpstr>Слайд 13</vt:lpstr>
      <vt:lpstr>Упражнения для языка:</vt:lpstr>
      <vt:lpstr>Массаж языка</vt:lpstr>
      <vt:lpstr>Игры на развитие длительного, плавного вдоха</vt:lpstr>
      <vt:lpstr>Слайд 17</vt:lpstr>
      <vt:lpstr>Развитие фонематического слуха</vt:lpstr>
      <vt:lpstr>Развитие мелкой моторики</vt:lpstr>
      <vt:lpstr>Конкурс для родителей  «С детства пальчиками играем – дружно речь мы развиваем!»</vt:lpstr>
      <vt:lpstr>Запомните!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Речевое развитие детей 2 – 3 лет</dc:title>
  <cp:lastModifiedBy>User</cp:lastModifiedBy>
  <cp:revision>46</cp:revision>
  <dcterms:modified xsi:type="dcterms:W3CDTF">2015-11-04T14:25:37Z</dcterms:modified>
</cp:coreProperties>
</file>