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Default Extension="mp4" ContentType="video/mp4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3" r:id="rId5"/>
    <p:sldId id="259" r:id="rId6"/>
    <p:sldId id="260" r:id="rId7"/>
    <p:sldId id="268" r:id="rId8"/>
    <p:sldId id="270" r:id="rId9"/>
    <p:sldId id="271" r:id="rId10"/>
    <p:sldId id="261" r:id="rId11"/>
    <p:sldId id="290" r:id="rId12"/>
    <p:sldId id="292" r:id="rId13"/>
    <p:sldId id="294" r:id="rId14"/>
    <p:sldId id="308" r:id="rId15"/>
    <p:sldId id="296" r:id="rId16"/>
    <p:sldId id="300" r:id="rId17"/>
    <p:sldId id="302" r:id="rId18"/>
    <p:sldId id="298" r:id="rId19"/>
    <p:sldId id="263" r:id="rId20"/>
    <p:sldId id="264" r:id="rId21"/>
    <p:sldId id="265" r:id="rId22"/>
    <p:sldId id="306" r:id="rId23"/>
    <p:sldId id="272" r:id="rId24"/>
    <p:sldId id="266" r:id="rId25"/>
    <p:sldId id="304" r:id="rId26"/>
    <p:sldId id="267" r:id="rId27"/>
    <p:sldId id="312" r:id="rId28"/>
    <p:sldId id="283" r:id="rId29"/>
    <p:sldId id="275" r:id="rId30"/>
    <p:sldId id="307" r:id="rId31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3" autoAdjust="0"/>
    <p:restoredTop sz="94660"/>
  </p:normalViewPr>
  <p:slideViewPr>
    <p:cSldViewPr>
      <p:cViewPr varScale="1">
        <p:scale>
          <a:sx n="122" d="100"/>
          <a:sy n="122" d="100"/>
        </p:scale>
        <p:origin x="-2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21.09.2015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21.09.2015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21.09.2015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21.09.2015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21.09.2015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21.09.2015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21.09.2015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21.09.2015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21.09.2015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21.09.2015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21.09.2015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106E36-FD25-4E2D-B0AA-010F637433A0}" type="datetimeFigureOut">
              <a:rPr lang="ru-RU" smtClean="0"/>
              <a:pPr/>
              <a:t>21.09.2015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png"/><Relationship Id="rId4" Type="http://schemas.openxmlformats.org/officeDocument/2006/relationships/image" Target="../media/image3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39.jpeg"/><Relationship Id="rId7" Type="http://schemas.openxmlformats.org/officeDocument/2006/relationships/image" Target="../media/image43.pn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4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0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0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7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1.jpeg"/><Relationship Id="rId4" Type="http://schemas.openxmlformats.org/officeDocument/2006/relationships/image" Target="../media/image70.jpeg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slideLayout" Target="../slideLayouts/slideLayout2.xml"/><Relationship Id="rId1" Type="http://schemas.openxmlformats.org/officeDocument/2006/relationships/video" Target="../media/media1.mp4"/><Relationship Id="rId4" Type="http://schemas.openxmlformats.org/officeDocument/2006/relationships/image" Target="../media/image72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332656"/>
            <a:ext cx="2921489" cy="408876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Скругленный прямоугольник 4"/>
          <p:cNvSpPr/>
          <p:nvPr/>
        </p:nvSpPr>
        <p:spPr>
          <a:xfrm>
            <a:off x="3923928" y="980728"/>
            <a:ext cx="4824536" cy="3439239"/>
          </a:xfrm>
          <a:prstGeom prst="roundRect">
            <a:avLst/>
          </a:prstGeom>
          <a:ln w="57150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ru-RU" sz="2800" i="1" dirty="0" smtClean="0"/>
              <a:t> Бабушкина Елена Николаевна</a:t>
            </a:r>
          </a:p>
          <a:p>
            <a:pPr algn="ctr"/>
            <a:r>
              <a:rPr lang="ru-RU" sz="2800" i="1" dirty="0" smtClean="0"/>
              <a:t>учитель – </a:t>
            </a:r>
            <a:r>
              <a:rPr lang="ru-RU" sz="2800" i="1" dirty="0" smtClean="0"/>
              <a:t>логопед</a:t>
            </a:r>
          </a:p>
          <a:p>
            <a:pPr algn="ctr"/>
            <a:r>
              <a:rPr lang="ru-RU" sz="2800" i="1" dirty="0" smtClean="0"/>
              <a:t>ЧОУ </a:t>
            </a:r>
            <a:r>
              <a:rPr lang="ru-RU" sz="2800" i="1" dirty="0" smtClean="0"/>
              <a:t>СОШ «Ломоносовская»</a:t>
            </a:r>
          </a:p>
          <a:p>
            <a:pPr algn="ctr"/>
            <a:r>
              <a:rPr lang="ru-RU" sz="2800" i="1" dirty="0" smtClean="0"/>
              <a:t> </a:t>
            </a:r>
            <a:r>
              <a:rPr lang="ru-RU" sz="2800" i="1" dirty="0" smtClean="0"/>
              <a:t>п.им Тельмана, </a:t>
            </a:r>
          </a:p>
          <a:p>
            <a:pPr algn="ctr"/>
            <a:r>
              <a:rPr lang="ru-RU" sz="2800" i="1" dirty="0" smtClean="0"/>
              <a:t>Раменский </a:t>
            </a:r>
            <a:r>
              <a:rPr lang="ru-RU" sz="2800" i="1" dirty="0" err="1" smtClean="0"/>
              <a:t>р</a:t>
            </a:r>
            <a:r>
              <a:rPr lang="ru-RU" sz="2800" i="1" dirty="0" smtClean="0"/>
              <a:t>/</a:t>
            </a:r>
            <a:r>
              <a:rPr lang="ru-RU" sz="2800" i="1" dirty="0" err="1" smtClean="0"/>
              <a:t>н</a:t>
            </a:r>
            <a:r>
              <a:rPr lang="ru-RU" sz="2800" i="1" dirty="0" smtClean="0"/>
              <a:t>, </a:t>
            </a:r>
          </a:p>
          <a:p>
            <a:pPr algn="ctr"/>
            <a:r>
              <a:rPr lang="ru-RU" sz="2800" i="1" dirty="0" smtClean="0"/>
              <a:t>Московская обл.</a:t>
            </a:r>
            <a:endParaRPr lang="ru-RU" sz="2800" i="1" dirty="0"/>
          </a:p>
        </p:txBody>
      </p:sp>
      <p:sp>
        <p:nvSpPr>
          <p:cNvPr id="7" name="Заголовок 3"/>
          <p:cNvSpPr txBox="1">
            <a:spLocks/>
          </p:cNvSpPr>
          <p:nvPr/>
        </p:nvSpPr>
        <p:spPr>
          <a:xfrm>
            <a:off x="611560" y="4509120"/>
            <a:ext cx="8229600" cy="2088232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36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itchFamily="18" charset="0"/>
                <a:ea typeface="GulimChe" panose="020B0609000101010101" pitchFamily="49" charset="-127"/>
                <a:cs typeface="+mj-cs"/>
              </a:rPr>
              <a:t>Секрет успешного воспитания лежит в уважении к ученику</a:t>
            </a:r>
            <a:endParaRPr kumimoji="0" lang="ru-RU" sz="36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itchFamily="18" charset="0"/>
              <a:ea typeface="GulimChe" panose="020B0609000101010101" pitchFamily="49" charset="-127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ChangeArrowheads="1"/>
          </p:cNvSpPr>
          <p:nvPr/>
        </p:nvSpPr>
        <p:spPr bwMode="auto">
          <a:xfrm flipV="1">
            <a:off x="2812095" y="7578379"/>
            <a:ext cx="16051969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pic>
        <p:nvPicPr>
          <p:cNvPr id="1025" name="Picture 4" descr="S800114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939676">
            <a:off x="574151" y="2099546"/>
            <a:ext cx="4015780" cy="301253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5796136" y="3356992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pic>
        <p:nvPicPr>
          <p:cNvPr id="48130" name="Picture 5" descr="S80011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50066">
            <a:off x="4537024" y="3204660"/>
            <a:ext cx="4033920" cy="307503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Заголовок 1"/>
          <p:cNvSpPr txBox="1">
            <a:spLocks/>
          </p:cNvSpPr>
          <p:nvPr/>
        </p:nvSpPr>
        <p:spPr>
          <a:xfrm>
            <a:off x="480169" y="465818"/>
            <a:ext cx="8229600" cy="65892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600" dirty="0" smtClean="0">
                <a:solidFill>
                  <a:schemeClr val="accent4">
                    <a:lumMod val="75000"/>
                  </a:schemeClr>
                </a:solidFill>
              </a:rPr>
              <a:t>Жизнь без детей, что  рай без ангелов</a:t>
            </a:r>
            <a:endParaRPr lang="ru-RU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026" name="Picture 2" descr="D:\2015-2016\0_c38e4_59e0f4cc_XL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236296" y="1196752"/>
            <a:ext cx="1584176" cy="22409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91264" cy="778098"/>
          </a:xfrm>
          <a:prstGeom prst="snip1Rect">
            <a:avLst>
              <a:gd name="adj" fmla="val 50000"/>
            </a:avLst>
          </a:prstGeom>
          <a:solidFill>
            <a:schemeClr val="tx2">
              <a:lumMod val="40000"/>
              <a:lumOff val="60000"/>
            </a:schemeClr>
          </a:solidFill>
        </p:spPr>
        <p:txBody>
          <a:bodyPr tIns="0" bIns="36000">
            <a:noAutofit/>
          </a:bodyPr>
          <a:lstStyle/>
          <a:p>
            <a:r>
              <a:rPr lang="ru-RU" sz="3600" dirty="0" smtClean="0">
                <a:solidFill>
                  <a:schemeClr val="bg1"/>
                </a:solidFill>
              </a:rPr>
              <a:t>Информационная карта </a:t>
            </a:r>
            <a:endParaRPr lang="ru-RU" sz="3600" dirty="0">
              <a:solidFill>
                <a:schemeClr val="bg1"/>
              </a:solidFill>
            </a:endParaRP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457200" y="1772816"/>
            <a:ext cx="8291264" cy="36290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ru-RU" dirty="0" smtClean="0"/>
              <a:t>Стаж педагогической деятельности –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ru-RU" b="1" i="1" dirty="0" smtClean="0">
                <a:solidFill>
                  <a:schemeClr val="accent6">
                    <a:lumMod val="75000"/>
                  </a:schemeClr>
                </a:solidFill>
              </a:rPr>
              <a:t>26 </a:t>
            </a:r>
            <a:r>
              <a:rPr lang="ru-RU" b="1" i="1" dirty="0" smtClean="0">
                <a:solidFill>
                  <a:schemeClr val="accent6">
                    <a:lumMod val="75000"/>
                  </a:schemeClr>
                </a:solidFill>
              </a:rPr>
              <a:t>лет</a:t>
            </a:r>
            <a:r>
              <a:rPr lang="ru-RU" dirty="0" smtClean="0"/>
              <a:t>: </a:t>
            </a:r>
          </a:p>
          <a:p>
            <a:pPr>
              <a:buNone/>
            </a:pPr>
            <a:r>
              <a:rPr lang="ru-RU" i="1" dirty="0" smtClean="0"/>
              <a:t>     </a:t>
            </a:r>
            <a:r>
              <a:rPr lang="en-US" i="1" dirty="0" smtClean="0"/>
              <a:t>  - </a:t>
            </a:r>
            <a:r>
              <a:rPr lang="ru-RU" b="1" i="1" dirty="0" smtClean="0">
                <a:solidFill>
                  <a:schemeClr val="accent6">
                    <a:lumMod val="75000"/>
                  </a:schemeClr>
                </a:solidFill>
              </a:rPr>
              <a:t>10 </a:t>
            </a:r>
            <a:r>
              <a:rPr lang="ru-RU" b="1" i="1" dirty="0" smtClean="0">
                <a:solidFill>
                  <a:schemeClr val="accent6">
                    <a:lumMod val="75000"/>
                  </a:schemeClr>
                </a:solidFill>
              </a:rPr>
              <a:t>лет </a:t>
            </a:r>
            <a:r>
              <a:rPr lang="ru-RU" dirty="0" smtClean="0"/>
              <a:t>– в должности </a:t>
            </a:r>
            <a:r>
              <a:rPr lang="ru-RU" b="1" dirty="0" smtClean="0">
                <a:solidFill>
                  <a:schemeClr val="accent1">
                    <a:lumMod val="75000"/>
                  </a:schemeClr>
                </a:solidFill>
              </a:rPr>
              <a:t>воспитатель</a:t>
            </a:r>
            <a:r>
              <a:rPr lang="ru-RU" dirty="0" smtClean="0"/>
              <a:t> </a:t>
            </a:r>
            <a:endParaRPr lang="ru-RU" dirty="0" smtClean="0"/>
          </a:p>
          <a:p>
            <a:pPr>
              <a:buNone/>
            </a:pPr>
            <a:r>
              <a:rPr lang="ru-RU" dirty="0" smtClean="0"/>
              <a:t>     </a:t>
            </a:r>
            <a:r>
              <a:rPr lang="en-US" dirty="0" smtClean="0"/>
              <a:t>  - </a:t>
            </a:r>
            <a:r>
              <a:rPr lang="ru-RU" b="1" i="1" dirty="0" smtClean="0">
                <a:solidFill>
                  <a:schemeClr val="accent6">
                    <a:lumMod val="75000"/>
                  </a:schemeClr>
                </a:solidFill>
              </a:rPr>
              <a:t>16 </a:t>
            </a:r>
            <a:r>
              <a:rPr lang="ru-RU" b="1" i="1" dirty="0" smtClean="0">
                <a:solidFill>
                  <a:schemeClr val="accent6">
                    <a:lumMod val="75000"/>
                  </a:schemeClr>
                </a:solidFill>
              </a:rPr>
              <a:t>лет </a:t>
            </a:r>
            <a:r>
              <a:rPr lang="ru-RU" dirty="0" smtClean="0"/>
              <a:t>– в должности </a:t>
            </a:r>
            <a:r>
              <a:rPr lang="ru-RU" b="1" dirty="0" smtClean="0">
                <a:solidFill>
                  <a:schemeClr val="accent1">
                    <a:lumMod val="75000"/>
                  </a:schemeClr>
                </a:solidFill>
              </a:rPr>
              <a:t>учитель - </a:t>
            </a:r>
            <a:r>
              <a:rPr lang="ru-RU" b="1" dirty="0" smtClean="0">
                <a:solidFill>
                  <a:schemeClr val="accent1">
                    <a:lumMod val="75000"/>
                  </a:schemeClr>
                </a:solidFill>
              </a:rPr>
              <a:t>логопед</a:t>
            </a:r>
            <a:endParaRPr lang="ru-RU" dirty="0" smtClean="0"/>
          </a:p>
          <a:p>
            <a:pPr>
              <a:buFont typeface="Wingdings" pitchFamily="2" charset="2"/>
              <a:buChar char="Ø"/>
            </a:pPr>
            <a:r>
              <a:rPr lang="ru-RU" dirty="0" smtClean="0"/>
              <a:t>Имеющаяся квалификационная категория – </a:t>
            </a:r>
          </a:p>
          <a:p>
            <a:pPr>
              <a:buNone/>
            </a:pPr>
            <a:r>
              <a:rPr lang="ru-RU" dirty="0" smtClean="0"/>
              <a:t>     </a:t>
            </a:r>
            <a:r>
              <a:rPr lang="ru-RU" b="1" dirty="0" smtClean="0">
                <a:solidFill>
                  <a:schemeClr val="accent1">
                    <a:lumMod val="75000"/>
                  </a:schemeClr>
                </a:solidFill>
              </a:rPr>
              <a:t>высшая /2010 </a:t>
            </a:r>
            <a:r>
              <a:rPr lang="ru-RU" b="1" dirty="0" smtClean="0">
                <a:solidFill>
                  <a:schemeClr val="accent1">
                    <a:lumMod val="75000"/>
                  </a:schemeClr>
                </a:solidFill>
              </a:rPr>
              <a:t>год</a:t>
            </a:r>
            <a:endParaRPr lang="ru-RU" b="1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467544" y="1340768"/>
            <a:ext cx="8280920" cy="4536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3394720" cy="92211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ru-RU" dirty="0" smtClean="0">
                <a:solidFill>
                  <a:schemeClr val="bg1"/>
                </a:solidFill>
              </a:rPr>
              <a:t>Образование</a:t>
            </a:r>
            <a:endParaRPr lang="ru-RU" dirty="0">
              <a:solidFill>
                <a:schemeClr val="bg1"/>
              </a:solidFill>
            </a:endParaRPr>
          </a:p>
        </p:txBody>
      </p:sp>
      <p:pic>
        <p:nvPicPr>
          <p:cNvPr id="4" name="Содержимое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1484784"/>
            <a:ext cx="6768751" cy="4936812"/>
          </a:xfrm>
          <a:prstGeom prst="rect">
            <a:avLst/>
          </a:prstGeom>
          <a:ln w="38100">
            <a:solidFill>
              <a:schemeClr val="tx2"/>
            </a:solidFill>
          </a:ln>
        </p:spPr>
      </p:pic>
    </p:spTree>
    <p:extLst>
      <p:ext uri="{BB962C8B-B14F-4D97-AF65-F5344CB8AC3E}">
        <p14:creationId xmlns:p14="http://schemas.microsoft.com/office/powerpoint/2010/main" xmlns="" val="629013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Объект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687372" y="1303690"/>
            <a:ext cx="4288785" cy="5947115"/>
          </a:xfrm>
          <a:prstGeom prst="rect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1167820" y="-583646"/>
            <a:ext cx="4000048" cy="5688632"/>
          </a:xfrm>
          <a:prstGeom prst="rect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139136" cy="7060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ru-RU" sz="3600" dirty="0" smtClean="0">
                <a:solidFill>
                  <a:schemeClr val="bg1"/>
                </a:solidFill>
              </a:rPr>
              <a:t>Курсы повышения квалификации</a:t>
            </a:r>
            <a:endParaRPr lang="ru-RU" sz="3600" dirty="0">
              <a:solidFill>
                <a:schemeClr val="bg1"/>
              </a:solidFill>
            </a:endParaRP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355" r="3161" b="1874"/>
          <a:stretch/>
        </p:blipFill>
        <p:spPr>
          <a:xfrm rot="16200000">
            <a:off x="4007898" y="1688846"/>
            <a:ext cx="4032448" cy="564054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Объект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12" t="3575" r="5057" b="1672"/>
          <a:stretch/>
        </p:blipFill>
        <p:spPr>
          <a:xfrm rot="16200000">
            <a:off x="1247201" y="273079"/>
            <a:ext cx="3912026" cy="575937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80" t="2667" r="3769" b="2667"/>
          <a:stretch/>
        </p:blipFill>
        <p:spPr>
          <a:xfrm rot="16200000">
            <a:off x="4154697" y="1619981"/>
            <a:ext cx="3888436" cy="563426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Объект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1191249" y="-607074"/>
            <a:ext cx="4104456" cy="583989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2047806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3538736" cy="778098"/>
          </a:xfrm>
          <a:prstGeom prst="roundRect">
            <a:avLst/>
          </a:prstGeom>
          <a:solidFill>
            <a:schemeClr val="accent1"/>
          </a:solidFill>
        </p:spPr>
        <p:txBody>
          <a:bodyPr>
            <a:normAutofit fontScale="90000"/>
          </a:bodyPr>
          <a:lstStyle/>
          <a:p>
            <a:r>
              <a:rPr lang="ru-RU" dirty="0" smtClean="0">
                <a:solidFill>
                  <a:schemeClr val="bg1"/>
                </a:solidFill>
              </a:rPr>
              <a:t>Сертификаты</a:t>
            </a:r>
            <a:endParaRPr lang="ru-RU" dirty="0">
              <a:solidFill>
                <a:schemeClr val="bg1"/>
              </a:solidFill>
            </a:endParaRPr>
          </a:p>
        </p:txBody>
      </p:sp>
      <p:pic>
        <p:nvPicPr>
          <p:cNvPr id="4" name="Содержимое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1628800"/>
            <a:ext cx="4427301" cy="3096344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5" name="Содержимое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1628800"/>
            <a:ext cx="3610744" cy="4780422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xmlns="" val="18886741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74"/>
          <a:stretch/>
        </p:blipFill>
        <p:spPr>
          <a:xfrm rot="10800000">
            <a:off x="2267744" y="332656"/>
            <a:ext cx="4392488" cy="628108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4133334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Объект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855556" y="-316909"/>
            <a:ext cx="2896386" cy="4104455"/>
          </a:xfrm>
          <a:prstGeom prst="rect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30779" y="272940"/>
            <a:ext cx="4109493" cy="2910572"/>
          </a:xfrm>
          <a:prstGeom prst="rect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9139" y="3717031"/>
            <a:ext cx="4106837" cy="2909545"/>
          </a:xfrm>
          <a:prstGeom prst="rect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7622" y="3717031"/>
            <a:ext cx="4115598" cy="2909545"/>
          </a:xfrm>
          <a:prstGeom prst="rect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1403648" y="260648"/>
            <a:ext cx="3600400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1435608" y="332656"/>
            <a:ext cx="3568440" cy="1152128"/>
          </a:xfrm>
        </p:spPr>
        <p:txBody>
          <a:bodyPr>
            <a:normAutofit/>
          </a:bodyPr>
          <a:lstStyle/>
          <a:p>
            <a:pPr algn="ctr">
              <a:lnSpc>
                <a:spcPts val="3000"/>
              </a:lnSpc>
              <a:buNone/>
            </a:pPr>
            <a:r>
              <a:rPr lang="ru-RU" sz="2800" i="1" dirty="0" smtClean="0">
                <a:solidFill>
                  <a:schemeClr val="bg1"/>
                </a:solidFill>
              </a:rPr>
              <a:t>Добро пожаловать </a:t>
            </a:r>
          </a:p>
          <a:p>
            <a:pPr algn="ctr">
              <a:lnSpc>
                <a:spcPts val="3000"/>
              </a:lnSpc>
              <a:buNone/>
            </a:pPr>
            <a:r>
              <a:rPr lang="ru-RU" sz="2800" i="1" dirty="0" smtClean="0">
                <a:solidFill>
                  <a:schemeClr val="bg1"/>
                </a:solidFill>
              </a:rPr>
              <a:t>на </a:t>
            </a:r>
            <a:r>
              <a:rPr lang="ru-RU" sz="2800" i="1" dirty="0" smtClean="0">
                <a:solidFill>
                  <a:schemeClr val="bg1"/>
                </a:solidFill>
              </a:rPr>
              <a:t>мой сайт</a:t>
            </a:r>
            <a:endParaRPr lang="ru-RU" sz="2800" i="1" dirty="0">
              <a:solidFill>
                <a:schemeClr val="bg1"/>
              </a:solidFill>
            </a:endParaRPr>
          </a:p>
        </p:txBody>
      </p:sp>
      <p:pic>
        <p:nvPicPr>
          <p:cNvPr id="4" name="Picture 3" descr="G:\скриншоты\skitch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548680"/>
            <a:ext cx="3104769" cy="59764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Содержимое 3" descr="format_A4_document_21809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41327" y="1550743"/>
            <a:ext cx="3516823" cy="49746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31740799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7498080" cy="1080120"/>
          </a:xfrm>
          <a:prstGeom prst="roundRect">
            <a:avLst/>
          </a:prstGeom>
          <a:solidFill>
            <a:schemeClr val="accent1"/>
          </a:solidFill>
        </p:spPr>
        <p:txBody>
          <a:bodyPr>
            <a:noAutofit/>
          </a:bodyPr>
          <a:lstStyle/>
          <a:p>
            <a:r>
              <a:rPr lang="ru-RU" sz="3200" dirty="0" smtClean="0">
                <a:solidFill>
                  <a:schemeClr val="bg1"/>
                </a:solidFill>
              </a:rPr>
              <a:t>М</a:t>
            </a:r>
            <a:r>
              <a:rPr lang="ru-RU" sz="3200" dirty="0" smtClean="0">
                <a:solidFill>
                  <a:schemeClr val="bg1"/>
                </a:solidFill>
              </a:rPr>
              <a:t>етодические </a:t>
            </a:r>
            <a:r>
              <a:rPr lang="ru-RU" sz="3200" dirty="0" smtClean="0">
                <a:solidFill>
                  <a:schemeClr val="bg1"/>
                </a:solidFill>
              </a:rPr>
              <a:t>разработки, опубликованные на сайтах</a:t>
            </a:r>
            <a:endParaRPr lang="ru-RU" sz="3200" dirty="0">
              <a:solidFill>
                <a:schemeClr val="bg1"/>
              </a:solidFill>
            </a:endParaRPr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800000">
            <a:off x="827584" y="1628799"/>
            <a:ext cx="3528392" cy="480103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1628800"/>
            <a:ext cx="3497592" cy="476944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5496941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Объект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381092"/>
            <a:ext cx="3744415" cy="528015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1196752"/>
            <a:ext cx="3814605" cy="534663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5776682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404664"/>
            <a:ext cx="4141498" cy="582210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6016" y="404664"/>
            <a:ext cx="4151694" cy="58326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18993279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Documents and Settings\Компьютер\Рабочий стол\МОИ сертификаты\Бабушкина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124744"/>
            <a:ext cx="2232248" cy="3069797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Скругленный прямоугольник 6"/>
          <p:cNvSpPr/>
          <p:nvPr/>
        </p:nvSpPr>
        <p:spPr>
          <a:xfrm>
            <a:off x="2267744" y="260648"/>
            <a:ext cx="5616624" cy="576064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352677" y="230168"/>
            <a:ext cx="7395787" cy="634082"/>
          </a:xfrm>
        </p:spPr>
        <p:txBody>
          <a:bodyPr>
            <a:normAutofit/>
          </a:bodyPr>
          <a:lstStyle/>
          <a:p>
            <a:pPr algn="ctr"/>
            <a:r>
              <a:rPr lang="ru-RU" sz="2800" dirty="0" smtClean="0">
                <a:solidFill>
                  <a:schemeClr val="bg1"/>
                </a:solidFill>
              </a:rPr>
              <a:t>Публикация  разработок на сайтах</a:t>
            </a:r>
            <a:endParaRPr lang="ru-RU" sz="2800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Documents and Settings\Компьютер\Рабочий стол\МОИ сертификаты\Бабушкина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3212976"/>
            <a:ext cx="2459195" cy="338189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8" name="Picture 4" descr="C:\Documents and Settings\Компьютер\Рабочий стол\МОИ сертификаты\Бабушкина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1052736"/>
            <a:ext cx="2420650" cy="332888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30" name="Picture 6" descr="C:\Documents and Settings\Компьютер\Рабочий стол\МОИ сертификаты\Бабушкина(1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3501008"/>
            <a:ext cx="2251661" cy="309649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1220805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Объект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72200" y="188640"/>
            <a:ext cx="2354849" cy="322808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911103" y="-326926"/>
            <a:ext cx="3073322" cy="424847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3547310"/>
            <a:ext cx="2232468" cy="315355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008" y="3645024"/>
            <a:ext cx="4100745" cy="293823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9300336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19412" y="1052736"/>
            <a:ext cx="3929052" cy="54726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22537"/>
            <a:ext cx="3960440" cy="551071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1150261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634082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ru-RU" sz="3200" dirty="0" smtClean="0">
                <a:solidFill>
                  <a:schemeClr val="bg1"/>
                </a:solidFill>
              </a:rPr>
              <a:t>Электронно-образовательные </a:t>
            </a:r>
            <a:r>
              <a:rPr lang="ru-RU" sz="3200" dirty="0" smtClean="0">
                <a:solidFill>
                  <a:schemeClr val="bg1"/>
                </a:solidFill>
              </a:rPr>
              <a:t>ресурсы</a:t>
            </a:r>
            <a:endParaRPr lang="ru-RU" sz="3200" dirty="0">
              <a:solidFill>
                <a:schemeClr val="bg1"/>
              </a:solidFill>
            </a:endParaRP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1435608" y="1052736"/>
            <a:ext cx="7498080" cy="5616624"/>
          </a:xfrm>
        </p:spPr>
        <p:txBody>
          <a:bodyPr/>
          <a:lstStyle/>
          <a:p>
            <a:pPr>
              <a:buNone/>
            </a:pPr>
            <a:r>
              <a:rPr lang="ru-RU" dirty="0" smtClean="0"/>
              <a:t> </a:t>
            </a:r>
            <a:endParaRPr lang="ru-RU" dirty="0"/>
          </a:p>
        </p:txBody>
      </p:sp>
      <p:pic>
        <p:nvPicPr>
          <p:cNvPr id="1026" name="Picture 2" descr="G:\скриншоты\skitc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315" y="2289024"/>
            <a:ext cx="3084400" cy="144016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28" name="Picture 4" descr="G:\скриншоты\skitch (1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84648" y="3063020"/>
            <a:ext cx="3251870" cy="992733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29" name="Picture 5" descr="G:\скриншоты\skitch (1)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5342472"/>
            <a:ext cx="3381094" cy="108012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30" name="Picture 6" descr="G:\скриншоты\skitch (2)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7" y="4941168"/>
            <a:ext cx="2828925" cy="137160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31" name="Picture 7" descr="G:\скриншоты\skitch (3)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72721" y="1637698"/>
            <a:ext cx="2448272" cy="690849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32" name="Picture 8" descr="G:\скриншоты\skitch (4)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48936" y="4387723"/>
            <a:ext cx="2834490" cy="432047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48" y="1412777"/>
            <a:ext cx="4204349" cy="57034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18751372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440160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ru-RU" sz="2800" dirty="0" smtClean="0">
                <a:solidFill>
                  <a:schemeClr val="bg1"/>
                </a:solidFill>
              </a:rPr>
              <a:t>Международные  конкурсы и </a:t>
            </a:r>
            <a:r>
              <a:rPr lang="ru-RU" sz="2800" dirty="0" smtClean="0">
                <a:solidFill>
                  <a:schemeClr val="bg1"/>
                </a:solidFill>
              </a:rPr>
              <a:t>олимпиады</a:t>
            </a:r>
            <a:br>
              <a:rPr lang="ru-RU" sz="2800" dirty="0" smtClean="0">
                <a:solidFill>
                  <a:schemeClr val="bg1"/>
                </a:solidFill>
              </a:rPr>
            </a:br>
            <a:r>
              <a:rPr lang="ru-RU" sz="2800" dirty="0" smtClean="0">
                <a:solidFill>
                  <a:schemeClr val="bg1"/>
                </a:solidFill>
              </a:rPr>
              <a:t>с </a:t>
            </a:r>
            <a:r>
              <a:rPr lang="ru-RU" sz="2800" dirty="0" smtClean="0">
                <a:solidFill>
                  <a:schemeClr val="bg1"/>
                </a:solidFill>
              </a:rPr>
              <a:t>участием </a:t>
            </a:r>
            <a:r>
              <a:rPr lang="ru-RU" sz="2800" dirty="0" smtClean="0">
                <a:solidFill>
                  <a:schemeClr val="bg1"/>
                </a:solidFill>
              </a:rPr>
              <a:t>воспитанников</a:t>
            </a:r>
            <a:br>
              <a:rPr lang="ru-RU" sz="2800" dirty="0" smtClean="0">
                <a:solidFill>
                  <a:schemeClr val="bg1"/>
                </a:solidFill>
              </a:rPr>
            </a:br>
            <a:r>
              <a:rPr lang="ru-RU" sz="2800" dirty="0" smtClean="0">
                <a:solidFill>
                  <a:schemeClr val="bg1"/>
                </a:solidFill>
              </a:rPr>
              <a:t>дошкольного </a:t>
            </a:r>
            <a:r>
              <a:rPr lang="ru-RU" sz="2800" dirty="0" smtClean="0">
                <a:solidFill>
                  <a:schemeClr val="bg1"/>
                </a:solidFill>
              </a:rPr>
              <a:t>отделения</a:t>
            </a:r>
            <a:endParaRPr lang="ru-RU" sz="2800" dirty="0">
              <a:solidFill>
                <a:schemeClr val="bg1"/>
              </a:solidFill>
            </a:endParaRPr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8383" y="1754145"/>
            <a:ext cx="3815585" cy="491521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5" y="1772816"/>
            <a:ext cx="3664370" cy="494461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Содержимое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548680"/>
            <a:ext cx="2273641" cy="3221337"/>
          </a:xfrm>
          <a:prstGeom prst="rect">
            <a:avLst/>
          </a:prstGeom>
          <a:solidFill>
            <a:srgbClr val="FFFFFF">
              <a:shade val="85000"/>
            </a:srgbClr>
          </a:solidFill>
          <a:ln w="38100" cap="sq">
            <a:solidFill>
              <a:srgbClr val="C00000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915072"/>
            <a:ext cx="2220525" cy="3140968"/>
          </a:xfrm>
          <a:prstGeom prst="rect">
            <a:avLst/>
          </a:prstGeom>
          <a:solidFill>
            <a:srgbClr val="FFFFFF">
              <a:shade val="85000"/>
            </a:srgbClr>
          </a:solidFill>
          <a:ln w="38100" cap="sq">
            <a:solidFill>
              <a:schemeClr val="accent6">
                <a:lumMod val="75000"/>
              </a:schemeClr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188872">
            <a:off x="6372200" y="3068960"/>
            <a:ext cx="2436193" cy="3456384"/>
          </a:xfrm>
          <a:prstGeom prst="rect">
            <a:avLst/>
          </a:prstGeom>
          <a:ln w="38100">
            <a:solidFill>
              <a:schemeClr val="accent1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ru-RU" dirty="0" smtClean="0">
                <a:solidFill>
                  <a:schemeClr val="bg1"/>
                </a:solidFill>
              </a:rPr>
              <a:t>Достижения воспитанников</a:t>
            </a:r>
            <a:endParaRPr lang="ru-RU" dirty="0">
              <a:solidFill>
                <a:schemeClr val="bg1"/>
              </a:solidFill>
            </a:endParaRPr>
          </a:p>
        </p:txBody>
      </p:sp>
      <p:pic>
        <p:nvPicPr>
          <p:cNvPr id="4" name="Содержимое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107948">
            <a:off x="625994" y="1750082"/>
            <a:ext cx="2369199" cy="3360632"/>
          </a:xfrm>
          <a:prstGeom prst="rect">
            <a:avLst/>
          </a:prstGeom>
          <a:ln w="190500" cap="sq">
            <a:solidFill>
              <a:schemeClr val="tx2">
                <a:lumMod val="40000"/>
                <a:lumOff val="6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136397">
            <a:off x="3486765" y="2301546"/>
            <a:ext cx="2522856" cy="3579338"/>
          </a:xfrm>
          <a:prstGeom prst="rect">
            <a:avLst/>
          </a:prstGeom>
          <a:ln w="190500" cap="sq">
            <a:solidFill>
              <a:schemeClr val="accent1">
                <a:lumMod val="60000"/>
                <a:lumOff val="4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120692">
            <a:off x="6454563" y="3213074"/>
            <a:ext cx="2302027" cy="3266033"/>
          </a:xfrm>
          <a:prstGeom prst="rect">
            <a:avLst/>
          </a:prstGeom>
          <a:ln w="190500" cap="sq">
            <a:solidFill>
              <a:schemeClr val="accent1">
                <a:lumMod val="60000"/>
                <a:lumOff val="4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lum bright="1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282612" y="1389795"/>
            <a:ext cx="6408711" cy="4006403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50" name="Picture 2" descr="D:\2015-2016\pic4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005064"/>
            <a:ext cx="1821259" cy="276335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9484300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16836">
            <a:off x="510162" y="448779"/>
            <a:ext cx="2535989" cy="3279676"/>
          </a:xfrm>
          <a:prstGeom prst="rect">
            <a:avLst/>
          </a:prstGeom>
          <a:ln w="190500" cap="sq">
            <a:solidFill>
              <a:schemeClr val="tx2">
                <a:lumMod val="40000"/>
                <a:lumOff val="6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37962">
            <a:off x="3070117" y="1542175"/>
            <a:ext cx="2753545" cy="3401706"/>
          </a:xfrm>
          <a:prstGeom prst="rect">
            <a:avLst/>
          </a:prstGeom>
          <a:ln w="190500" cap="sq">
            <a:solidFill>
              <a:schemeClr val="tx2">
                <a:lumMod val="40000"/>
                <a:lumOff val="6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42073">
            <a:off x="5850204" y="2697791"/>
            <a:ext cx="2817679" cy="3462396"/>
          </a:xfrm>
          <a:prstGeom prst="rect">
            <a:avLst/>
          </a:prstGeom>
          <a:ln w="190500" cap="sq">
            <a:solidFill>
              <a:schemeClr val="tx2">
                <a:lumMod val="40000"/>
                <a:lumOff val="6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xmlns="" val="39981786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08112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ru-RU" sz="3200" dirty="0" smtClean="0">
                <a:solidFill>
                  <a:schemeClr val="bg1"/>
                </a:solidFill>
              </a:rPr>
              <a:t>Дипломы воспитанников за </a:t>
            </a:r>
            <a:r>
              <a:rPr lang="ru-RU" sz="3200" dirty="0" smtClean="0">
                <a:solidFill>
                  <a:schemeClr val="bg1"/>
                </a:solidFill>
              </a:rPr>
              <a:t>участие</a:t>
            </a:r>
            <a:br>
              <a:rPr lang="ru-RU" sz="3200" dirty="0" smtClean="0">
                <a:solidFill>
                  <a:schemeClr val="bg1"/>
                </a:solidFill>
              </a:rPr>
            </a:br>
            <a:r>
              <a:rPr lang="ru-RU" sz="3200" dirty="0" smtClean="0">
                <a:solidFill>
                  <a:schemeClr val="bg1"/>
                </a:solidFill>
              </a:rPr>
              <a:t>в </a:t>
            </a:r>
            <a:r>
              <a:rPr lang="ru-RU" sz="3200" dirty="0" smtClean="0">
                <a:solidFill>
                  <a:schemeClr val="bg1"/>
                </a:solidFill>
              </a:rPr>
              <a:t>Международной Олимпиаде</a:t>
            </a:r>
            <a:endParaRPr lang="ru-RU" sz="3200" dirty="0">
              <a:solidFill>
                <a:schemeClr val="bg1"/>
              </a:solidFill>
            </a:endParaRPr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8075" y="1988926"/>
            <a:ext cx="2507741" cy="3456297"/>
          </a:xfrm>
          <a:prstGeom prst="rect">
            <a:avLst/>
          </a:prstGeom>
          <a:ln w="190500" cap="sq">
            <a:solidFill>
              <a:schemeClr val="accent1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77245" y="2780928"/>
            <a:ext cx="2389510" cy="3421861"/>
          </a:xfrm>
          <a:prstGeom prst="rect">
            <a:avLst/>
          </a:prstGeom>
          <a:ln w="190500" cap="sq">
            <a:solidFill>
              <a:schemeClr val="accent1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8184" y="3501008"/>
            <a:ext cx="2458616" cy="3133829"/>
          </a:xfrm>
          <a:prstGeom prst="rect">
            <a:avLst/>
          </a:prstGeom>
          <a:ln w="190500" cap="sq">
            <a:solidFill>
              <a:schemeClr val="accent1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5613"/>
          <a:stretch/>
        </p:blipFill>
        <p:spPr>
          <a:xfrm>
            <a:off x="395536" y="332656"/>
            <a:ext cx="3903285" cy="345638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5502"/>
          <a:stretch/>
        </p:blipFill>
        <p:spPr>
          <a:xfrm>
            <a:off x="4860032" y="2852936"/>
            <a:ext cx="3815366" cy="338437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14221708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226027"/>
            <a:ext cx="2304256" cy="3316359"/>
          </a:xfrm>
          <a:prstGeom prst="rect">
            <a:avLst/>
          </a:prstGeom>
          <a:ln w="190500" cap="sq">
            <a:solidFill>
              <a:schemeClr val="accent1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12200" y="2637366"/>
            <a:ext cx="2619604" cy="3782266"/>
          </a:xfrm>
          <a:prstGeom prst="rect">
            <a:avLst/>
          </a:prstGeom>
          <a:ln w="190500" cap="sq">
            <a:solidFill>
              <a:schemeClr val="accent1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47864" y="1556792"/>
            <a:ext cx="2232287" cy="3167921"/>
          </a:xfrm>
          <a:prstGeom prst="rect">
            <a:avLst/>
          </a:prstGeom>
          <a:ln w="190500" cap="sq">
            <a:solidFill>
              <a:schemeClr val="accent1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635080" cy="850106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ru-RU" sz="4000" dirty="0" smtClean="0">
                <a:solidFill>
                  <a:schemeClr val="bg1"/>
                </a:solidFill>
              </a:rPr>
              <a:t>Рабочие моменты занятий </a:t>
            </a:r>
            <a:endParaRPr lang="ru-RU" sz="4000" dirty="0">
              <a:solidFill>
                <a:schemeClr val="bg1"/>
              </a:solidFill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6922" y="1700808"/>
            <a:ext cx="3851920" cy="28889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007" y="1700808"/>
            <a:ext cx="4119533" cy="28889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4005064"/>
            <a:ext cx="3456384" cy="25922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21474423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Объект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3789040"/>
            <a:ext cx="3692228" cy="2769171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Скругленный прямоугольник 5"/>
          <p:cNvSpPr/>
          <p:nvPr/>
        </p:nvSpPr>
        <p:spPr>
          <a:xfrm>
            <a:off x="395536" y="260648"/>
            <a:ext cx="4896544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-900608" y="332656"/>
            <a:ext cx="7386024" cy="1143000"/>
          </a:xfrm>
        </p:spPr>
        <p:txBody>
          <a:bodyPr>
            <a:noAutofit/>
          </a:bodyPr>
          <a:lstStyle/>
          <a:p>
            <a:pPr algn="ctr"/>
            <a:r>
              <a:rPr lang="ru-RU" sz="3600" dirty="0" smtClean="0">
                <a:solidFill>
                  <a:schemeClr val="bg1"/>
                </a:solidFill>
              </a:rPr>
              <a:t>Занимательные </a:t>
            </a:r>
            <a:r>
              <a:rPr lang="ru-RU" sz="3600" dirty="0" smtClean="0">
                <a:solidFill>
                  <a:schemeClr val="bg1"/>
                </a:solidFill>
              </a:rPr>
              <a:t>игры</a:t>
            </a:r>
            <a:br>
              <a:rPr lang="ru-RU" sz="3600" dirty="0" smtClean="0">
                <a:solidFill>
                  <a:schemeClr val="bg1"/>
                </a:solidFill>
              </a:rPr>
            </a:br>
            <a:r>
              <a:rPr lang="ru-RU" sz="3600" dirty="0" smtClean="0">
                <a:solidFill>
                  <a:schemeClr val="bg1"/>
                </a:solidFill>
              </a:rPr>
              <a:t>на доске </a:t>
            </a:r>
            <a:r>
              <a:rPr lang="ru-RU" sz="3600" dirty="0" smtClean="0">
                <a:solidFill>
                  <a:schemeClr val="bg1"/>
                </a:solidFill>
              </a:rPr>
              <a:t>«Теремок»</a:t>
            </a:r>
            <a:endParaRPr lang="ru-RU" sz="3600" dirty="0">
              <a:solidFill>
                <a:schemeClr val="bg1"/>
              </a:solidFill>
            </a:endParaRPr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800000" flipV="1">
            <a:off x="2267744" y="1844824"/>
            <a:ext cx="3312368" cy="248427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50" name="Picture 2" descr="S250003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645024"/>
            <a:ext cx="3904711" cy="293216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96136" y="476672"/>
            <a:ext cx="3107837" cy="233087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16794018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prstGeom prst="roundRect">
            <a:avLst/>
          </a:prstGeom>
          <a:solidFill>
            <a:schemeClr val="accent1"/>
          </a:solidFill>
        </p:spPr>
        <p:txBody>
          <a:bodyPr>
            <a:normAutofit fontScale="90000"/>
          </a:bodyPr>
          <a:lstStyle/>
          <a:p>
            <a:r>
              <a:rPr lang="ru-RU" sz="3200" dirty="0" smtClean="0">
                <a:solidFill>
                  <a:schemeClr val="bg1"/>
                </a:solidFill>
              </a:rPr>
              <a:t>Отрывок из открытого занятия для родителей воспитанников дошкольного отделения</a:t>
            </a:r>
            <a:endParaRPr lang="ru-RU" sz="3200" dirty="0">
              <a:solidFill>
                <a:schemeClr val="bg1"/>
              </a:solidFill>
            </a:endParaRPr>
          </a:p>
        </p:txBody>
      </p:sp>
      <p:pic>
        <p:nvPicPr>
          <p:cNvPr id="4" name="Занятие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1554163" y="1600200"/>
            <a:ext cx="6034087" cy="4525963"/>
          </a:xfrm>
        </p:spPr>
      </p:pic>
    </p:spTree>
    <p:extLst>
      <p:ext uri="{BB962C8B-B14F-4D97-AF65-F5344CB8AC3E}">
        <p14:creationId xmlns:p14="http://schemas.microsoft.com/office/powerpoint/2010/main" xmlns="" val="811859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           Спасибо за внимание</a:t>
            </a:r>
            <a:endParaRPr lang="ru-RU" dirty="0"/>
          </a:p>
        </p:txBody>
      </p:sp>
      <p:pic>
        <p:nvPicPr>
          <p:cNvPr id="4" name="preview-image" descr="http://mirgif.com/cvety/cvety36.gi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268760"/>
            <a:ext cx="5040560" cy="5112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253385338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361</TotalTime>
  <Words>95</Words>
  <Application>Microsoft Office PowerPoint</Application>
  <PresentationFormat>Экран (4:3)</PresentationFormat>
  <Paragraphs>30</Paragraphs>
  <Slides>30</Slides>
  <Notes>0</Notes>
  <HiddenSlides>0</HiddenSlides>
  <MMClips>1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30</vt:i4>
      </vt:variant>
    </vt:vector>
  </HeadingPairs>
  <TitlesOfParts>
    <vt:vector size="31" baseType="lpstr">
      <vt:lpstr>Тема Office</vt:lpstr>
      <vt:lpstr>Слайд 1</vt:lpstr>
      <vt:lpstr>Слайд 2</vt:lpstr>
      <vt:lpstr>Информационная карта </vt:lpstr>
      <vt:lpstr>Образование</vt:lpstr>
      <vt:lpstr>Слайд 5</vt:lpstr>
      <vt:lpstr>Курсы повышения квалификации</vt:lpstr>
      <vt:lpstr>Слайд 7</vt:lpstr>
      <vt:lpstr>Сертификаты</vt:lpstr>
      <vt:lpstr>Слайд 9</vt:lpstr>
      <vt:lpstr>Слайд 10</vt:lpstr>
      <vt:lpstr>Слайд 11</vt:lpstr>
      <vt:lpstr>Методические разработки, опубликованные на сайтах</vt:lpstr>
      <vt:lpstr>Слайд 13</vt:lpstr>
      <vt:lpstr>Слайд 14</vt:lpstr>
      <vt:lpstr>Публикация  разработок на сайтах</vt:lpstr>
      <vt:lpstr>Слайд 16</vt:lpstr>
      <vt:lpstr>Слайд 17</vt:lpstr>
      <vt:lpstr>Электронно-образовательные ресурсы</vt:lpstr>
      <vt:lpstr>Международные  конкурсы и олимпиады с участием воспитанников дошкольного отделения</vt:lpstr>
      <vt:lpstr>Слайд 20</vt:lpstr>
      <vt:lpstr>Достижения воспитанников</vt:lpstr>
      <vt:lpstr>Слайд 22</vt:lpstr>
      <vt:lpstr>Слайд 23</vt:lpstr>
      <vt:lpstr>Дипломы воспитанников за участие в Международной Олимпиаде</vt:lpstr>
      <vt:lpstr>Слайд 25</vt:lpstr>
      <vt:lpstr>Слайд 26</vt:lpstr>
      <vt:lpstr>Рабочие моменты занятий </vt:lpstr>
      <vt:lpstr>Занимательные игры на доске «Теремок»</vt:lpstr>
      <vt:lpstr>Отрывок из открытого занятия для родителей воспитанников дошкольного отделения</vt:lpstr>
      <vt:lpstr>           Спасибо за внимание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Слайд 1</dc:title>
  <cp:lastModifiedBy>Foto</cp:lastModifiedBy>
  <cp:revision>28</cp:revision>
  <dcterms:modified xsi:type="dcterms:W3CDTF">2015-09-21T12:02:03Z</dcterms:modified>
</cp:coreProperties>
</file>