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23.11.2014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Семинар  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645024"/>
            <a:ext cx="7854696" cy="2792752"/>
          </a:xfrm>
        </p:spPr>
        <p:txBody>
          <a:bodyPr/>
          <a:lstStyle/>
          <a:p>
            <a:r>
              <a:rPr lang="ru-RU" dirty="0" smtClean="0"/>
              <a:t>«Психологическое здоровье детей как  цель и критерий успешной работы дошкольного учреждения».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1800" dirty="0" smtClean="0"/>
              <a:t>Подготовила Лебедева И.В. педагог-психолог МБДОУ «Детский сад №3»</a:t>
            </a:r>
            <a:endParaRPr lang="ru-RU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Практический инструментарий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Общеизвестен факт влияния педагога на своих воспитанников в процессе </a:t>
            </a:r>
            <a:r>
              <a:rPr lang="ru-RU" dirty="0" smtClean="0"/>
              <a:t>педагогического </a:t>
            </a:r>
            <a:r>
              <a:rPr lang="ru-RU" dirty="0" smtClean="0"/>
              <a:t>общения  и </a:t>
            </a:r>
            <a:r>
              <a:rPr lang="ru-RU" dirty="0" smtClean="0"/>
              <a:t>деятельности .  Характер </a:t>
            </a:r>
            <a:r>
              <a:rPr lang="ru-RU" dirty="0" smtClean="0"/>
              <a:t>этого влияния зависит от многих </a:t>
            </a:r>
            <a:r>
              <a:rPr lang="ru-RU" dirty="0" smtClean="0"/>
              <a:t>причин : от </a:t>
            </a:r>
            <a:r>
              <a:rPr lang="ru-RU" dirty="0" smtClean="0"/>
              <a:t>особенностей, свойств и качеств личности, профессиональной компетенции и т.д., которые тесно </a:t>
            </a:r>
            <a:r>
              <a:rPr lang="ru-RU" dirty="0" smtClean="0"/>
              <a:t>взаимосвязаны </a:t>
            </a:r>
            <a:r>
              <a:rPr lang="ru-RU" dirty="0" smtClean="0"/>
              <a:t>между собой, а также с эмоциональным состоянием педагога.</a:t>
            </a:r>
          </a:p>
          <a:p>
            <a:pPr>
              <a:buNone/>
            </a:pPr>
            <a:r>
              <a:rPr lang="ru-RU" dirty="0" smtClean="0"/>
              <a:t>Чему научатся </a:t>
            </a:r>
            <a:r>
              <a:rPr lang="ru-RU" dirty="0" smtClean="0"/>
              <a:t>дети , каким </a:t>
            </a:r>
            <a:r>
              <a:rPr lang="ru-RU" dirty="0" smtClean="0"/>
              <a:t>будет их эмоциональное </a:t>
            </a:r>
            <a:r>
              <a:rPr lang="ru-RU" dirty="0" smtClean="0"/>
              <a:t>состояние , зависит </a:t>
            </a:r>
            <a:r>
              <a:rPr lang="ru-RU" dirty="0" smtClean="0"/>
              <a:t>от вашего настроения, от вашего умения управлять </a:t>
            </a:r>
            <a:r>
              <a:rPr lang="ru-RU" dirty="0" smtClean="0"/>
              <a:t>собой от </a:t>
            </a:r>
            <a:r>
              <a:rPr lang="ru-RU" dirty="0" smtClean="0"/>
              <a:t>вашей способности решать личностные </a:t>
            </a:r>
            <a:r>
              <a:rPr lang="ru-RU" dirty="0" smtClean="0"/>
              <a:t>проблемы т.о., </a:t>
            </a:r>
            <a:r>
              <a:rPr lang="ru-RU" dirty="0" smtClean="0"/>
              <a:t>чтобы не </a:t>
            </a:r>
            <a:r>
              <a:rPr lang="ru-RU" dirty="0" smtClean="0"/>
              <a:t>оказывать </a:t>
            </a:r>
            <a:r>
              <a:rPr lang="ru-RU" dirty="0" smtClean="0"/>
              <a:t>пагубного влияния на детей</a:t>
            </a:r>
            <a:r>
              <a:rPr lang="ru-RU" dirty="0" smtClean="0"/>
              <a:t>, нужно </a:t>
            </a:r>
            <a:r>
              <a:rPr lang="ru-RU" dirty="0" smtClean="0"/>
              <a:t>в первую очередь разобраться с </a:t>
            </a:r>
            <a:r>
              <a:rPr lang="ru-RU" dirty="0" smtClean="0"/>
              <a:t>собой , со </a:t>
            </a:r>
            <a:r>
              <a:rPr lang="ru-RU" dirty="0" smtClean="0"/>
              <a:t>своими эмоциональными проблемами</a:t>
            </a:r>
            <a:r>
              <a:rPr lang="ru-RU" dirty="0" smtClean="0"/>
              <a:t>, причинами</a:t>
            </a:r>
            <a:r>
              <a:rPr lang="ru-RU" dirty="0" smtClean="0"/>
              <a:t>, их </a:t>
            </a:r>
            <a:r>
              <a:rPr lang="ru-RU" dirty="0" smtClean="0"/>
              <a:t>вызывающими , найти </a:t>
            </a:r>
            <a:r>
              <a:rPr lang="ru-RU" dirty="0" smtClean="0"/>
              <a:t>выход  из стрессовых ситуаций ,а только затем - с причинами детских эмоциональных проблем и путями их коррекции</a:t>
            </a:r>
            <a:r>
              <a:rPr lang="ru-RU" dirty="0" smtClean="0"/>
              <a:t>. Начнем </a:t>
            </a:r>
            <a:r>
              <a:rPr lang="ru-RU" dirty="0" smtClean="0"/>
              <a:t>с себя.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проведения.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  1</a:t>
            </a:r>
            <a:r>
              <a:rPr lang="ru-RU" sz="2000" b="1" dirty="0" smtClean="0"/>
              <a:t>. </a:t>
            </a:r>
            <a:r>
              <a:rPr lang="ru-RU" sz="2000" b="1" dirty="0" smtClean="0"/>
              <a:t>   Информационная </a:t>
            </a:r>
            <a:r>
              <a:rPr lang="ru-RU" sz="2000" b="1" dirty="0" smtClean="0"/>
              <a:t>часть.</a:t>
            </a:r>
          </a:p>
          <a:p>
            <a:r>
              <a:rPr lang="ru-RU" sz="2000" dirty="0" smtClean="0"/>
              <a:t>1.1. </a:t>
            </a:r>
            <a:r>
              <a:rPr lang="ru-RU" sz="2000" dirty="0" smtClean="0"/>
              <a:t> Психологическое </a:t>
            </a:r>
            <a:r>
              <a:rPr lang="ru-RU" sz="2000" dirty="0" smtClean="0"/>
              <a:t>здоровье человека.</a:t>
            </a:r>
          </a:p>
          <a:p>
            <a:r>
              <a:rPr lang="ru-RU" sz="2000" dirty="0" smtClean="0"/>
              <a:t>1.2. Специфика психологического здоровья ребенка.</a:t>
            </a:r>
          </a:p>
          <a:p>
            <a:r>
              <a:rPr lang="ru-RU" sz="2000" dirty="0" smtClean="0"/>
              <a:t>1.3. </a:t>
            </a:r>
            <a:r>
              <a:rPr lang="ru-RU" sz="2000" dirty="0" smtClean="0"/>
              <a:t> Факторы </a:t>
            </a:r>
            <a:r>
              <a:rPr lang="ru-RU" sz="2000" dirty="0" smtClean="0"/>
              <a:t>риска психологического здоровья детей.</a:t>
            </a:r>
          </a:p>
          <a:p>
            <a:r>
              <a:rPr lang="ru-RU" sz="2000" dirty="0" smtClean="0"/>
              <a:t>1.4. </a:t>
            </a:r>
            <a:r>
              <a:rPr lang="ru-RU" sz="2000" dirty="0" smtClean="0"/>
              <a:t> Психологическая </a:t>
            </a:r>
            <a:r>
              <a:rPr lang="ru-RU" sz="2000" dirty="0" smtClean="0"/>
              <a:t>поддержка детей в ДУ.</a:t>
            </a:r>
          </a:p>
          <a:p>
            <a:r>
              <a:rPr lang="ru-RU" sz="2000" b="1" dirty="0" smtClean="0"/>
              <a:t> </a:t>
            </a:r>
          </a:p>
          <a:p>
            <a:r>
              <a:rPr lang="ru-RU" sz="2000" b="1" dirty="0" smtClean="0"/>
              <a:t>  2</a:t>
            </a:r>
            <a:r>
              <a:rPr lang="ru-RU" sz="2000" b="1" dirty="0" smtClean="0"/>
              <a:t>. </a:t>
            </a:r>
            <a:r>
              <a:rPr lang="ru-RU" sz="2000" b="1" dirty="0" smtClean="0"/>
              <a:t>    Практический </a:t>
            </a:r>
            <a:r>
              <a:rPr lang="ru-RU" sz="2000" b="1" dirty="0" smtClean="0"/>
              <a:t>инструментарий</a:t>
            </a:r>
            <a:r>
              <a:rPr lang="ru-RU" sz="2000" b="1" dirty="0" smtClean="0"/>
              <a:t>.</a:t>
            </a:r>
            <a:endParaRPr lang="ru-RU" sz="2000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Психологическое здоровье человека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Сегодня не вызывает сомнения тот факт , что практически все дети требуют той или иной психологической поддержки ,поскольку находятся под воздействием ряда неблагоприятных факторов. В современной российской действительности мы живем в условиях недостатка материальных и духовных ресурсов , необходимых для выживания полноценного развития и социализации детей . Это может  приводить к ухудшению здоровья детей психического , физического и социального.</a:t>
            </a:r>
          </a:p>
          <a:p>
            <a:pPr>
              <a:buNone/>
            </a:pPr>
            <a:r>
              <a:rPr lang="ru-RU" dirty="0" smtClean="0"/>
              <a:t>     В энциклопедическом словаре медицинских терминов понятия"психическое здоровье" нет , есть просто слово"здоровье",и им обозначается состояние полного душевного , физического и социального благополучия ,а  не только отсутствие болезней или физических дефектов . Отличие психологического здоровья от психического главным образом заключается в том ,  что психическое здоровье имеет отношение к отдельным психическим процессам и механизмам , а психологическое - относится к личности в целом и позволяет выделить собственно психологический    аспект проблемы психического здоровья в отличие от медицинского аспекта.</a:t>
            </a:r>
          </a:p>
          <a:p>
            <a:pPr>
              <a:buNone/>
            </a:pPr>
            <a:r>
              <a:rPr lang="ru-RU" dirty="0" smtClean="0"/>
              <a:t>      Дубровина считает/она ввела термин/что "психологическое здоровье" является необходимым условием полноценного  функционирования и развития человека в процессе его жизнедеятельности . Связь психологического здоровья с физическим так же неоспорима.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Портрет психологически здорового человека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1800" dirty="0" smtClean="0"/>
              <a:t>    -  спонтанный,</a:t>
            </a:r>
          </a:p>
          <a:p>
            <a:pPr>
              <a:buNone/>
            </a:pPr>
            <a:r>
              <a:rPr lang="ru-RU" sz="1800" dirty="0" smtClean="0"/>
              <a:t>    -  жизнерадостный,</a:t>
            </a:r>
          </a:p>
          <a:p>
            <a:pPr>
              <a:buNone/>
            </a:pPr>
            <a:r>
              <a:rPr lang="ru-RU" sz="1800" dirty="0" smtClean="0"/>
              <a:t>    -  веселый </a:t>
            </a:r>
          </a:p>
          <a:p>
            <a:pPr>
              <a:buNone/>
            </a:pPr>
            <a:r>
              <a:rPr lang="ru-RU" sz="1800" dirty="0" smtClean="0"/>
              <a:t>     - открытый, </a:t>
            </a:r>
          </a:p>
          <a:p>
            <a:pPr>
              <a:buNone/>
            </a:pPr>
            <a:r>
              <a:rPr lang="ru-RU" sz="1800" dirty="0" smtClean="0"/>
              <a:t>    -познающего </a:t>
            </a:r>
            <a:r>
              <a:rPr lang="ru-RU" sz="1800" dirty="0" smtClean="0"/>
              <a:t>себя и окружающий мир человека не только разумом но и чувствами</a:t>
            </a:r>
            <a:r>
              <a:rPr lang="ru-RU" sz="1800" dirty="0" smtClean="0"/>
              <a:t>, интуицией</a:t>
            </a:r>
            <a:r>
              <a:rPr lang="ru-RU" sz="1800" dirty="0" smtClean="0"/>
              <a:t>. </a:t>
            </a:r>
          </a:p>
          <a:p>
            <a:pPr>
              <a:buNone/>
            </a:pPr>
            <a:r>
              <a:rPr lang="ru-RU" sz="1800" dirty="0" smtClean="0"/>
              <a:t>    -принимает </a:t>
            </a:r>
            <a:r>
              <a:rPr lang="ru-RU" sz="1800" dirty="0" smtClean="0"/>
              <a:t>самого себя и при этом признает ценность и уникальность окружающих его </a:t>
            </a:r>
            <a:r>
              <a:rPr lang="ru-RU" sz="1800" dirty="0" smtClean="0"/>
              <a:t>людей .</a:t>
            </a:r>
          </a:p>
          <a:p>
            <a:pPr>
              <a:buNone/>
            </a:pPr>
            <a:r>
              <a:rPr lang="ru-RU" sz="1800" dirty="0" smtClean="0"/>
              <a:t>     -находится </a:t>
            </a:r>
            <a:r>
              <a:rPr lang="ru-RU" sz="1800" dirty="0" smtClean="0"/>
              <a:t>в постоянном развитии и способствует развитию других </a:t>
            </a:r>
            <a:r>
              <a:rPr lang="ru-RU" sz="1800" dirty="0" smtClean="0"/>
              <a:t>людей</a:t>
            </a: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     -берет </a:t>
            </a:r>
            <a:r>
              <a:rPr lang="ru-RU" sz="1800" dirty="0" smtClean="0"/>
              <a:t>ответственность за свою жизнь прежде всего на себя и извлекает уроки из неблагоприятных </a:t>
            </a:r>
            <a:r>
              <a:rPr lang="ru-RU" sz="1800" dirty="0" smtClean="0"/>
              <a:t>ситуаций.</a:t>
            </a:r>
          </a:p>
          <a:p>
            <a:pPr>
              <a:buNone/>
            </a:pPr>
            <a:r>
              <a:rPr lang="ru-RU" sz="1800" dirty="0" smtClean="0"/>
              <a:t>     -его  </a:t>
            </a:r>
            <a:r>
              <a:rPr lang="ru-RU" sz="1800" dirty="0" smtClean="0"/>
              <a:t>жизнь наполнена </a:t>
            </a:r>
            <a:r>
              <a:rPr lang="ru-RU" sz="1800" dirty="0" smtClean="0"/>
              <a:t>смыслом </a:t>
            </a:r>
          </a:p>
          <a:p>
            <a:pPr>
              <a:buNone/>
            </a:pPr>
            <a:r>
              <a:rPr lang="ru-RU" sz="1800" dirty="0" smtClean="0"/>
              <a:t> </a:t>
            </a:r>
            <a:r>
              <a:rPr lang="ru-RU" sz="1800" dirty="0" smtClean="0"/>
              <a:t>    - находится </a:t>
            </a:r>
            <a:r>
              <a:rPr lang="ru-RU" sz="1800" dirty="0" smtClean="0"/>
              <a:t>в гармонии с самим собой  и окружающим его миром</a:t>
            </a:r>
            <a:r>
              <a:rPr lang="ru-RU" sz="1800" dirty="0" smtClean="0"/>
              <a:t>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 </a:t>
            </a:r>
            <a:endParaRPr lang="ru-RU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/>
              <a:t>Специфика психологического здоровья ребенка.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Три </a:t>
            </a:r>
            <a:r>
              <a:rPr lang="ru-RU" dirty="0" smtClean="0"/>
              <a:t>уровня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r>
              <a:rPr lang="ru-RU" dirty="0" smtClean="0"/>
              <a:t>-К высокому </a:t>
            </a:r>
            <a:r>
              <a:rPr lang="ru-RU" dirty="0" smtClean="0"/>
              <a:t>уровню -  </a:t>
            </a:r>
            <a:r>
              <a:rPr lang="ru-RU" dirty="0" err="1" smtClean="0"/>
              <a:t>креативному</a:t>
            </a:r>
            <a:r>
              <a:rPr lang="ru-RU" dirty="0" smtClean="0"/>
              <a:t>  - можно </a:t>
            </a:r>
            <a:r>
              <a:rPr lang="ru-RU" dirty="0" smtClean="0"/>
              <a:t>отнести детей с устойчивой адаптацией к среде</a:t>
            </a:r>
            <a:r>
              <a:rPr lang="ru-RU" dirty="0" smtClean="0"/>
              <a:t>, наличием </a:t>
            </a:r>
            <a:r>
              <a:rPr lang="ru-RU" dirty="0" smtClean="0"/>
              <a:t>резерва сил для преодоления стрессовых ситуаций и активным творческим отношением к действительности</a:t>
            </a:r>
            <a:r>
              <a:rPr lang="ru-RU" dirty="0" smtClean="0"/>
              <a:t>. Такие </a:t>
            </a:r>
            <a:r>
              <a:rPr lang="ru-RU" dirty="0" smtClean="0"/>
              <a:t>дети не требуют психологической помощи.</a:t>
            </a:r>
          </a:p>
          <a:p>
            <a:r>
              <a:rPr lang="ru-RU" dirty="0" smtClean="0"/>
              <a:t>-К среднему уровню - </a:t>
            </a:r>
            <a:r>
              <a:rPr lang="ru-RU" dirty="0" smtClean="0"/>
              <a:t>адаптивному- отнесем </a:t>
            </a:r>
            <a:r>
              <a:rPr lang="ru-RU" dirty="0" smtClean="0"/>
              <a:t>детей в целом адаптированных к </a:t>
            </a:r>
            <a:r>
              <a:rPr lang="ru-RU" dirty="0" smtClean="0"/>
              <a:t>социуму , однако </a:t>
            </a:r>
            <a:r>
              <a:rPr lang="ru-RU" dirty="0" smtClean="0"/>
              <a:t>имеющих некоторую повышенную тревожность.</a:t>
            </a:r>
          </a:p>
          <a:p>
            <a:r>
              <a:rPr lang="ru-RU" dirty="0" smtClean="0"/>
              <a:t>- К низкому уровню </a:t>
            </a:r>
            <a:r>
              <a:rPr lang="ru-RU" dirty="0" smtClean="0"/>
              <a:t>– </a:t>
            </a:r>
            <a:r>
              <a:rPr lang="ru-RU" dirty="0" err="1" smtClean="0"/>
              <a:t>дезадаптивному</a:t>
            </a:r>
            <a:r>
              <a:rPr lang="ru-RU" dirty="0" smtClean="0"/>
              <a:t> - отнесем  детей , чей </a:t>
            </a:r>
            <a:r>
              <a:rPr lang="ru-RU" dirty="0" smtClean="0"/>
              <a:t>стиль поведения </a:t>
            </a:r>
            <a:r>
              <a:rPr lang="ru-RU" dirty="0" smtClean="0"/>
              <a:t>характеризуется , прежде  всего , стремлением </a:t>
            </a:r>
            <a:r>
              <a:rPr lang="ru-RU" dirty="0" smtClean="0"/>
              <a:t>приспособиться к внешним обстоятельствам в ущерб своим желаниям или </a:t>
            </a:r>
            <a:r>
              <a:rPr lang="ru-RU" dirty="0" smtClean="0"/>
              <a:t>возможностям , или </a:t>
            </a:r>
            <a:r>
              <a:rPr lang="ru-RU" dirty="0" smtClean="0"/>
              <a:t>наоборот, используя активную наступательную </a:t>
            </a:r>
            <a:r>
              <a:rPr lang="ru-RU" dirty="0" smtClean="0"/>
              <a:t>позицию, подчинить </a:t>
            </a:r>
            <a:r>
              <a:rPr lang="ru-RU" dirty="0" smtClean="0"/>
              <a:t>окружение своим </a:t>
            </a:r>
            <a:r>
              <a:rPr lang="ru-RU" dirty="0" smtClean="0"/>
              <a:t>потребностям . Дети </a:t>
            </a:r>
            <a:r>
              <a:rPr lang="ru-RU" dirty="0" smtClean="0"/>
              <a:t>отнесенные к данному уровню психологического здоровья</a:t>
            </a:r>
            <a:r>
              <a:rPr lang="ru-RU" dirty="0" smtClean="0"/>
              <a:t>, требуют индивидуальной </a:t>
            </a:r>
            <a:r>
              <a:rPr lang="ru-RU" dirty="0" smtClean="0"/>
              <a:t>психологической помощи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Факторы риска.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Факторы риска </a:t>
            </a:r>
            <a:r>
              <a:rPr lang="ru-RU" dirty="0" smtClean="0"/>
              <a:t>можно разделить на две основные группы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-</a:t>
            </a:r>
            <a:r>
              <a:rPr lang="ru-RU" b="1" dirty="0" smtClean="0"/>
              <a:t>средовые</a:t>
            </a:r>
            <a:r>
              <a:rPr lang="ru-RU" dirty="0" smtClean="0"/>
              <a:t>/все </a:t>
            </a:r>
            <a:r>
              <a:rPr lang="ru-RU" dirty="0" smtClean="0"/>
              <a:t>что окружает ребенка/</a:t>
            </a:r>
          </a:p>
          <a:p>
            <a:r>
              <a:rPr lang="ru-RU" dirty="0" smtClean="0"/>
              <a:t>-</a:t>
            </a:r>
            <a:r>
              <a:rPr lang="ru-RU" b="1" dirty="0" smtClean="0"/>
              <a:t>субъективные</a:t>
            </a:r>
            <a:r>
              <a:rPr lang="ru-RU" dirty="0" smtClean="0"/>
              <a:t>/его </a:t>
            </a:r>
            <a:r>
              <a:rPr lang="ru-RU" dirty="0" smtClean="0"/>
              <a:t>индивидуальные личностные                 особенности</a:t>
            </a:r>
            <a:r>
              <a:rPr lang="ru-RU" dirty="0" smtClean="0"/>
              <a:t>/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Задачи психологической   поддержки в ДОУ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1.Обучение положительному </a:t>
            </a:r>
            <a:r>
              <a:rPr lang="ru-RU" dirty="0" err="1" smtClean="0"/>
              <a:t>самоотношению</a:t>
            </a:r>
            <a:r>
              <a:rPr lang="ru-RU" dirty="0" smtClean="0"/>
              <a:t> и принятию других людей.</a:t>
            </a:r>
          </a:p>
          <a:p>
            <a:r>
              <a:rPr lang="ru-RU" dirty="0" smtClean="0"/>
              <a:t>2.Обучение рефлексивным умениям/умение осознавать свои </a:t>
            </a:r>
            <a:r>
              <a:rPr lang="ru-RU" dirty="0" smtClean="0"/>
              <a:t>чувства , причины </a:t>
            </a:r>
            <a:r>
              <a:rPr lang="ru-RU" dirty="0" smtClean="0"/>
              <a:t>поведения/.</a:t>
            </a:r>
          </a:p>
          <a:p>
            <a:r>
              <a:rPr lang="ru-RU" dirty="0" smtClean="0"/>
              <a:t>3.Формирование потребности в саморазвитии/умение находить в трудных ситуациях силы внутри себя/.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Этапы формирования психологического здоровья.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1.Диагностика тревожности и </a:t>
            </a:r>
            <a:r>
              <a:rPr lang="ru-RU" dirty="0" err="1" smtClean="0"/>
              <a:t>адаптированности</a:t>
            </a:r>
            <a:r>
              <a:rPr lang="ru-RU" dirty="0" smtClean="0"/>
              <a:t> </a:t>
            </a:r>
            <a:r>
              <a:rPr lang="ru-RU" dirty="0" smtClean="0"/>
              <a:t>детей к </a:t>
            </a:r>
            <a:r>
              <a:rPr lang="ru-RU" dirty="0" smtClean="0"/>
              <a:t> ДОУ и семье , наблюдение </a:t>
            </a:r>
            <a:r>
              <a:rPr lang="ru-RU" dirty="0" smtClean="0"/>
              <a:t>за воспитанниками и последующее определение их уровня псих го здоровья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2.Включение детей, отнесенных ко второму уровню психологического здоровья , в еженедельные групповые занятия профилактической направленности.</a:t>
            </a:r>
            <a:endParaRPr lang="ru-RU" dirty="0" smtClean="0"/>
          </a:p>
          <a:p>
            <a:r>
              <a:rPr lang="ru-RU" dirty="0" smtClean="0"/>
              <a:t>3.Подключение детей , отнесенных </a:t>
            </a:r>
            <a:r>
              <a:rPr lang="ru-RU" dirty="0" smtClean="0"/>
              <a:t>к третьему уровню психологического здоровья, к коррекционной работе с привлечением родителей к индивидуальному </a:t>
            </a:r>
            <a:r>
              <a:rPr lang="ru-RU" dirty="0" smtClean="0"/>
              <a:t>консультированию.</a:t>
            </a:r>
            <a:r>
              <a:rPr lang="en-US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Рекомендации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Создавайте в учреждении спокойную , жизнерадостную обстановку.</a:t>
            </a:r>
          </a:p>
          <a:p>
            <a:r>
              <a:rPr lang="ru-RU" sz="1600" dirty="0" smtClean="0"/>
              <a:t>П</a:t>
            </a:r>
            <a:r>
              <a:rPr lang="ru-RU" sz="1600" dirty="0" smtClean="0"/>
              <a:t>роявляйте искренний интерес к  личности каждого ребенка , его состоянию , настроению. </a:t>
            </a:r>
          </a:p>
          <a:p>
            <a:r>
              <a:rPr lang="ru-RU" sz="1600" dirty="0" smtClean="0"/>
              <a:t>Организовывайте жизнедеятельность детей  т.о. , чтоб у них накапливался положительный опыт добрых чувств.</a:t>
            </a:r>
          </a:p>
          <a:p>
            <a:r>
              <a:rPr lang="ru-RU" sz="1600" dirty="0" smtClean="0"/>
              <a:t>Собственным поведением демонстрируйте уважительное отношение ко всем детям.</a:t>
            </a:r>
          </a:p>
          <a:p>
            <a:r>
              <a:rPr lang="ru-RU" sz="1600" dirty="0" smtClean="0"/>
              <a:t>В ходе обучающих занятий учитывайте возрастные особенности интересы  детей.</a:t>
            </a:r>
          </a:p>
          <a:p>
            <a:r>
              <a:rPr lang="ru-RU" sz="1600" dirty="0" smtClean="0"/>
              <a:t>Создавайте условия для формирования у детей положительных взаимоотношений со сверстниками ,привязанности и доверия ко взрослым.</a:t>
            </a:r>
          </a:p>
          <a:p>
            <a:r>
              <a:rPr lang="ru-RU" sz="1600" dirty="0" smtClean="0"/>
              <a:t>Учите детей осознавать свои эмоциональные состояния ,настроения и чувства окружающих людей.</a:t>
            </a:r>
          </a:p>
          <a:p>
            <a:r>
              <a:rPr lang="ru-RU" sz="1600" dirty="0" smtClean="0"/>
              <a:t>Учите детей устанавливать связь между поступками , событиями , настроением и самочувствием детей, чем порицанием и запрещением.</a:t>
            </a:r>
          </a:p>
          <a:p>
            <a:r>
              <a:rPr lang="ru-RU" sz="1600" dirty="0" smtClean="0"/>
              <a:t>Создавайте условия для эффективного доверительного сотрудничества с родителями воспитанников.</a:t>
            </a:r>
            <a:endParaRPr lang="ru-RU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110</TotalTime>
  <Words>840</Words>
  <Application>Microsoft Office PowerPoint</Application>
  <PresentationFormat>Экран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Семинар   </vt:lpstr>
      <vt:lpstr>План проведения.</vt:lpstr>
      <vt:lpstr>Психологическое здоровье человека</vt:lpstr>
      <vt:lpstr>Портрет психологически здорового человека</vt:lpstr>
      <vt:lpstr>Специфика психологического здоровья ребенка.</vt:lpstr>
      <vt:lpstr>               Факторы риска.</vt:lpstr>
      <vt:lpstr>Задачи психологической   поддержки в ДОУ</vt:lpstr>
      <vt:lpstr>Этапы формирования психологического здоровья.</vt:lpstr>
      <vt:lpstr>Рекомендации</vt:lpstr>
      <vt:lpstr>Практический инструментарий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   </dc:title>
  <dc:creator>Денис</dc:creator>
  <cp:lastModifiedBy>Денис</cp:lastModifiedBy>
  <cp:revision>12</cp:revision>
  <dcterms:created xsi:type="dcterms:W3CDTF">2014-11-23T13:46:06Z</dcterms:created>
  <dcterms:modified xsi:type="dcterms:W3CDTF">2014-11-23T15:46:25Z</dcterms:modified>
</cp:coreProperties>
</file>