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4"/>
  </p:notesMasterIdLst>
  <p:sldIdLst>
    <p:sldId id="256" r:id="rId2"/>
    <p:sldId id="261" r:id="rId3"/>
    <p:sldId id="259" r:id="rId4"/>
    <p:sldId id="265" r:id="rId5"/>
    <p:sldId id="271" r:id="rId6"/>
    <p:sldId id="272" r:id="rId7"/>
    <p:sldId id="262" r:id="rId8"/>
    <p:sldId id="287" r:id="rId9"/>
    <p:sldId id="289" r:id="rId10"/>
    <p:sldId id="26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2" r:id="rId19"/>
    <p:sldId id="281" r:id="rId20"/>
    <p:sldId id="283" r:id="rId21"/>
    <p:sldId id="284" r:id="rId22"/>
    <p:sldId id="268" r:id="rId23"/>
  </p:sldIdLst>
  <p:sldSz cx="9144000" cy="6858000" type="screen4x3"/>
  <p:notesSz cx="6858000" cy="9144000"/>
  <p:custDataLst>
    <p:tags r:id="rId25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2115B7"/>
    <a:srgbClr val="54CF3F"/>
    <a:srgbClr val="E658C8"/>
    <a:srgbClr val="6600CC"/>
    <a:srgbClr val="F72964"/>
    <a:srgbClr val="CC0099"/>
    <a:srgbClr val="E3F12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35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5147923-8CD7-479B-AD45-CBADDF997881}" type="datetimeFigureOut">
              <a:rPr lang="ru-RU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F4582C-DCC5-448B-A1F6-AB7AB1C5E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141622-3509-4917-AE27-97FD5F8BF5B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2CB5D09D-E1B6-47D6-8F8E-8C736EBF1D23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>
              <a:defRPr/>
            </a:pPr>
            <a:fld id="{603C9C0B-2D6B-4DA1-BBEE-479619E768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68CB3E-741D-4FB1-8918-876450B52707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39257E-E528-4EE2-9E6C-0F1662AD13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242F54-BE4B-4388-B364-6EC0BE4C4559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E752FC-8BE8-41EC-B031-F47287DA62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7F954F-158F-4A4E-AE14-F03180E7F2AC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6693-016C-4B27-8E00-1FA0F12AC8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>
              <a:defRPr/>
            </a:pPr>
            <a:fld id="{0360161A-9588-4281-ACB6-FF8B595F46A9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C3343135-B51C-4CBF-8CB1-C7105F3378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8742EF-598B-4183-B16D-52042C66E95F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28EA3-DE7B-4C00-A3BC-0C9A1ECD42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9281A-A0AE-4594-BE9B-1A22AF2E8DAA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2C87E-6814-4047-91B6-7205CD4577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6E850-F4FE-4723-8BCD-764788D32B80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C646C2-5F23-4435-ACB9-CA70D66ED4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5235B7-6C13-4B59-A8A9-38E9B1A04A82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73CD91-B5C6-4A6A-A5AF-5B30C9BEBD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931DED-B76D-49BB-92D3-411359740103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B778C7-1335-4660-B280-AC5845C07D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8EE5CA-6610-46DA-B06C-FA896FC2C8E6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76988-8BE4-4580-948A-7E35CED319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3F2179F-F446-4E38-981F-51DCF4C8B641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480252A-70A9-4C87-85A8-507C7510F4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Documents and Settings\Aida\Рабочий стол\НОвая ГРАФИКА сборник\КАРТИНКИ СБОРНИК_ школьные\__Flo2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50" y="5715000"/>
            <a:ext cx="500063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H:\Documents and Settings\Aida\Рабочий стол\НОвая ГРАФИКА сборник\КАРТИНКИ СБОРНИК_ школьные\__Flo20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500" y="6000750"/>
            <a:ext cx="4095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H:\Documents and Settings\Aida\Рабочий стол\НОвая ГРАФИКА сборник\КАРТИНКИ СБОРНИК_ школьные\__Flo15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72438" y="4929188"/>
            <a:ext cx="7429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H:\Documents and Settings\Aida\Рабочий стол\НОвая ГРАФИКА сборник\КАРТИНКИ СБОРНИК_ школьные\__Flo15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0" y="5929313"/>
            <a:ext cx="51435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 descr="H:\Documents and Settings\Aida\Рабочий стол\НОвая ГРАФИКА сборник\КАРТИНКИ СБОРНИК_ школьные\__Flo15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500063" y="5357813"/>
            <a:ext cx="7715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8725" y="1462088"/>
            <a:ext cx="7215188" cy="2071687"/>
          </a:xfr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2115B7"/>
                </a:solidFill>
                <a:latin typeface="Arial Black" pitchFamily="34" charset="0"/>
              </a:rPr>
              <a:t/>
            </a:r>
            <a:br>
              <a:rPr lang="ru-RU" sz="2000" b="1" dirty="0" smtClean="0">
                <a:solidFill>
                  <a:srgbClr val="2115B7"/>
                </a:solidFill>
                <a:latin typeface="Arial Black" pitchFamily="34" charset="0"/>
              </a:rPr>
            </a:br>
            <a:r>
              <a:rPr lang="ru-RU" b="1" dirty="0" smtClean="0">
                <a:solidFill>
                  <a:srgbClr val="2115B7"/>
                </a:solidFill>
                <a:latin typeface="Arial Black" pitchFamily="34" charset="0"/>
              </a:rPr>
              <a:t/>
            </a:r>
            <a:br>
              <a:rPr lang="ru-RU" b="1" dirty="0" smtClean="0">
                <a:solidFill>
                  <a:srgbClr val="2115B7"/>
                </a:solidFill>
                <a:latin typeface="Arial Black" pitchFamily="34" charset="0"/>
              </a:rPr>
            </a:br>
            <a:r>
              <a:rPr lang="ru-RU" sz="4000" b="1" dirty="0" smtClean="0">
                <a:solidFill>
                  <a:srgbClr val="2115B7"/>
                </a:solidFill>
                <a:latin typeface="Arial Black" pitchFamily="34" charset="0"/>
              </a:rPr>
              <a:t/>
            </a:r>
            <a:br>
              <a:rPr lang="ru-RU" sz="4000" b="1" dirty="0" smtClean="0">
                <a:solidFill>
                  <a:srgbClr val="2115B7"/>
                </a:solidFill>
                <a:latin typeface="Arial Black" pitchFamily="34" charset="0"/>
              </a:rPr>
            </a:br>
            <a:r>
              <a:rPr lang="ru-RU" sz="3600" b="1" dirty="0" smtClean="0">
                <a:solidFill>
                  <a:srgbClr val="2115B7"/>
                </a:solidFill>
                <a:latin typeface="Arial Black" pitchFamily="34" charset="0"/>
              </a:rPr>
              <a:t>«Безопасность </a:t>
            </a:r>
            <a:br>
              <a:rPr lang="ru-RU" sz="3600" b="1" dirty="0" smtClean="0">
                <a:solidFill>
                  <a:srgbClr val="2115B7"/>
                </a:solidFill>
                <a:latin typeface="Arial Black" pitchFamily="34" charset="0"/>
              </a:rPr>
            </a:br>
            <a:r>
              <a:rPr lang="ru-RU" sz="3600" b="1" dirty="0" smtClean="0">
                <a:solidFill>
                  <a:srgbClr val="2115B7"/>
                </a:solidFill>
                <a:latin typeface="Arial Black" pitchFamily="34" charset="0"/>
              </a:rPr>
              <a:t>как одно из направлений социально-коммуникативного развития детей дошкольного возраста по ФГОС»</a:t>
            </a:r>
            <a:endParaRPr lang="ru-RU" sz="3600" b="1" dirty="0">
              <a:solidFill>
                <a:srgbClr val="2115B7"/>
              </a:solidFill>
              <a:latin typeface="Arial Black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188" y="4643438"/>
            <a:ext cx="4286250" cy="1643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Подготовили:</a:t>
            </a:r>
          </a:p>
          <a:p>
            <a:pPr algn="ctr">
              <a:defRPr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ПДО ответственный по БЖ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А.А.Покутной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,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Воспитатель, ответственный по защите прав детства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Е.А.Евсюкова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4940300"/>
          </a:xfrm>
        </p:spPr>
        <p:txBody>
          <a:bodyPr/>
          <a:lstStyle/>
          <a:p>
            <a:pPr algn="l"/>
            <a:r>
              <a:rPr lang="ru-RU" altLang="ru-RU" b="1" i="1" smtClean="0">
                <a:solidFill>
                  <a:srgbClr val="CC0099"/>
                </a:solidFill>
                <a:latin typeface="Monotype Corsiva" pitchFamily="66" charset="0"/>
              </a:rPr>
              <a:t>                  </a:t>
            </a:r>
            <a:r>
              <a:rPr lang="ru-RU" altLang="ru-RU" sz="5400" b="1" i="1" smtClean="0">
                <a:solidFill>
                  <a:srgbClr val="CC0099"/>
                </a:solidFill>
                <a:latin typeface="Monotype Corsiva" pitchFamily="66" charset="0"/>
              </a:rPr>
              <a:t>Формы работы </a:t>
            </a:r>
            <a:r>
              <a:rPr lang="ru-RU" altLang="ru-RU" b="1" i="1" smtClean="0">
                <a:solidFill>
                  <a:srgbClr val="CC0099"/>
                </a:solidFill>
                <a:latin typeface="Monotype Corsiva" pitchFamily="66" charset="0"/>
              </a:rPr>
              <a:t/>
            </a:r>
            <a:br>
              <a:rPr lang="ru-RU" altLang="ru-RU" b="1" i="1" smtClean="0">
                <a:solidFill>
                  <a:srgbClr val="CC0099"/>
                </a:solidFill>
                <a:latin typeface="Monotype Corsiva" pitchFamily="66" charset="0"/>
              </a:rPr>
            </a:br>
            <a: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1. НОД</a:t>
            </a:r>
            <a:b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2. Проблемные ситуации</a:t>
            </a:r>
            <a:b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3. Поисково – творческие задания</a:t>
            </a:r>
            <a:b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4. Сюжетно – ролевые, досуговые, обучающие, народные и дидактические игры.</a:t>
            </a:r>
            <a:b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5. Познавательные беседы.</a:t>
            </a:r>
            <a:b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6. Просмотр видеофильмов.</a:t>
            </a:r>
            <a:b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7. Театрализованные постановки.</a:t>
            </a:r>
            <a:b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8. Музыкальные досуги, развлечения.</a:t>
            </a:r>
            <a:b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9. Интерактивные игры, презентации и др.</a:t>
            </a:r>
            <a:r>
              <a:rPr lang="ru-RU" altLang="ru-RU" sz="2400" smtClean="0">
                <a:solidFill>
                  <a:srgbClr val="6600CC"/>
                </a:solidFill>
                <a:latin typeface="Impact" pitchFamily="34" charset="0"/>
              </a:rPr>
              <a:t/>
            </a:r>
            <a:br>
              <a:rPr lang="ru-RU" altLang="ru-RU" sz="2400" smtClean="0">
                <a:solidFill>
                  <a:srgbClr val="6600CC"/>
                </a:solidFill>
                <a:latin typeface="Impact" pitchFamily="34" charset="0"/>
              </a:rPr>
            </a:br>
            <a:endParaRPr lang="ru-RU" altLang="ru-RU" sz="2400" smtClean="0">
              <a:solidFill>
                <a:srgbClr val="6600CC"/>
              </a:solidFill>
              <a:latin typeface="Impact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A33BFF-4F92-4FAE-A151-20F8DC713F6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 noGrp="1"/>
          </p:cNvGrpSpPr>
          <p:nvPr/>
        </p:nvGrpSpPr>
        <p:grpSpPr bwMode="auto">
          <a:xfrm>
            <a:off x="374650" y="1866900"/>
            <a:ext cx="8229600" cy="1658938"/>
            <a:chOff x="4176" y="930"/>
            <a:chExt cx="13102" cy="2266"/>
          </a:xfrm>
        </p:grpSpPr>
        <p:sp>
          <p:nvSpPr>
            <p:cNvPr id="10249" name="Text Box 7" descr="Букет"/>
            <p:cNvSpPr txBox="1">
              <a:spLocks noChangeArrowheads="1"/>
            </p:cNvSpPr>
            <p:nvPr/>
          </p:nvSpPr>
          <p:spPr bwMode="auto">
            <a:xfrm>
              <a:off x="4176" y="930"/>
              <a:ext cx="13102" cy="2266"/>
            </a:xfrm>
            <a:prstGeom prst="rect">
              <a:avLst/>
            </a:prstGeom>
            <a:gradFill rotWithShape="1">
              <a:gsLst>
                <a:gs pos="0">
                  <a:srgbClr val="D99594"/>
                </a:gs>
                <a:gs pos="50000">
                  <a:srgbClr val="F2DBDB"/>
                </a:gs>
                <a:gs pos="100000">
                  <a:srgbClr val="D99594"/>
                </a:gs>
              </a:gsLst>
              <a:lin ang="189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622423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spcBef>
                  <a:spcPts val="150"/>
                </a:spcBef>
                <a:spcAft>
                  <a:spcPts val="150"/>
                </a:spcAft>
                <a:defRPr/>
              </a:pPr>
              <a:r>
                <a:rPr lang="ru-RU" altLang="ru-RU" sz="2800" b="1">
                  <a:solidFill>
                    <a:srgbClr val="000000"/>
                  </a:solidFill>
                </a:rPr>
                <a:t>Цели</a:t>
              </a:r>
              <a:endParaRPr lang="ru-RU" altLang="ru-RU" sz="2800"/>
            </a:p>
          </p:txBody>
        </p:sp>
        <p:sp>
          <p:nvSpPr>
            <p:cNvPr id="10250" name="Text Box 8"/>
            <p:cNvSpPr txBox="1">
              <a:spLocks noChangeArrowheads="1"/>
            </p:cNvSpPr>
            <p:nvPr/>
          </p:nvSpPr>
          <p:spPr bwMode="auto">
            <a:xfrm>
              <a:off x="4467" y="1721"/>
              <a:ext cx="5894" cy="1247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20000">
                  <a:srgbClr val="85C2FF"/>
                </a:gs>
                <a:gs pos="35001">
                  <a:srgbClr val="C4D6EB"/>
                </a:gs>
                <a:gs pos="50000">
                  <a:srgbClr val="FFEBFA"/>
                </a:gs>
                <a:gs pos="64999">
                  <a:srgbClr val="C4D6EB"/>
                </a:gs>
                <a:gs pos="80000">
                  <a:srgbClr val="85C2FF"/>
                </a:gs>
                <a:gs pos="100000">
                  <a:srgbClr val="5E9EFF"/>
                </a:gs>
              </a:gsLst>
              <a:lin ang="189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622423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altLang="ru-RU" b="1">
                  <a:solidFill>
                    <a:srgbClr val="000000"/>
                  </a:solidFill>
                </a:rPr>
                <a:t>формирование основ безопасности 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lang="ru-RU" altLang="ru-RU" b="1">
                  <a:solidFill>
                    <a:srgbClr val="000000"/>
                  </a:solidFill>
                </a:rPr>
                <a:t>собственной жизнедеятельности</a:t>
              </a:r>
              <a:endParaRPr lang="ru-RU" altLang="ru-RU"/>
            </a:p>
          </p:txBody>
        </p:sp>
        <p:sp>
          <p:nvSpPr>
            <p:cNvPr id="10251" name="Text Box 9"/>
            <p:cNvSpPr txBox="1">
              <a:spLocks noChangeArrowheads="1"/>
            </p:cNvSpPr>
            <p:nvPr/>
          </p:nvSpPr>
          <p:spPr bwMode="auto">
            <a:xfrm>
              <a:off x="11043" y="1721"/>
              <a:ext cx="5894" cy="1247"/>
            </a:xfrm>
            <a:prstGeom prst="rect">
              <a:avLst/>
            </a:prstGeom>
            <a:gradFill rotWithShape="1">
              <a:gsLst>
                <a:gs pos="0">
                  <a:srgbClr val="5E9EFF"/>
                </a:gs>
                <a:gs pos="20000">
                  <a:srgbClr val="85C2FF"/>
                </a:gs>
                <a:gs pos="35001">
                  <a:srgbClr val="C4D6EB"/>
                </a:gs>
                <a:gs pos="50000">
                  <a:srgbClr val="FFEBFA"/>
                </a:gs>
                <a:gs pos="64999">
                  <a:srgbClr val="C4D6EB"/>
                </a:gs>
                <a:gs pos="80000">
                  <a:srgbClr val="85C2FF"/>
                </a:gs>
                <a:gs pos="100000">
                  <a:srgbClr val="5E9EFF"/>
                </a:gs>
              </a:gsLst>
              <a:lin ang="18900000" scaled="1"/>
            </a:gradFill>
            <a:ln w="12700">
              <a:solidFill>
                <a:srgbClr val="D99594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622423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altLang="ru-RU" b="1">
                  <a:solidFill>
                    <a:srgbClr val="000000"/>
                  </a:solidFill>
                </a:rPr>
                <a:t>формирование предпосылок  экологического сознания (безопасности окружающего мира) </a:t>
              </a:r>
              <a:endParaRPr lang="ru-RU" altLang="ru-RU"/>
            </a:p>
          </p:txBody>
        </p:sp>
      </p:grpSp>
      <p:grpSp>
        <p:nvGrpSpPr>
          <p:cNvPr id="10243" name="Group 6"/>
          <p:cNvGrpSpPr>
            <a:grpSpLocks noGrp="1"/>
          </p:cNvGrpSpPr>
          <p:nvPr/>
        </p:nvGrpSpPr>
        <p:grpSpPr bwMode="auto">
          <a:xfrm>
            <a:off x="550863" y="3738563"/>
            <a:ext cx="8053387" cy="2828925"/>
            <a:chOff x="1067" y="4437"/>
            <a:chExt cx="12984" cy="4400"/>
          </a:xfrm>
        </p:grpSpPr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134" y="4437"/>
              <a:ext cx="12654" cy="106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400" b="1" dirty="0"/>
                <a:t>Основные задачи обучения дошкольников ОБЖ</a:t>
              </a:r>
            </a:p>
            <a:p>
              <a:pPr lvl="1" algn="ctr">
                <a:spcAft>
                  <a:spcPts val="1000"/>
                </a:spcAft>
                <a:defRPr/>
              </a:pPr>
              <a:r>
                <a:rPr lang="ru-RU" sz="1400" dirty="0">
                  <a:latin typeface="Times New Roman" pitchFamily="18" charset="0"/>
                </a:rPr>
                <a:t>.</a:t>
              </a:r>
            </a:p>
            <a:p>
              <a:pPr lvl="1" algn="ctr">
                <a:spcAft>
                  <a:spcPts val="1000"/>
                </a:spcAft>
                <a:defRPr/>
              </a:pPr>
              <a:r>
                <a:rPr lang="ru-RU" sz="1400" dirty="0">
                  <a:latin typeface="Times New Roman" pitchFamily="18" charset="0"/>
                </a:rPr>
                <a:t>.</a:t>
              </a:r>
            </a:p>
            <a:p>
              <a:pPr algn="ctr">
                <a:defRPr/>
              </a:pPr>
              <a:endParaRPr lang="ru-RU" dirty="0">
                <a:latin typeface="Arial" pitchFamily="34" charset="0"/>
              </a:endParaRPr>
            </a:p>
          </p:txBody>
        </p:sp>
        <p:sp>
          <p:nvSpPr>
            <p:cNvPr id="12" name="Text Box 9" descr="Пергамент"/>
            <p:cNvSpPr txBox="1">
              <a:spLocks noChangeArrowheads="1"/>
            </p:cNvSpPr>
            <p:nvPr/>
          </p:nvSpPr>
          <p:spPr bwMode="auto">
            <a:xfrm>
              <a:off x="1067" y="5748"/>
              <a:ext cx="3913" cy="308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b="1" dirty="0">
                  <a:solidFill>
                    <a:srgbClr val="0070C0"/>
                  </a:solidFill>
                </a:rPr>
                <a:t>Научить ребенка ориентироваться</a:t>
              </a:r>
              <a:br>
                <a:rPr lang="ru-RU" b="1" dirty="0">
                  <a:solidFill>
                    <a:srgbClr val="0070C0"/>
                  </a:solidFill>
                </a:rPr>
              </a:br>
              <a:r>
                <a:rPr lang="ru-RU" b="1" dirty="0">
                  <a:solidFill>
                    <a:srgbClr val="0070C0"/>
                  </a:solidFill>
                </a:rPr>
                <a:t>в окружающей его обстановке и уметь оценивать отдельные элементы обстановки</a:t>
              </a:r>
              <a:br>
                <a:rPr lang="ru-RU" b="1" dirty="0">
                  <a:solidFill>
                    <a:srgbClr val="0070C0"/>
                  </a:solidFill>
                </a:rPr>
              </a:br>
              <a:r>
                <a:rPr lang="ru-RU" b="1" dirty="0">
                  <a:solidFill>
                    <a:srgbClr val="0070C0"/>
                  </a:solidFill>
                </a:rPr>
                <a:t>с точки зрения</a:t>
              </a:r>
              <a:br>
                <a:rPr lang="ru-RU" b="1" dirty="0">
                  <a:solidFill>
                    <a:srgbClr val="0070C0"/>
                  </a:solidFill>
                </a:rPr>
              </a:br>
              <a:r>
                <a:rPr lang="ru-RU" b="1" dirty="0">
                  <a:solidFill>
                    <a:srgbClr val="0070C0"/>
                  </a:solidFill>
                </a:rPr>
                <a:t>“Опасно - не опасно”</a:t>
              </a:r>
            </a:p>
          </p:txBody>
        </p:sp>
        <p:sp>
          <p:nvSpPr>
            <p:cNvPr id="13" name="Text Box 10" descr="Пергамент"/>
            <p:cNvSpPr txBox="1">
              <a:spLocks noChangeArrowheads="1"/>
            </p:cNvSpPr>
            <p:nvPr/>
          </p:nvSpPr>
          <p:spPr bwMode="auto">
            <a:xfrm>
              <a:off x="5651" y="5748"/>
              <a:ext cx="4259" cy="308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b="1" dirty="0">
                  <a:solidFill>
                    <a:srgbClr val="0070C0"/>
                  </a:solidFill>
                </a:rPr>
                <a:t>Научить ребенка быть внимательным, осторожным</a:t>
              </a:r>
              <a:br>
                <a:rPr lang="ru-RU" b="1" dirty="0">
                  <a:solidFill>
                    <a:srgbClr val="0070C0"/>
                  </a:solidFill>
                </a:rPr>
              </a:br>
              <a:r>
                <a:rPr lang="ru-RU" b="1" dirty="0">
                  <a:solidFill>
                    <a:srgbClr val="0070C0"/>
                  </a:solidFill>
                </a:rPr>
                <a:t>и предусмотрительным </a:t>
              </a:r>
              <a:r>
                <a:rPr lang="ru-RU" dirty="0">
                  <a:solidFill>
                    <a:srgbClr val="0070C0"/>
                  </a:solidFill>
                </a:rPr>
                <a:t>(ребенок должен понимать, к каким последствиям могут привести те или иные его поступки)</a:t>
              </a:r>
            </a:p>
          </p:txBody>
        </p:sp>
        <p:sp>
          <p:nvSpPr>
            <p:cNvPr id="14" name="Text Box 11" descr="Пергамент"/>
            <p:cNvSpPr txBox="1">
              <a:spLocks noChangeArrowheads="1"/>
            </p:cNvSpPr>
            <p:nvPr/>
          </p:nvSpPr>
          <p:spPr bwMode="auto">
            <a:xfrm>
              <a:off x="10368" y="5748"/>
              <a:ext cx="3683" cy="296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 b="1" dirty="0">
                  <a:solidFill>
                    <a:srgbClr val="0070C0"/>
                  </a:solidFill>
                </a:rPr>
                <a:t>Сформировать важнейшие алгоритмы восприятия и действия, которые лежат в основе безопасного поведения</a:t>
              </a:r>
            </a:p>
          </p:txBody>
        </p:sp>
      </p:grpSp>
      <p:sp>
        <p:nvSpPr>
          <p:cNvPr id="10244" name="Прямоугольник 2"/>
          <p:cNvSpPr>
            <a:spLocks noChangeArrowheads="1"/>
          </p:cNvSpPr>
          <p:nvPr/>
        </p:nvSpPr>
        <p:spPr bwMode="auto">
          <a:xfrm>
            <a:off x="374650" y="476250"/>
            <a:ext cx="822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3200" b="1">
                <a:solidFill>
                  <a:srgbClr val="0070C0"/>
                </a:solidFill>
                <a:cs typeface="Times New Roman" pitchFamily="18" charset="0"/>
              </a:rPr>
              <a:t>Формирование основ безопасного поведения в быту, социуме, природе </a:t>
            </a:r>
            <a:endParaRPr lang="ru-RU" altLang="ru-RU" sz="320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5ECF4C-E602-43BA-984E-83DAE1D0E15D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93DE06-9767-4733-BF3E-DDE814F0F767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4213" y="476250"/>
            <a:ext cx="7704137" cy="4721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3600" b="1" i="1" dirty="0">
                <a:solidFill>
                  <a:srgbClr val="04617B"/>
                </a:solidFill>
                <a:latin typeface="Constantia"/>
              </a:rPr>
              <a:t>Основные направления работы по ОБЖ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ru-RU" sz="2400" b="1" dirty="0">
              <a:solidFill>
                <a:srgbClr val="04617B"/>
              </a:solidFill>
              <a:latin typeface="Times New Roman" pitchFamily="18" charset="0"/>
            </a:endParaRPr>
          </a:p>
          <a:p>
            <a:pPr indent="-457200" algn="ctr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  <a:defRPr/>
            </a:pPr>
            <a:r>
              <a:rPr lang="ru-RU" sz="2400" b="1" dirty="0">
                <a:solidFill>
                  <a:srgbClr val="0000FF"/>
                </a:solidFill>
                <a:latin typeface="Constantia"/>
              </a:rPr>
              <a:t> Усвоение дошкольниками первоначальных знаний о правилах безопасного поведения</a:t>
            </a:r>
            <a:endParaRPr lang="ru-RU" sz="2400" dirty="0">
              <a:solidFill>
                <a:srgbClr val="0000FF"/>
              </a:solidFill>
              <a:latin typeface="Times New Roman" pitchFamily="18" charset="0"/>
            </a:endParaRPr>
          </a:p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v"/>
              <a:defRPr/>
            </a:pPr>
            <a:r>
              <a:rPr lang="ru-RU" sz="2400" b="1" dirty="0">
                <a:solidFill>
                  <a:srgbClr val="0000FF"/>
                </a:solidFill>
                <a:latin typeface="Constantia"/>
              </a:rPr>
              <a:t>    Формирование у детей качественно новых двигательных навыков и бдительного</a:t>
            </a:r>
            <a:br>
              <a:rPr lang="ru-RU" sz="2400" b="1" dirty="0">
                <a:solidFill>
                  <a:srgbClr val="0000FF"/>
                </a:solidFill>
                <a:latin typeface="Constantia"/>
              </a:rPr>
            </a:br>
            <a:r>
              <a:rPr lang="ru-RU" sz="2400" b="1" dirty="0">
                <a:solidFill>
                  <a:srgbClr val="0000FF"/>
                </a:solidFill>
                <a:latin typeface="Constantia"/>
              </a:rPr>
              <a:t>     восприятия окружающей обстановки</a:t>
            </a:r>
            <a:endParaRPr lang="ru-RU" sz="2400" dirty="0">
              <a:solidFill>
                <a:srgbClr val="0000FF"/>
              </a:solidFill>
              <a:latin typeface="Times New Roman" pitchFamily="18" charset="0"/>
            </a:endParaRPr>
          </a:p>
          <a:p>
            <a:pPr marL="0" lvl="1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b="1" dirty="0">
                <a:solidFill>
                  <a:srgbClr val="0000FF"/>
                </a:solidFill>
                <a:latin typeface="Constantia"/>
              </a:rPr>
              <a:t> Развитие у детей способности к предвидению возможной опасности в конкретной</a:t>
            </a:r>
            <a:br>
              <a:rPr lang="ru-RU" sz="2400" b="1" dirty="0">
                <a:solidFill>
                  <a:srgbClr val="0000FF"/>
                </a:solidFill>
                <a:latin typeface="Constantia"/>
              </a:rPr>
            </a:br>
            <a:r>
              <a:rPr lang="ru-RU" sz="2400" b="1" dirty="0">
                <a:solidFill>
                  <a:srgbClr val="0000FF"/>
                </a:solidFill>
                <a:latin typeface="Constantia"/>
              </a:rPr>
              <a:t>    меняющейся ситуации и построение адекватного безопасного поведения</a:t>
            </a:r>
            <a:endParaRPr lang="ru-RU" sz="2400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5ECF4C-E602-43BA-984E-83DAE1D0E15D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0A20C0-C9B2-45B9-BC63-65B490EA6DDA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12292" name="Прямоугольник 4"/>
          <p:cNvSpPr>
            <a:spLocks noChangeArrowheads="1"/>
          </p:cNvSpPr>
          <p:nvPr/>
        </p:nvSpPr>
        <p:spPr bwMode="auto">
          <a:xfrm>
            <a:off x="847725" y="836613"/>
            <a:ext cx="7993063" cy="51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Aft>
                <a:spcPts val="1200"/>
              </a:spcAft>
            </a:pPr>
            <a:r>
              <a:rPr lang="ru-RU" altLang="ru-RU" sz="2800" b="1" i="1">
                <a:solidFill>
                  <a:srgbClr val="04617B"/>
                </a:solidFill>
                <a:latin typeface="Constantia" pitchFamily="18" charset="0"/>
              </a:rPr>
              <a:t>Основные принципы работы по воспитанию у детей навыков безопасного поведения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Symbol" pitchFamily="18" charset="2"/>
              <a:buChar char="·"/>
            </a:pPr>
            <a:r>
              <a:rPr lang="ru-RU" altLang="ru-RU" b="1" i="1">
                <a:solidFill>
                  <a:srgbClr val="0000FF"/>
                </a:solidFill>
                <a:latin typeface="Constantia" pitchFamily="18" charset="0"/>
              </a:rPr>
              <a:t> Важно не механическое заучивание детьми правил безопасного поведения, а воспитание  у них навыков безопасного поведения в окружающей его обстановке</a:t>
            </a:r>
            <a:endParaRPr lang="ru-RU" altLang="ru-RU" b="1" i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 typeface="Symbol" pitchFamily="18" charset="2"/>
              <a:buChar char="·"/>
            </a:pPr>
            <a:r>
              <a:rPr lang="ru-RU" altLang="ru-RU" b="1" i="1">
                <a:solidFill>
                  <a:srgbClr val="0000FF"/>
                </a:solidFill>
                <a:latin typeface="Constantia" pitchFamily="18" charset="0"/>
              </a:rPr>
              <a:t> Воспитатели и родители не должны ограничиваться словами и показом картинок (хотя это тоже важно). С детьми надо рассматривать и анализировать различные жизненные ситуации, если возможно, проигрывать их в реальной обстановке</a:t>
            </a:r>
            <a:endParaRPr lang="ru-RU" altLang="ru-RU" b="1" i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 typeface="Symbol" pitchFamily="18" charset="2"/>
              <a:buChar char="·"/>
            </a:pPr>
            <a:r>
              <a:rPr lang="ru-RU" altLang="ru-RU" b="1" i="1">
                <a:solidFill>
                  <a:srgbClr val="0000FF"/>
                </a:solidFill>
                <a:latin typeface="Constantia" pitchFamily="18" charset="0"/>
              </a:rPr>
              <a:t> Занятия проводить не только по графику или плану, а использовать каждую возможность(ежедневно), в процессе игр, прогулок и т.д., чтобы помочь детям полностью усвоить правила, обращать внимание детей на ту или иную сторону правил</a:t>
            </a:r>
            <a:endParaRPr lang="ru-RU" altLang="ru-RU" b="1" i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Symbol" pitchFamily="18" charset="2"/>
              <a:buChar char="·"/>
            </a:pPr>
            <a:r>
              <a:rPr lang="ru-RU" altLang="ru-RU" b="1" i="1">
                <a:solidFill>
                  <a:srgbClr val="0000FF"/>
                </a:solidFill>
                <a:latin typeface="Constantia" pitchFamily="18" charset="0"/>
              </a:rPr>
              <a:t> Развивать качества ребенка: его координацию, внимание, наблюдательность, реакцию и т.д. Эти качества очень нужны и для безопасного поведения</a:t>
            </a:r>
            <a:endParaRPr lang="ru-RU" altLang="ru-RU" b="1" i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5ECF4C-E602-43BA-984E-83DAE1D0E15D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73ADA-856C-4B4C-A999-63DD29C5F8E0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1908175" y="307975"/>
            <a:ext cx="66595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rgbClr val="FF0000"/>
                </a:solidFill>
              </a:rPr>
              <a:t>«Уголок безопасности в соответствии ФГОС»</a:t>
            </a:r>
          </a:p>
          <a:p>
            <a:endParaRPr lang="ru-RU" altLang="ru-RU" sz="2400">
              <a:solidFill>
                <a:srgbClr val="FF0000"/>
              </a:solidFill>
            </a:endParaRPr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755650" y="765175"/>
            <a:ext cx="7596188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</a:rPr>
              <a:t>Первая младшая группа</a:t>
            </a:r>
          </a:p>
          <a:p>
            <a:r>
              <a:rPr lang="ru-RU" altLang="ru-RU" sz="2000"/>
              <a:t>(от 2 до 3 лет) Знакомить с элементарными правилами безопасного поведения в природе (не подходить к незнакомым животным, не гладить их, не дразнить; не рвать и не брать в рот растения и пр.)</a:t>
            </a:r>
          </a:p>
          <a:p>
            <a:r>
              <a:rPr lang="ru-RU" altLang="ru-RU" b="1">
                <a:solidFill>
                  <a:srgbClr val="0000FF"/>
                </a:solidFill>
              </a:rPr>
              <a:t>Соответственно, в уголках должны быть:</a:t>
            </a:r>
          </a:p>
          <a:p>
            <a:r>
              <a:rPr lang="ru-RU" altLang="ru-RU"/>
              <a:t>- </a:t>
            </a:r>
            <a:r>
              <a:rPr lang="ru-RU" altLang="ru-RU" i="1"/>
              <a:t>Набор транспортных средств;</a:t>
            </a:r>
          </a:p>
          <a:p>
            <a:r>
              <a:rPr lang="ru-RU" altLang="ru-RU" i="1"/>
              <a:t>- Иллюстрации с изображением транспортных средств;</a:t>
            </a:r>
          </a:p>
          <a:p>
            <a:r>
              <a:rPr lang="ru-RU" altLang="ru-RU" i="1"/>
              <a:t>- Кружки красного и зелёного цвета, макет пешеходного светофора.</a:t>
            </a:r>
          </a:p>
          <a:p>
            <a:r>
              <a:rPr lang="ru-RU" altLang="ru-RU" i="1"/>
              <a:t>- Атрибуты к сюжетно-ролевой игре «Транспорт» (разноцветные рули, шапочки разных видов машин, нагрудные знаки, жилеты с изображением того или иного вида транспорта и т. д.)</a:t>
            </a:r>
          </a:p>
          <a:p>
            <a:r>
              <a:rPr lang="ru-RU" altLang="ru-RU" i="1"/>
              <a:t>- Дидактические игры «Собери машину» (из 4-х частей, «Поставь машину в гараж», «Светофор» и другие, соответствующие возрасту игры.</a:t>
            </a:r>
          </a:p>
          <a:p>
            <a:r>
              <a:rPr lang="ru-RU" altLang="ru-RU" i="1"/>
              <a:t>- Небольшие игрушки (фигурки людей, животных) .</a:t>
            </a:r>
          </a:p>
          <a:p>
            <a:r>
              <a:rPr lang="ru-RU" altLang="ru-RU" i="1"/>
              <a:t>- Соответственно, в уголках должны быть:</a:t>
            </a:r>
          </a:p>
          <a:p>
            <a:r>
              <a:rPr lang="ru-RU" altLang="ru-RU" i="1"/>
              <a:t>- Небольшие игрушки (фигурки людей, животных) .</a:t>
            </a:r>
          </a:p>
          <a:p>
            <a:r>
              <a:rPr lang="ru-RU" altLang="ru-RU" i="1"/>
              <a:t>- Книжки «Кошкин дом»,</a:t>
            </a:r>
          </a:p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539750" y="981075"/>
            <a:ext cx="8208963" cy="5327650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sz="1800" b="1" smtClean="0">
                <a:solidFill>
                  <a:srgbClr val="0000FF"/>
                </a:solidFill>
                <a:latin typeface="Arial" charset="0"/>
                <a:cs typeface="Arial" charset="0"/>
              </a:rPr>
              <a:t>Вторая младшая группа</a:t>
            </a:r>
            <a:r>
              <a:rPr lang="ru-RU" altLang="ru-RU" sz="1800" b="1" smtClean="0">
                <a:latin typeface="Arial" charset="0"/>
                <a:cs typeface="Arial" charset="0"/>
              </a:rPr>
              <a:t/>
            </a:r>
            <a:br>
              <a:rPr lang="ru-RU" altLang="ru-RU" sz="1800" b="1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(от 3 до 4 лет) Формировать представления о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простейших взаимосвязях в живой и неживой природе.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Знакомить с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правилами поведения в природе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(не рвать без надобности растения, не ломать ветки деревьев, не трогать животных и др.) .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b="1" smtClean="0">
                <a:solidFill>
                  <a:srgbClr val="0000FF"/>
                </a:solidFill>
                <a:latin typeface="Arial" charset="0"/>
                <a:cs typeface="Arial" charset="0"/>
              </a:rPr>
              <a:t>Соответственно, в уголках должны быть:</a:t>
            </a:r>
            <a:br>
              <a:rPr lang="ru-RU" altLang="ru-RU" sz="1800" b="1" smtClean="0">
                <a:solidFill>
                  <a:srgbClr val="0000FF"/>
                </a:solidFill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- иллюстрации с изображением транспортных средств;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- кружки красного и зелёного цвета,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- макет пешеходного светофора;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- атрибуты к сюжетно-ролевой игре «Транспорт» (разноцветные рули, шапочки разных видов машин, нагрудные знаки, жилеты с изображением того или иного вида транспорта и т. д.) ;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- дидактические игры «Собери машину» (из 4-х частей, «Поставь машину в гараж», «Светофор».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- картинки для игры на классификацию видов транспорта; простейший макет улицы (желательно крупный, где обозначены тротуар и проезжая часть;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- макет транспортного светофора (плоскостной) .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ДИ «Помоги Мишке стать здоровым»</a:t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endParaRPr lang="ru-RU" altLang="ru-RU" sz="1800" smtClean="0">
              <a:latin typeface="Arial" charset="0"/>
              <a:cs typeface="Arial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030C88-6D78-4F7D-A734-1205F3FD0307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7B6A92-6B60-4FAC-867A-23666E66F312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5ECF4C-E602-43BA-984E-83DAE1D0E15D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3F5102-D2A0-4402-992A-53C7C360A941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395288" y="382588"/>
            <a:ext cx="8569325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rgbClr val="0000FF"/>
                </a:solidFill>
              </a:rPr>
              <a:t>Средняя группа (от 4 до 5 лет) </a:t>
            </a:r>
          </a:p>
          <a:p>
            <a:r>
              <a:rPr lang="ru-RU" altLang="ru-RU"/>
              <a:t>Продолжать знакомить с многообразием животного и растительного мира, с явлениями неживой</a:t>
            </a:r>
          </a:p>
          <a:p>
            <a:r>
              <a:rPr lang="ru-RU" altLang="ru-RU"/>
              <a:t>природы.</a:t>
            </a:r>
          </a:p>
          <a:p>
            <a:r>
              <a:rPr lang="ru-RU" altLang="ru-RU"/>
              <a:t>Формировать элементарные представления о способах взаимодействия с животными и растениями, о правилах поведения в природе.</a:t>
            </a:r>
          </a:p>
          <a:p>
            <a:r>
              <a:rPr lang="ru-RU" altLang="ru-RU"/>
              <a:t>Формировать понятия: «съедобное», «несъедобное», «лекарственные</a:t>
            </a:r>
          </a:p>
          <a:p>
            <a:r>
              <a:rPr lang="ru-RU" altLang="ru-RU"/>
              <a:t>растения».</a:t>
            </a:r>
          </a:p>
          <a:p>
            <a:r>
              <a:rPr lang="ru-RU" altLang="ru-RU"/>
              <a:t>Знакомить с опасными насекомыми и ядовитыми растениями.</a:t>
            </a:r>
          </a:p>
          <a:p>
            <a:r>
              <a:rPr lang="ru-RU" altLang="ru-RU" b="1">
                <a:solidFill>
                  <a:srgbClr val="0000FF"/>
                </a:solidFill>
              </a:rPr>
              <a:t>Соответственно, в уголках должны быть:</a:t>
            </a:r>
          </a:p>
          <a:p>
            <a:r>
              <a:rPr lang="ru-RU" altLang="ru-RU"/>
              <a:t>• макет светофора с переключающимися сигналами, действующий от батарейки;</a:t>
            </a:r>
          </a:p>
          <a:p>
            <a:r>
              <a:rPr lang="ru-RU" altLang="ru-RU"/>
              <a:t>• дидактические игры «Найди свой цвет», «Собери светофор»;</a:t>
            </a:r>
          </a:p>
          <a:p>
            <a:r>
              <a:rPr lang="ru-RU" altLang="ru-RU"/>
              <a:t>• макет улицы с пешеходным переходом (обязательно) .</a:t>
            </a:r>
          </a:p>
          <a:p>
            <a:r>
              <a:rPr lang="ru-RU" altLang="ru-RU"/>
              <a:t>• полотно с изображением дорог, пешеходных переходов;</a:t>
            </a:r>
          </a:p>
          <a:p>
            <a:r>
              <a:rPr lang="ru-RU" altLang="ru-RU"/>
              <a:t>• мелкий транспорт.</a:t>
            </a:r>
          </a:p>
          <a:p>
            <a:r>
              <a:rPr lang="ru-RU" altLang="ru-RU"/>
              <a:t>• макеты домов, деревьев, дорожных знаков, светофор.</a:t>
            </a:r>
          </a:p>
          <a:p>
            <a:r>
              <a:rPr lang="ru-RU" altLang="ru-RU"/>
              <a:t>• небольшие игрушки (фигурки людей) .</a:t>
            </a:r>
          </a:p>
          <a:p>
            <a:r>
              <a:rPr lang="ru-RU" altLang="ru-RU"/>
              <a:t>• Дид. игра «Добрый и злой человек»,</a:t>
            </a:r>
          </a:p>
          <a:p>
            <a:r>
              <a:rPr lang="ru-RU" altLang="ru-RU"/>
              <a:t>• Наглядный материал «Как вести себя дома и на улице», «Опасные предметы», «Будь осторожен с электроприборами».</a:t>
            </a:r>
          </a:p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5ECF4C-E602-43BA-984E-83DAE1D0E15D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C878F1-FE29-4DDF-AD8B-24B7C6F54720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827088" y="549275"/>
            <a:ext cx="7416800" cy="569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400" b="1">
                <a:solidFill>
                  <a:srgbClr val="0000FF"/>
                </a:solidFill>
              </a:rPr>
              <a:t>Старшая группа</a:t>
            </a:r>
          </a:p>
          <a:p>
            <a:r>
              <a:rPr lang="ru-RU" altLang="ru-RU" sz="2400"/>
              <a:t>(от 5 до 6 лет) Формировать основы экологической культуры и безопасного поведения в природе.</a:t>
            </a:r>
          </a:p>
          <a:p>
            <a:r>
              <a:rPr lang="ru-RU" altLang="ru-RU" sz="2400"/>
              <a:t>Формировать понятия о том, что в природе все взаимосвязано, что</a:t>
            </a:r>
          </a:p>
          <a:p>
            <a:r>
              <a:rPr lang="ru-RU" altLang="ru-RU" sz="2400"/>
              <a:t>человек не должен нарушать эту взаимосвязь, чтобы не навредить животному и растительному миру. </a:t>
            </a:r>
          </a:p>
          <a:p>
            <a:r>
              <a:rPr lang="ru-RU" altLang="ru-RU" sz="2400"/>
              <a:t>Знакомить с явлениями неживой природы (гроза, гром, молния, радуга, с правилами поведения при грозе. </a:t>
            </a:r>
          </a:p>
          <a:p>
            <a:r>
              <a:rPr lang="ru-RU" altLang="ru-RU" sz="2400"/>
              <a:t>Знакомить детей с правилами оказания первой помощи при ушибах и укусах насекомых.</a:t>
            </a:r>
          </a:p>
          <a:p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5ECF4C-E602-43BA-984E-83DAE1D0E15D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B0162E-FFFA-4617-B29B-302844CCD803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323850" y="692150"/>
            <a:ext cx="84963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 b="1" dirty="0">
                <a:solidFill>
                  <a:srgbClr val="0000FF"/>
                </a:solidFill>
              </a:rPr>
              <a:t>Соответственно, в уголках должны быть:</a:t>
            </a:r>
          </a:p>
          <a:p>
            <a:endParaRPr lang="ru-RU" altLang="ru-RU" sz="2000" dirty="0">
              <a:solidFill>
                <a:srgbClr val="0000FF"/>
              </a:solidFill>
            </a:endParaRPr>
          </a:p>
          <a:p>
            <a:r>
              <a:rPr lang="ru-RU" altLang="ru-RU" sz="2000" dirty="0"/>
              <a:t>- макет перекрёстка, смогут моделировать улицу;</a:t>
            </a:r>
          </a:p>
          <a:p>
            <a:r>
              <a:rPr lang="ru-RU" altLang="ru-RU" sz="2000" dirty="0"/>
              <a:t>- набор дорожных знаков, в который обязательно входят такие дорожные знаки, как:</a:t>
            </a:r>
          </a:p>
          <a:p>
            <a:r>
              <a:rPr lang="ru-RU" altLang="ru-RU" sz="2000" dirty="0"/>
              <a:t>- информационно-указательные – «Пешеходный переход», «Подземный пешеходный переход», «Место остановки автобуса и (или) троллейбуса»;</a:t>
            </a:r>
          </a:p>
          <a:p>
            <a:r>
              <a:rPr lang="ru-RU" altLang="ru-RU" sz="2000" dirty="0"/>
              <a:t>- предупреждающие знаки – «Дети»;</a:t>
            </a:r>
          </a:p>
          <a:p>
            <a:r>
              <a:rPr lang="ru-RU" altLang="ru-RU" sz="2000" dirty="0"/>
              <a:t>- запрещающие знаки – «Движение пешеходов запрещено», «Движение на велосипедах запрещено»; предписывающие знаки – «Пешеходная дорожка», «Велосипедная </a:t>
            </a:r>
            <a:r>
              <a:rPr lang="ru-RU" altLang="ru-RU" sz="2000" dirty="0" smtClean="0"/>
              <a:t>дорожка</a:t>
            </a:r>
            <a:endParaRPr lang="ru-RU" altLang="ru-RU" sz="2000" dirty="0"/>
          </a:p>
          <a:p>
            <a:r>
              <a:rPr lang="ru-RU" altLang="ru-RU" sz="2000" dirty="0"/>
              <a:t>знаки сервиса – «Больница», «</a:t>
            </a:r>
            <a:r>
              <a:rPr lang="ru-RU" altLang="ru-RU" sz="2000" dirty="0" smtClean="0"/>
              <a:t>Туалет», </a:t>
            </a:r>
            <a:r>
              <a:rPr lang="ru-RU" altLang="ru-RU" sz="2000" dirty="0"/>
              <a:t>«Пункт питания».</a:t>
            </a:r>
          </a:p>
          <a:p>
            <a:r>
              <a:rPr lang="ru-RU" altLang="ru-RU" sz="2000" dirty="0"/>
              <a:t>- дидактические игры: «О чём говорят знаки? », «Угадай знак», «Где спрятался знак? », «Перекрёсток», «Наша улица»</a:t>
            </a:r>
          </a:p>
          <a:p>
            <a:r>
              <a:rPr lang="ru-RU" altLang="ru-RU" sz="2000" dirty="0"/>
              <a:t>- схемы жестов регулировщика, дидактическая игра «Что говорит жезл? », атрибуты инспектора ДПС: жезл, фуражка</a:t>
            </a:r>
          </a:p>
          <a:p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5ECF4C-E602-43BA-984E-83DAE1D0E15D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7F02B-9C99-4785-BCFD-FA23375ED1BD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539750" y="404813"/>
            <a:ext cx="8353425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>
                <a:solidFill>
                  <a:srgbClr val="0000FF"/>
                </a:solidFill>
              </a:rPr>
              <a:t>Подготовительная к школе группа (от 6 до 7 лет)</a:t>
            </a:r>
          </a:p>
          <a:p>
            <a:endParaRPr lang="ru-RU" altLang="ru-RU" sz="2800"/>
          </a:p>
          <a:p>
            <a:r>
              <a:rPr lang="ru-RU" altLang="ru-RU" sz="2800"/>
              <a:t>Формировать основы экологической культуры.</a:t>
            </a:r>
          </a:p>
          <a:p>
            <a:r>
              <a:rPr lang="ru-RU" altLang="ru-RU" sz="2800"/>
              <a:t>Продолжать знакомить с правилами поведения на природе.</a:t>
            </a:r>
          </a:p>
          <a:p>
            <a:r>
              <a:rPr lang="ru-RU" altLang="ru-RU" sz="2800"/>
              <a:t>Знакомить с Красной книгой, с отдельными представителями животного и растительного мира, занесенными в нее.</a:t>
            </a:r>
          </a:p>
          <a:p>
            <a:r>
              <a:rPr lang="ru-RU" altLang="ru-RU" sz="2800"/>
              <a:t>Уточнять и расширять представления о таких явлениях природы, как</a:t>
            </a:r>
          </a:p>
          <a:p>
            <a:r>
              <a:rPr lang="ru-RU" altLang="ru-RU" sz="2800"/>
              <a:t>гроза, гром, молния, радуга, ураган, знакомить с правилами поведения</a:t>
            </a:r>
          </a:p>
          <a:p>
            <a:r>
              <a:rPr lang="ru-RU" altLang="ru-RU" sz="2800"/>
              <a:t>человека в этих условиях.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7BA365-AF00-4EE0-A700-04D7A3B15B73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611188" y="620713"/>
            <a:ext cx="81438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ru-RU" altLang="ru-RU" sz="2400">
              <a:solidFill>
                <a:srgbClr val="000000"/>
              </a:solidFill>
              <a:latin typeface="Georgia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altLang="ru-RU" sz="3600" b="1">
                <a:solidFill>
                  <a:srgbClr val="7030A0"/>
                </a:solidFill>
                <a:latin typeface="Georgia" pitchFamily="18" charset="0"/>
                <a:cs typeface="Times New Roman" pitchFamily="18" charset="0"/>
              </a:rPr>
              <a:t>Социально – коммуникативное развитие </a:t>
            </a:r>
          </a:p>
          <a:p>
            <a:pPr algn="ctr" eaLnBrk="0" hangingPunct="0"/>
            <a:r>
              <a:rPr lang="ru-RU" altLang="ru-RU" sz="3600">
                <a:solidFill>
                  <a:srgbClr val="000000"/>
                </a:solidFill>
                <a:latin typeface="Georgia" pitchFamily="18" charset="0"/>
                <a:cs typeface="Times New Roman" pitchFamily="18" charset="0"/>
              </a:rPr>
              <a:t>процесс усвоения и дальнейшего развития индивидом социально-культурного опыта, необходимого для его включения в систему общественных отношений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5ECF4C-E602-43BA-984E-83DAE1D0E15D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ABD37-995D-489C-9CC7-14D51DF4A9F6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900113" y="549275"/>
            <a:ext cx="7920037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 b="1">
                <a:solidFill>
                  <a:srgbClr val="0000FF"/>
                </a:solidFill>
              </a:rPr>
              <a:t>Соответственно, в уголках должны быть:</a:t>
            </a:r>
          </a:p>
          <a:p>
            <a:endParaRPr lang="ru-RU" altLang="ru-RU"/>
          </a:p>
          <a:p>
            <a:r>
              <a:rPr lang="ru-RU" altLang="ru-RU"/>
              <a:t>- дидактические игры по различным направлениям (безопасность в быту, на дороге, при пожаре, охрана и укрепление здоровья и др.) Например: «Кто из этих людей твои родственники», «Кто лишний», «Как можно закончить предложение», «Угадай по признаку» и др.</a:t>
            </a:r>
          </a:p>
          <a:p>
            <a:r>
              <a:rPr lang="ru-RU" altLang="ru-RU"/>
              <a:t>- учебные макеты, перекрестки;</a:t>
            </a:r>
          </a:p>
          <a:p>
            <a:r>
              <a:rPr lang="ru-RU" altLang="ru-RU"/>
              <a:t>- книги разных авторов на соответствующую тематику;</a:t>
            </a:r>
          </a:p>
          <a:p>
            <a:r>
              <a:rPr lang="ru-RU" altLang="ru-RU"/>
              <a:t>- справочная литература: энциклопедии, справочники;</a:t>
            </a:r>
          </a:p>
          <a:p>
            <a:r>
              <a:rPr lang="ru-RU" altLang="ru-RU"/>
              <a:t>- строительные конструкторы по с блоками среднего и маленького размера;</a:t>
            </a:r>
          </a:p>
          <a:p>
            <a:r>
              <a:rPr lang="ru-RU" altLang="ru-RU"/>
              <a:t>- транспорт: специальный транспорт (скорая помощь, пожарная машина, машина полиции) ;</a:t>
            </a:r>
          </a:p>
          <a:p>
            <a:r>
              <a:rPr lang="ru-RU" altLang="ru-RU"/>
              <a:t>- настольно-печатные игры;</a:t>
            </a:r>
          </a:p>
          <a:p>
            <a:r>
              <a:rPr lang="ru-RU" altLang="ru-RU"/>
              <a:t>- макет нашего микрорайона с разметкой, дорожными знаками, транспортом, светофорами, мелкими игрушками-куклами;</a:t>
            </a:r>
          </a:p>
          <a:p>
            <a:r>
              <a:rPr lang="ru-RU" altLang="ru-RU"/>
              <a:t>- разные альбомы на данную тему;</a:t>
            </a:r>
          </a:p>
          <a:p>
            <a:r>
              <a:rPr lang="ru-RU" altLang="ru-RU"/>
              <a:t>- аудиокассеты с художественными произведениями по правилам дорожного движения;</a:t>
            </a:r>
          </a:p>
          <a:p>
            <a:endParaRPr lang="ru-RU" altLang="ru-RU"/>
          </a:p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5ECF4C-E602-43BA-984E-83DAE1D0E15D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4893C5-2A57-48CC-A1E8-A3E5D084EED9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1476375" y="765175"/>
            <a:ext cx="7199313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 dirty="0"/>
              <a:t>- альбомы со стихами и загадками, книжки-раскраски;</a:t>
            </a:r>
          </a:p>
          <a:p>
            <a:r>
              <a:rPr lang="ru-RU" altLang="ru-RU" sz="2000" dirty="0"/>
              <a:t>- иллюстрации об опасных ситуациях в жизни детей;</a:t>
            </a:r>
          </a:p>
          <a:p>
            <a:r>
              <a:rPr lang="ru-RU" altLang="ru-RU" sz="2000" dirty="0"/>
              <a:t>- семейные проекты: «Дорожные знаки»; «Правила пользования велосипедом», «Правила дорожного движения, которые мы соблюдаем со своей семьей», и др.</a:t>
            </a:r>
          </a:p>
          <a:p>
            <a:r>
              <a:rPr lang="ru-RU" altLang="ru-RU" sz="2000" dirty="0"/>
              <a:t>- картотека «опасных ситуаций» (для их показа можно сделать импровизированный телевизор, или компьютер) ;</a:t>
            </a:r>
          </a:p>
          <a:p>
            <a:r>
              <a:rPr lang="ru-RU" altLang="ru-RU" sz="2000" dirty="0"/>
              <a:t>- окно выдачи водительских удостоверений, сдавшим экзамен по правилам дорожного движения.</a:t>
            </a:r>
          </a:p>
          <a:p>
            <a:r>
              <a:rPr lang="ru-RU" altLang="ru-RU" sz="2000" dirty="0"/>
              <a:t>- разметка: две полосы движения, пешеходные переходы, «зебра», </a:t>
            </a:r>
            <a:r>
              <a:rPr lang="ru-RU" altLang="ru-RU" sz="2000" dirty="0" smtClean="0"/>
              <a:t>тротуары</a:t>
            </a:r>
            <a:r>
              <a:rPr lang="ru-RU" altLang="ru-RU" sz="2000" dirty="0"/>
              <a:t>, перекрёсток,</a:t>
            </a:r>
          </a:p>
          <a:p>
            <a:r>
              <a:rPr lang="ru-RU" altLang="ru-RU" sz="2000" dirty="0"/>
              <a:t>- действующий светофор,</a:t>
            </a:r>
          </a:p>
          <a:p>
            <a:r>
              <a:rPr lang="ru-RU" altLang="ru-RU" sz="2000" dirty="0"/>
              <a:t>- знаки дорожного движения для улицы,</a:t>
            </a:r>
          </a:p>
          <a:p>
            <a:r>
              <a:rPr lang="ru-RU" altLang="ru-RU" sz="2000" dirty="0"/>
              <a:t>- детский транспорт: велосипеды, самокаты, машины, коляски,</a:t>
            </a:r>
          </a:p>
          <a:p>
            <a:r>
              <a:rPr lang="ru-RU" altLang="ru-RU" sz="2000" dirty="0"/>
              <a:t>- наглядная информация: плакаты, баннеры.</a:t>
            </a:r>
          </a:p>
          <a:p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ru-RU" alt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altLang="ru-RU" sz="5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787A4-84BD-4895-A739-B3C59C8B158C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  <p:pic>
        <p:nvPicPr>
          <p:cNvPr id="4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2285991"/>
            <a:ext cx="4214824" cy="4331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50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rgbClr val="2115B7"/>
                </a:solidFill>
                <a:latin typeface="Times New Roman" pitchFamily="18" charset="0"/>
                <a:cs typeface="Times New Roman" pitchFamily="18" charset="0"/>
              </a:rPr>
              <a:t>Социально – коммуникативное развитие дошкольника </a:t>
            </a:r>
            <a:br>
              <a:rPr lang="ru-RU" altLang="ru-RU" sz="2400" b="1" smtClean="0">
                <a:solidFill>
                  <a:srgbClr val="2115B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rgbClr val="2115B7"/>
                </a:solidFill>
                <a:latin typeface="Times New Roman" pitchFamily="18" charset="0"/>
                <a:cs typeface="Times New Roman" pitchFamily="18" charset="0"/>
              </a:rPr>
              <a:t>направлено на решение следующих задач:</a:t>
            </a:r>
            <a:br>
              <a:rPr lang="ru-RU" altLang="ru-RU" sz="2400" b="1" smtClean="0">
                <a:solidFill>
                  <a:srgbClr val="2115B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smtClean="0"/>
              <a:t/>
            </a:r>
            <a:br>
              <a:rPr lang="ru-RU" altLang="ru-RU" sz="2000" smtClean="0"/>
            </a:br>
            <a:r>
              <a:rPr lang="ru-RU" altLang="ru-RU" sz="2000" smtClean="0"/>
              <a:t/>
            </a:r>
            <a:br>
              <a:rPr lang="ru-RU" altLang="ru-RU" sz="2000" smtClean="0"/>
            </a:br>
            <a:r>
              <a:rPr lang="ru-RU" altLang="ru-RU" sz="2000" smtClean="0"/>
              <a:t/>
            </a:r>
            <a:br>
              <a:rPr lang="ru-RU" altLang="ru-RU" sz="2000" smtClean="0"/>
            </a:br>
            <a:r>
              <a:rPr lang="ru-RU" altLang="ru-RU" sz="2000" smtClean="0"/>
              <a:t/>
            </a:r>
            <a:br>
              <a:rPr lang="ru-RU" altLang="ru-RU" sz="2000" smtClean="0"/>
            </a:br>
            <a:endParaRPr lang="ru-RU" altLang="ru-RU" sz="200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F8F580-3DDA-40F1-847E-226CBBF53B2C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14375" y="1071563"/>
            <a:ext cx="7643813" cy="56324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 sz="2000" dirty="0">
              <a:solidFill>
                <a:schemeClr val="tx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дошкольников по усвоению норм и ценностей, принятых в обществе, включая моральные  и нравственные ценности. Формирование положительного отношения и чувства принадлежности к своей семье, малой и большой Родине.</a:t>
            </a:r>
          </a:p>
          <a:p>
            <a:pPr>
              <a:defRPr/>
            </a:pP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Формирование основ собственной безопасности и безопасности окружающего мира «в быту, социуме, природе».</a:t>
            </a:r>
          </a:p>
          <a:p>
            <a:pPr>
              <a:defRPr/>
            </a:pP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3. Овладение элементарными общепринятыми нормами и правилами поведения в социуме на основе первичных ценностно- моральных представлений о том, «что такое хорошо и что такое плохо».</a:t>
            </a:r>
          </a:p>
          <a:p>
            <a:pPr>
              <a:defRPr/>
            </a:pPr>
            <a:endParaRPr lang="ru-RU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4. Овладение элементарными нормами и правилами здорового образа жизни (в питании, двигательном режиме, закаливании, при формировании полезных привычек и др.)</a:t>
            </a:r>
          </a:p>
          <a:p>
            <a:pPr>
              <a:defRPr/>
            </a:pPr>
            <a:endParaRPr lang="ru-RU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5. Развитие эмоционально – ценностного восприятия произведения искусства ( словесного, музыкального, изобразительного), мира природы.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1285875"/>
            <a:ext cx="8229600" cy="4786313"/>
          </a:xfrm>
        </p:spPr>
        <p:txBody>
          <a:bodyPr>
            <a:normAutofit fontScale="90000"/>
          </a:bodyPr>
          <a:lstStyle/>
          <a:p>
            <a:pPr algn="l">
              <a:buFont typeface="Wingdings" pitchFamily="2" charset="2"/>
              <a:buChar char="q"/>
            </a:pPr>
            <a:r>
              <a:rPr lang="ru-RU" altLang="ru-RU" sz="3200" smtClean="0">
                <a:solidFill>
                  <a:srgbClr val="0070C0"/>
                </a:solidFill>
                <a:latin typeface="Franklin Gothic Heavy" pitchFamily="34" charset="0"/>
                <a:cs typeface="Times New Roman" pitchFamily="18" charset="0"/>
              </a:rPr>
              <a:t>Социальное развитие ребёнка дошкольного возраста </a:t>
            </a:r>
            <a:r>
              <a:rPr lang="ru-RU" altLang="ru-RU" sz="3200" smtClean="0">
                <a:solidFill>
                  <a:srgbClr val="000000"/>
                </a:solidFill>
                <a:latin typeface="Georgia" pitchFamily="18" charset="0"/>
                <a:cs typeface="Times New Roman" pitchFamily="18" charset="0"/>
              </a:rPr>
              <a:t>- </a:t>
            </a:r>
            <a:r>
              <a:rPr lang="ru-RU" altLang="ru-RU" sz="32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процесс, в течение которого ребенок усваивает ценности, традиции своего народа, культуру общества, в котором ему предстоит жить. Этот опыт представлен в структуре личности неповторимым сочетанием находящихся в тесной взаимозависимости четырех компонентов: (Социальные навыки, специфические знания , социальные качества,  ролевое поведение ).</a:t>
            </a:r>
            <a:r>
              <a:rPr lang="ru-RU" alt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BDBCB9-1B51-4E3E-BD3A-D76DA645981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sz="quarter" idx="1"/>
          </p:nvPr>
        </p:nvSpPr>
        <p:spPr>
          <a:xfrm>
            <a:off x="357188" y="214313"/>
            <a:ext cx="8429625" cy="671512"/>
          </a:xfrm>
        </p:spPr>
        <p:txBody>
          <a:bodyPr>
            <a:normAutofit fontScale="92500" lnSpcReduction="20000"/>
          </a:bodyPr>
          <a:lstStyle/>
          <a:p>
            <a:pPr algn="ctr">
              <a:buFont typeface="Arial" charset="0"/>
              <a:buNone/>
            </a:pPr>
            <a:r>
              <a:rPr lang="ru-RU" altLang="ru-RU" sz="2400" b="1" smtClean="0"/>
              <a:t>Огромное влияние на процесс социализации дошкольников оказывают аспекты социализации: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159250" y="1039813"/>
            <a:ext cx="928688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282" y="1500174"/>
            <a:ext cx="3429024" cy="1857388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Семья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 родители, братья, сёстры, дедушки, бабушки и другие родственники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29256" y="1500174"/>
            <a:ext cx="3357586" cy="1857388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/>
                <a:solidFill>
                  <a:srgbClr val="FFFF00"/>
                </a:solidFill>
              </a:rPr>
              <a:t>Детский сад </a:t>
            </a:r>
          </a:p>
          <a:p>
            <a:pPr algn="ctr">
              <a:defRPr/>
            </a:pPr>
            <a:r>
              <a:rPr lang="ru-RU" sz="2400" b="1" dirty="0">
                <a:ln/>
                <a:solidFill>
                  <a:srgbClr val="FFFF00"/>
                </a:solidFill>
              </a:rPr>
              <a:t>( в первую очередь воспитатели)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05226" y="4476610"/>
            <a:ext cx="3143272" cy="1500198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4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Общество </a:t>
            </a:r>
          </a:p>
          <a:p>
            <a:pPr algn="ctr">
              <a:defRPr/>
            </a:pPr>
            <a:r>
              <a:rPr lang="ru-RU" sz="24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 сверстники, друзья)</a:t>
            </a:r>
          </a:p>
        </p:txBody>
      </p:sp>
      <p:pic>
        <p:nvPicPr>
          <p:cNvPr id="6151" name="Рисунок 7" descr="девочка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3288" y="1916113"/>
            <a:ext cx="2000250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Выгнутая вправо стрелка 8"/>
          <p:cNvSpPr/>
          <p:nvPr/>
        </p:nvSpPr>
        <p:spPr>
          <a:xfrm>
            <a:off x="5929313" y="3571875"/>
            <a:ext cx="1285875" cy="142875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1428750" y="3571875"/>
            <a:ext cx="1214438" cy="12858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686800" y="6477000"/>
            <a:ext cx="457200" cy="3460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7171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64500" y="6453188"/>
            <a:ext cx="431800" cy="4048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7172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596188" y="6453188"/>
            <a:ext cx="468312" cy="40322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086" name="Oval 6"/>
          <p:cNvSpPr>
            <a:spLocks noChangeArrowheads="1"/>
          </p:cNvSpPr>
          <p:nvPr/>
        </p:nvSpPr>
        <p:spPr bwMode="auto">
          <a:xfrm>
            <a:off x="3060700" y="2133600"/>
            <a:ext cx="3024188" cy="2808288"/>
          </a:xfrm>
          <a:prstGeom prst="ellipse">
            <a:avLst/>
          </a:prstGeom>
          <a:gradFill rotWithShape="1">
            <a:gsLst>
              <a:gs pos="0">
                <a:srgbClr val="F1F5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ru-RU" altLang="ru-RU" sz="2400" b="1">
                <a:latin typeface="Monotype Corsiva" pitchFamily="66" charset="0"/>
              </a:rPr>
              <a:t>Результат </a:t>
            </a:r>
            <a:r>
              <a:rPr lang="ru-RU" altLang="ru-RU" sz="2400">
                <a:latin typeface="Monotype Corsiva" pitchFamily="66" charset="0"/>
              </a:rPr>
              <a:t>всего хода развития и воспитания ребенка в дошкольном возрасте</a:t>
            </a:r>
          </a:p>
        </p:txBody>
      </p:sp>
      <p:sp>
        <p:nvSpPr>
          <p:cNvPr id="174087" name="AutoShape 7"/>
          <p:cNvSpPr>
            <a:spLocks noChangeArrowheads="1"/>
          </p:cNvSpPr>
          <p:nvPr/>
        </p:nvSpPr>
        <p:spPr bwMode="auto">
          <a:xfrm>
            <a:off x="539750" y="476250"/>
            <a:ext cx="2736850" cy="1728788"/>
          </a:xfrm>
          <a:prstGeom prst="wedgeRectCallout">
            <a:avLst>
              <a:gd name="adj1" fmla="val 60181"/>
              <a:gd name="adj2" fmla="val 79009"/>
            </a:avLst>
          </a:prstGeom>
          <a:gradFill rotWithShape="1">
            <a:gsLst>
              <a:gs pos="0">
                <a:srgbClr val="91DAFF"/>
              </a:gs>
              <a:gs pos="100000">
                <a:srgbClr val="F5FCFF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53882" dir="2700000" algn="ctr" rotWithShape="0">
              <a:schemeClr val="bg2"/>
            </a:outerShdw>
          </a:effectLst>
        </p:spPr>
        <p:txBody>
          <a:bodyPr anchor="ctr" anchorCtr="1"/>
          <a:lstStyle/>
          <a:p>
            <a:pPr algn="ctr">
              <a:defRPr/>
            </a:pPr>
            <a:r>
              <a:rPr lang="ru-RU" altLang="ru-RU" sz="2400" dirty="0">
                <a:solidFill>
                  <a:schemeClr val="bg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максимальное раскрытие его индивидуального возрастного потенциала</a:t>
            </a:r>
          </a:p>
        </p:txBody>
      </p:sp>
      <p:sp>
        <p:nvSpPr>
          <p:cNvPr id="174088" name="AutoShape 8"/>
          <p:cNvSpPr>
            <a:spLocks noChangeArrowheads="1"/>
          </p:cNvSpPr>
          <p:nvPr/>
        </p:nvSpPr>
        <p:spPr bwMode="auto">
          <a:xfrm>
            <a:off x="4067175" y="476250"/>
            <a:ext cx="2592388" cy="1223963"/>
          </a:xfrm>
          <a:prstGeom prst="wedgeRectCallout">
            <a:avLst>
              <a:gd name="adj1" fmla="val -37866"/>
              <a:gd name="adj2" fmla="val 94537"/>
            </a:avLst>
          </a:prstGeom>
          <a:gradFill rotWithShape="1">
            <a:gsLst>
              <a:gs pos="0">
                <a:srgbClr val="66FF66"/>
              </a:gs>
              <a:gs pos="100000">
                <a:srgbClr val="F1FFF1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53882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altLang="ru-RU" sz="2400" dirty="0">
                <a:solidFill>
                  <a:schemeClr val="bg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гармоничное развитие его личностных качеств</a:t>
            </a:r>
          </a:p>
        </p:txBody>
      </p:sp>
      <p:sp>
        <p:nvSpPr>
          <p:cNvPr id="174089" name="AutoShape 9"/>
          <p:cNvSpPr>
            <a:spLocks noChangeArrowheads="1"/>
          </p:cNvSpPr>
          <p:nvPr/>
        </p:nvSpPr>
        <p:spPr bwMode="auto">
          <a:xfrm>
            <a:off x="6084888" y="1879600"/>
            <a:ext cx="2411412" cy="2087563"/>
          </a:xfrm>
          <a:prstGeom prst="wedgeRectCallout">
            <a:avLst>
              <a:gd name="adj1" fmla="val -61625"/>
              <a:gd name="adj2" fmla="val 14324"/>
            </a:avLst>
          </a:prstGeom>
          <a:gradFill rotWithShape="1">
            <a:gsLst>
              <a:gs pos="0">
                <a:srgbClr val="FF9999"/>
              </a:gs>
              <a:gs pos="100000">
                <a:srgbClr val="FFF9F9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altLang="ru-RU" sz="2400" dirty="0">
                <a:solidFill>
                  <a:schemeClr val="bg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осознание ребенком самого себя, своих возможностей и индивидуальных особенностей</a:t>
            </a:r>
          </a:p>
        </p:txBody>
      </p:sp>
      <p:sp>
        <p:nvSpPr>
          <p:cNvPr id="174090" name="AutoShape 10"/>
          <p:cNvSpPr>
            <a:spLocks noChangeArrowheads="1"/>
          </p:cNvSpPr>
          <p:nvPr/>
        </p:nvSpPr>
        <p:spPr bwMode="auto">
          <a:xfrm>
            <a:off x="6084888" y="4652963"/>
            <a:ext cx="2601912" cy="1584325"/>
          </a:xfrm>
          <a:prstGeom prst="wedgeRectCallout">
            <a:avLst>
              <a:gd name="adj1" fmla="val -70208"/>
              <a:gd name="adj2" fmla="val -78477"/>
            </a:avLst>
          </a:prstGeom>
          <a:gradFill rotWithShape="1">
            <a:gsLst>
              <a:gs pos="0">
                <a:srgbClr val="CC99FF"/>
              </a:gs>
              <a:gs pos="100000">
                <a:srgbClr val="FAF5FF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53882" dir="2700000" algn="ctr" rotWithShape="0">
              <a:schemeClr val="bg2"/>
            </a:outerShdw>
          </a:effectLst>
        </p:spPr>
        <p:txBody>
          <a:bodyPr anchor="ctr" anchorCtr="1"/>
          <a:lstStyle/>
          <a:p>
            <a:pPr algn="ctr">
              <a:defRPr/>
            </a:pPr>
            <a:r>
              <a:rPr lang="ru-RU" altLang="ru-RU" sz="2400" dirty="0">
                <a:solidFill>
                  <a:schemeClr val="bg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умение общаться и сотрудничать со взрослыми и сверстниками</a:t>
            </a:r>
          </a:p>
        </p:txBody>
      </p:sp>
      <p:sp>
        <p:nvSpPr>
          <p:cNvPr id="174091" name="AutoShape 11"/>
          <p:cNvSpPr>
            <a:spLocks noChangeArrowheads="1"/>
          </p:cNvSpPr>
          <p:nvPr/>
        </p:nvSpPr>
        <p:spPr bwMode="auto">
          <a:xfrm>
            <a:off x="2303463" y="5157788"/>
            <a:ext cx="3527425" cy="1079500"/>
          </a:xfrm>
          <a:prstGeom prst="wedgeRectCallout">
            <a:avLst>
              <a:gd name="adj1" fmla="val 20949"/>
              <a:gd name="adj2" fmla="val -76787"/>
            </a:avLst>
          </a:prstGeom>
          <a:gradFill rotWithShape="1">
            <a:gsLst>
              <a:gs pos="0">
                <a:srgbClr val="FFCC99"/>
              </a:gs>
              <a:gs pos="100000">
                <a:srgbClr val="FFFAF5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53882" dir="2700000" algn="ctr" rotWithShape="0">
              <a:schemeClr val="bg2"/>
            </a:outerShdw>
          </a:effectLst>
        </p:spPr>
        <p:txBody>
          <a:bodyPr anchor="ctr" anchorCtr="1"/>
          <a:lstStyle/>
          <a:p>
            <a:pPr algn="ctr">
              <a:defRPr/>
            </a:pPr>
            <a:r>
              <a:rPr lang="ru-RU" altLang="ru-RU" sz="2400" dirty="0">
                <a:solidFill>
                  <a:schemeClr val="bg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овладение основами физической культуры и здорового образа жизни</a:t>
            </a:r>
          </a:p>
        </p:txBody>
      </p:sp>
      <p:sp>
        <p:nvSpPr>
          <p:cNvPr id="174092" name="AutoShape 12"/>
          <p:cNvSpPr>
            <a:spLocks noChangeArrowheads="1"/>
          </p:cNvSpPr>
          <p:nvPr/>
        </p:nvSpPr>
        <p:spPr bwMode="auto">
          <a:xfrm>
            <a:off x="539750" y="2924175"/>
            <a:ext cx="1870075" cy="1511300"/>
          </a:xfrm>
          <a:prstGeom prst="wedgeRectCallout">
            <a:avLst>
              <a:gd name="adj1" fmla="val 94264"/>
              <a:gd name="adj2" fmla="val -21218"/>
            </a:avLst>
          </a:prstGeom>
          <a:gradFill rotWithShape="1">
            <a:gsLst>
              <a:gs pos="0">
                <a:srgbClr val="FFFF99"/>
              </a:gs>
              <a:gs pos="100000">
                <a:srgbClr val="FFFFF2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53882" dir="2700000" algn="ctr" rotWithShape="0">
              <a:schemeClr val="bg2"/>
            </a:outerShdw>
          </a:effectLst>
        </p:spPr>
        <p:txBody>
          <a:bodyPr anchor="ctr" anchorCtr="1"/>
          <a:lstStyle/>
          <a:p>
            <a:pPr algn="ctr">
              <a:defRPr/>
            </a:pPr>
            <a:r>
              <a:rPr lang="ru-RU" altLang="ru-RU" sz="2400" dirty="0">
                <a:solidFill>
                  <a:schemeClr val="bg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готовность к школьному обучению</a:t>
            </a:r>
          </a:p>
        </p:txBody>
      </p:sp>
      <p:pic>
        <p:nvPicPr>
          <p:cNvPr id="174093" name="Picture 13" descr="AG00315_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5157788"/>
            <a:ext cx="1038225" cy="1171575"/>
          </a:xfrm>
        </p:spPr>
      </p:pic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596188" y="260350"/>
            <a:ext cx="1166812" cy="1511300"/>
            <a:chOff x="4662" y="0"/>
            <a:chExt cx="1098" cy="1344"/>
          </a:xfrm>
        </p:grpSpPr>
        <p:pic>
          <p:nvPicPr>
            <p:cNvPr id="7182" name="Picture 17" descr="ag00433_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62" y="192"/>
              <a:ext cx="1098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18" descr="j007616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48" y="0"/>
              <a:ext cx="912" cy="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7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7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7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6" grpId="0" animBg="1"/>
      <p:bldP spid="174087" grpId="0" animBg="1"/>
      <p:bldP spid="174088" grpId="0" animBg="1"/>
      <p:bldP spid="174089" grpId="0" animBg="1"/>
      <p:bldP spid="174090" grpId="0" animBg="1"/>
      <p:bldP spid="174091" grpId="0" animBg="1"/>
      <p:bldP spid="1740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8F038D-7E8B-457A-9866-92F4589D2E2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6" name="Пятно 1 5"/>
          <p:cNvSpPr/>
          <p:nvPr/>
        </p:nvSpPr>
        <p:spPr>
          <a:xfrm>
            <a:off x="2571750" y="1857375"/>
            <a:ext cx="4357688" cy="2786063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rgbClr val="6600CC"/>
                </a:solidFill>
                <a:latin typeface="Arial Black" pitchFamily="34" charset="0"/>
              </a:rPr>
              <a:t>Социально-коммуникативное развитие</a:t>
            </a:r>
          </a:p>
        </p:txBody>
      </p:sp>
      <p:sp>
        <p:nvSpPr>
          <p:cNvPr id="8" name="Овал 7"/>
          <p:cNvSpPr/>
          <p:nvPr/>
        </p:nvSpPr>
        <p:spPr>
          <a:xfrm>
            <a:off x="3714750" y="642938"/>
            <a:ext cx="2214563" cy="1357312"/>
          </a:xfrm>
          <a:prstGeom prst="ellipse">
            <a:avLst/>
          </a:prstGeom>
          <a:solidFill>
            <a:srgbClr val="E658C8"/>
          </a:solidFill>
          <a:ln>
            <a:solidFill>
              <a:srgbClr val="CC00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Arial Black" pitchFamily="34" charset="0"/>
              </a:rPr>
              <a:t>Я САМ</a:t>
            </a:r>
          </a:p>
        </p:txBody>
      </p:sp>
      <p:sp>
        <p:nvSpPr>
          <p:cNvPr id="9" name="Овал 8"/>
          <p:cNvSpPr/>
          <p:nvPr/>
        </p:nvSpPr>
        <p:spPr>
          <a:xfrm>
            <a:off x="6227763" y="908050"/>
            <a:ext cx="1928812" cy="135731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Arial Black" pitchFamily="34" charset="0"/>
              </a:rPr>
              <a:t>ОБЖ</a:t>
            </a:r>
          </a:p>
        </p:txBody>
      </p:sp>
      <p:sp>
        <p:nvSpPr>
          <p:cNvPr id="10" name="Овал 9"/>
          <p:cNvSpPr/>
          <p:nvPr/>
        </p:nvSpPr>
        <p:spPr>
          <a:xfrm>
            <a:off x="6072188" y="4284663"/>
            <a:ext cx="1928812" cy="1357312"/>
          </a:xfrm>
          <a:prstGeom prst="ellipse">
            <a:avLst/>
          </a:prstGeom>
          <a:solidFill>
            <a:srgbClr val="F72964"/>
          </a:solidFill>
          <a:ln>
            <a:solidFill>
              <a:srgbClr val="BB2C0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Правовое воспитание</a:t>
            </a:r>
          </a:p>
        </p:txBody>
      </p:sp>
      <p:sp>
        <p:nvSpPr>
          <p:cNvPr id="11" name="Овал 10"/>
          <p:cNvSpPr/>
          <p:nvPr/>
        </p:nvSpPr>
        <p:spPr>
          <a:xfrm>
            <a:off x="3821113" y="4714875"/>
            <a:ext cx="2000250" cy="1357313"/>
          </a:xfrm>
          <a:prstGeom prst="ellipse">
            <a:avLst/>
          </a:prstGeom>
          <a:solidFill>
            <a:srgbClr val="2CCEF4"/>
          </a:solidFill>
          <a:ln>
            <a:solidFill>
              <a:srgbClr val="0000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2115B7"/>
                </a:solidFill>
              </a:rPr>
              <a:t>Человек в истории и культуре</a:t>
            </a:r>
          </a:p>
        </p:txBody>
      </p:sp>
      <p:sp>
        <p:nvSpPr>
          <p:cNvPr id="12" name="Овал 11"/>
          <p:cNvSpPr/>
          <p:nvPr/>
        </p:nvSpPr>
        <p:spPr>
          <a:xfrm>
            <a:off x="6929438" y="2606675"/>
            <a:ext cx="2071687" cy="1357313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Предметный мир</a:t>
            </a:r>
          </a:p>
        </p:txBody>
      </p:sp>
      <p:sp>
        <p:nvSpPr>
          <p:cNvPr id="13" name="Овал 12"/>
          <p:cNvSpPr/>
          <p:nvPr/>
        </p:nvSpPr>
        <p:spPr>
          <a:xfrm>
            <a:off x="928688" y="642938"/>
            <a:ext cx="2143125" cy="1357312"/>
          </a:xfrm>
          <a:prstGeom prst="ellipse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Arial Black" pitchFamily="34" charset="0"/>
              </a:rPr>
              <a:t>Труд взрослых</a:t>
            </a:r>
          </a:p>
        </p:txBody>
      </p:sp>
      <p:sp>
        <p:nvSpPr>
          <p:cNvPr id="14" name="Овал 13"/>
          <p:cNvSpPr/>
          <p:nvPr/>
        </p:nvSpPr>
        <p:spPr>
          <a:xfrm>
            <a:off x="250825" y="2244725"/>
            <a:ext cx="2214563" cy="1500188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  <a:prstDash val="dash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Arial Black" pitchFamily="34" charset="0"/>
              </a:rPr>
              <a:t>Я и другие</a:t>
            </a:r>
          </a:p>
        </p:txBody>
      </p:sp>
      <p:sp>
        <p:nvSpPr>
          <p:cNvPr id="15" name="Овал 14"/>
          <p:cNvSpPr/>
          <p:nvPr/>
        </p:nvSpPr>
        <p:spPr>
          <a:xfrm>
            <a:off x="1470025" y="3929063"/>
            <a:ext cx="2214563" cy="1428750"/>
          </a:xfrm>
          <a:prstGeom prst="ellipse">
            <a:avLst/>
          </a:prstGeom>
          <a:solidFill>
            <a:srgbClr val="E3F12F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00FF"/>
                </a:solidFill>
                <a:latin typeface="Arial Black" pitchFamily="34" charset="0"/>
              </a:rPr>
              <a:t>Моя Родина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7643866" cy="857256"/>
          </a:xfrm>
        </p:spPr>
        <p:txBody>
          <a:bodyPr>
            <a:normAutofit fontScale="90000"/>
          </a:bodyPr>
          <a:lstStyle/>
          <a:p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Анкета для детей </a:t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Анкета для детей</a:t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sz="1600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(детям не раздается)</a:t>
            </a: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ru-RU" sz="2000" b="1" dirty="0" smtClean="0"/>
              <a:t>(</a:t>
            </a:r>
            <a:r>
              <a:rPr lang="ru-RU" sz="2000" b="1" u="sng" dirty="0" smtClean="0"/>
              <a:t>детям не раздается</a:t>
            </a:r>
            <a:r>
              <a:rPr lang="ru-RU" sz="2000" b="1" dirty="0" smtClean="0"/>
              <a:t>)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7F954F-158F-4A4E-AE14-F03180E7F2AC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6693-016C-4B27-8E00-1FA0F12AC8C5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sz="2800" dirty="0" smtClean="0"/>
              <a:t>Тебе нравится задавать вопросы о том, что происходит вокруг тебя?</a:t>
            </a:r>
          </a:p>
          <a:p>
            <a:pPr lvl="0"/>
            <a:r>
              <a:rPr lang="ru-RU" sz="2800" dirty="0" smtClean="0"/>
              <a:t>Ты хочешь учиться в школе?</a:t>
            </a:r>
          </a:p>
          <a:p>
            <a:pPr lvl="0"/>
            <a:r>
              <a:rPr lang="ru-RU" sz="2800" dirty="0" smtClean="0"/>
              <a:t>Тебе нравится выполнять правила игры?</a:t>
            </a:r>
          </a:p>
          <a:p>
            <a:pPr lvl="0"/>
            <a:r>
              <a:rPr lang="ru-RU" sz="2800" dirty="0" smtClean="0"/>
              <a:t>Ты можешь один играть, рисовать, лепить?</a:t>
            </a:r>
          </a:p>
          <a:p>
            <a:pPr lvl="0"/>
            <a:r>
              <a:rPr lang="ru-RU" sz="2800" dirty="0" smtClean="0"/>
              <a:t>Ты легко находишь себе друзей? </a:t>
            </a:r>
          </a:p>
          <a:p>
            <a:pPr lvl="0"/>
            <a:r>
              <a:rPr lang="ru-RU" sz="2800" dirty="0" smtClean="0"/>
              <a:t>Тебе нравится общаться с окружающими тебя людьми?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58259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7F954F-158F-4A4E-AE14-F03180E7F2AC}" type="datetime1">
              <a:rPr lang="ru-RU" smtClean="0"/>
              <a:pPr>
                <a:defRPr/>
              </a:pPr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6693-016C-4B27-8E00-1FA0F12AC8C5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2800" dirty="0" smtClean="0"/>
              <a:t>Ты соблюдаешь чистоту на улицах?</a:t>
            </a:r>
          </a:p>
          <a:p>
            <a:pPr lvl="0"/>
            <a:r>
              <a:rPr lang="ru-RU" sz="2800" dirty="0" smtClean="0"/>
              <a:t>Ты любишь ухаживать за животными, заботиться о растениях?</a:t>
            </a:r>
          </a:p>
          <a:p>
            <a:pPr lvl="0"/>
            <a:r>
              <a:rPr lang="ru-RU" sz="2800" dirty="0" smtClean="0"/>
              <a:t>Тебе нравится все красивое (природа, игрушки, одежда и др.)?</a:t>
            </a:r>
          </a:p>
          <a:p>
            <a:pPr lvl="0"/>
            <a:r>
              <a:rPr lang="ru-RU" sz="2800" dirty="0" smtClean="0"/>
              <a:t> Ты стараешься, чтобы твои рисунки и поделки были красивыми?</a:t>
            </a:r>
          </a:p>
          <a:p>
            <a:pPr lvl="0"/>
            <a:r>
              <a:rPr lang="ru-RU" sz="2800" dirty="0" smtClean="0"/>
              <a:t>Тебе нравится заботиться о своем здоровье (делать зарядку, есть полезную пищу и др.)?</a:t>
            </a:r>
          </a:p>
          <a:p>
            <a:pPr lvl="0"/>
            <a:r>
              <a:rPr lang="ru-RU" sz="2800" dirty="0" smtClean="0"/>
              <a:t>Ты всегда чистишь зубы утром и вечером, моешь руки перед едой?</a:t>
            </a:r>
          </a:p>
          <a:p>
            <a:r>
              <a:rPr lang="ru-RU" sz="2800" dirty="0" smtClean="0"/>
              <a:t>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ca9f0e892448fe097cd1398231b534e504d189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483</TotalTime>
  <Words>1617</Words>
  <Application>Microsoft Office PowerPoint</Application>
  <PresentationFormat>Экран (4:3)</PresentationFormat>
  <Paragraphs>189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Начальная</vt:lpstr>
      <vt:lpstr>   «Безопасность  как одно из направлений социально-коммуникативного развития детей дошкольного возраста по ФГОС»</vt:lpstr>
      <vt:lpstr>Слайд 2</vt:lpstr>
      <vt:lpstr>Социально – коммуникативное развитие дошкольника  направлено на решение следующих задач:     </vt:lpstr>
      <vt:lpstr>Социальное развитие ребёнка дошкольного возраста - процесс, в течение которого ребенок усваивает ценности, традиции своего народа, культуру общества, в котором ему предстоит жить. Этот опыт представлен в структуре личности неповторимым сочетанием находящихся в тесной взаимозависимости четырех компонентов: (Социальные навыки, специфические знания , социальные качества,  ролевое поведение ). </vt:lpstr>
      <vt:lpstr>Слайд 5</vt:lpstr>
      <vt:lpstr>Слайд 6</vt:lpstr>
      <vt:lpstr>Слайд 7</vt:lpstr>
      <vt:lpstr>Анкета для детей                                                     Анкета для детей (детям не раздается)                                                    (детям не раздается) </vt:lpstr>
      <vt:lpstr>Слайд 9</vt:lpstr>
      <vt:lpstr>                  Формы работы  1. НОД 2. Проблемные ситуации 3. Поисково – творческие задания 4. Сюжетно – ролевые, досуговые, обучающие, народные и дидактические игры. 5. Познавательные беседы. 6. Просмотр видеофильмов. 7. Театрализованные постановки. 8. Музыкальные досуги, развлечения. 9. Интерактивные игры, презентации и др. </vt:lpstr>
      <vt:lpstr>Слайд 11</vt:lpstr>
      <vt:lpstr>Слайд 12</vt:lpstr>
      <vt:lpstr>Слайд 13</vt:lpstr>
      <vt:lpstr>Слайд 14</vt:lpstr>
      <vt:lpstr>Вторая младшая группа (от 3 до 4 лет) Формировать представления о простейших взаимосвязях в живой и неживой природе. Знакомить с правилами поведения в природе (не рвать без надобности растения, не ломать ветки деревьев, не трогать животных и др.) . Соответственно, в уголках должны быть: - иллюстрации с изображением транспортных средств; - кружки красного и зелёного цвета, - макет пешеходного светофора; - атрибуты к сюжетно-ролевой игре «Транспорт» (разноцветные рули, шапочки разных видов машин, нагрудные знаки, жилеты с изображением того или иного вида транспорта и т. д.) ; - дидактические игры «Собери машину» (из 4-х частей, «Поставь машину в гараж», «Светофор». - картинки для игры на классификацию видов транспорта; простейший макет улицы (желательно крупный, где обозначены тротуар и проезжая часть; - макет транспортного светофора (плоскостной) . ДИ «Помоги Мишке стать здоровым» </vt:lpstr>
      <vt:lpstr>Слайд 16</vt:lpstr>
      <vt:lpstr>Слайд 17</vt:lpstr>
      <vt:lpstr>Слайд 18</vt:lpstr>
      <vt:lpstr>Слайд 19</vt:lpstr>
      <vt:lpstr>Слайд 20</vt:lpstr>
      <vt:lpstr>Слайд 21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mihail and olga</dc:creator>
  <dc:description>http://aida.ucoz.ru</dc:description>
  <cp:lastModifiedBy>Садик</cp:lastModifiedBy>
  <cp:revision>51</cp:revision>
  <dcterms:created xsi:type="dcterms:W3CDTF">2012-04-23T08:35:13Z</dcterms:created>
  <dcterms:modified xsi:type="dcterms:W3CDTF">2016-01-14T04:52:28Z</dcterms:modified>
  <cp:category>шаблоны к Powerpoint</cp:category>
</cp:coreProperties>
</file>