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06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36F63-5AB9-47E3-89BC-7DA05DADB7B4}" type="datetimeFigureOut">
              <a:rPr lang="ru-RU" smtClean="0"/>
              <a:pPr/>
              <a:t>18.03.2017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DC215-4810-40BB-A1EB-CA0B5230524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5483540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36F63-5AB9-47E3-89BC-7DA05DADB7B4}" type="datetimeFigureOut">
              <a:rPr lang="ru-RU" smtClean="0"/>
              <a:pPr/>
              <a:t>18.03.2017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DC215-4810-40BB-A1EB-CA0B5230524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960932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36F63-5AB9-47E3-89BC-7DA05DADB7B4}" type="datetimeFigureOut">
              <a:rPr lang="ru-RU" smtClean="0"/>
              <a:pPr/>
              <a:t>18.03.2017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DC215-4810-40BB-A1EB-CA0B5230524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5446838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36F63-5AB9-47E3-89BC-7DA05DADB7B4}" type="datetimeFigureOut">
              <a:rPr lang="ru-RU" smtClean="0"/>
              <a:pPr/>
              <a:t>18.03.2017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DC215-4810-40BB-A1EB-CA0B5230524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6044637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36F63-5AB9-47E3-89BC-7DA05DADB7B4}" type="datetimeFigureOut">
              <a:rPr lang="ru-RU" smtClean="0"/>
              <a:pPr/>
              <a:t>18.03.2017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DC215-4810-40BB-A1EB-CA0B5230524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0381935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36F63-5AB9-47E3-89BC-7DA05DADB7B4}" type="datetimeFigureOut">
              <a:rPr lang="ru-RU" smtClean="0"/>
              <a:pPr/>
              <a:t>18.03.2017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DC215-4810-40BB-A1EB-CA0B5230524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4419883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36F63-5AB9-47E3-89BC-7DA05DADB7B4}" type="datetimeFigureOut">
              <a:rPr lang="ru-RU" smtClean="0"/>
              <a:pPr/>
              <a:t>18.03.2017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DC215-4810-40BB-A1EB-CA0B5230524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3082048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36F63-5AB9-47E3-89BC-7DA05DADB7B4}" type="datetimeFigureOut">
              <a:rPr lang="ru-RU" smtClean="0"/>
              <a:pPr/>
              <a:t>18.03.2017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DC215-4810-40BB-A1EB-CA0B5230524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1577233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36F63-5AB9-47E3-89BC-7DA05DADB7B4}" type="datetimeFigureOut">
              <a:rPr lang="ru-RU" smtClean="0"/>
              <a:pPr/>
              <a:t>18.03.2017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DC215-4810-40BB-A1EB-CA0B5230524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5231048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36F63-5AB9-47E3-89BC-7DA05DADB7B4}" type="datetimeFigureOut">
              <a:rPr lang="ru-RU" smtClean="0"/>
              <a:pPr/>
              <a:t>18.03.2017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DC215-4810-40BB-A1EB-CA0B5230524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8381957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36F63-5AB9-47E3-89BC-7DA05DADB7B4}" type="datetimeFigureOut">
              <a:rPr lang="ru-RU" smtClean="0"/>
              <a:pPr/>
              <a:t>18.03.2017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DC215-4810-40BB-A1EB-CA0B5230524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6243162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D36F63-5AB9-47E3-89BC-7DA05DADB7B4}" type="datetimeFigureOut">
              <a:rPr lang="ru-RU" smtClean="0"/>
              <a:pPr/>
              <a:t>18.03.2017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FDC215-4810-40BB-A1EB-CA0B5230524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0075494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620688"/>
            <a:ext cx="7772400" cy="3600400"/>
          </a:xfrm>
        </p:spPr>
        <p:txBody>
          <a:bodyPr>
            <a:normAutofit fontScale="90000"/>
          </a:bodyPr>
          <a:lstStyle/>
          <a:p>
            <a:r>
              <a:rPr lang="ru-RU" b="1" dirty="0" err="1" smtClean="0">
                <a:latin typeface="Comic Sans MS" panose="030F0702030302020204" pitchFamily="66" charset="0"/>
              </a:rPr>
              <a:t>З</a:t>
            </a:r>
            <a:r>
              <a:rPr lang="ru-RU" b="1" dirty="0" err="1" smtClean="0">
                <a:latin typeface="Comic Sans MS" panose="030F0702030302020204" pitchFamily="66" charset="0"/>
              </a:rPr>
              <a:t>доровьесберегающая</a:t>
            </a:r>
            <a:r>
              <a:rPr lang="ru-RU" b="1" dirty="0" smtClean="0">
                <a:latin typeface="Comic Sans MS" panose="030F0702030302020204" pitchFamily="66" charset="0"/>
              </a:rPr>
              <a:t> деятельность </a:t>
            </a:r>
            <a:r>
              <a:rPr lang="ru-RU" b="1" dirty="0">
                <a:latin typeface="Comic Sans MS" panose="030F0702030302020204" pitchFamily="66" charset="0"/>
              </a:rPr>
              <a:t>(физкультурно-оздоровительная работа) в современном детском саду.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  <a:t/>
            </a:r>
            <a:br>
              <a:rPr lang="ru-RU" dirty="0">
                <a:solidFill>
                  <a:schemeClr val="tx2">
                    <a:lumMod val="50000"/>
                  </a:schemeClr>
                </a:solidFill>
                <a:latin typeface="Comic Sans MS" panose="030F0702030302020204" pitchFamily="66" charset="0"/>
              </a:rPr>
            </a:br>
            <a:endParaRPr lang="ru-RU" dirty="0">
              <a:solidFill>
                <a:schemeClr val="tx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58850" y="3861048"/>
            <a:ext cx="6400800" cy="1752600"/>
          </a:xfrm>
        </p:spPr>
        <p:txBody>
          <a:bodyPr>
            <a:normAutofit fontScale="92500"/>
          </a:bodyPr>
          <a:lstStyle/>
          <a:p>
            <a:pPr algn="r"/>
            <a:r>
              <a:rPr lang="ru-RU" sz="1800" b="1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Выполнила: </a:t>
            </a:r>
            <a:endParaRPr lang="ru-RU" sz="1800" b="1" dirty="0" smtClean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algn="r"/>
            <a:r>
              <a:rPr lang="ru-RU" sz="1800" b="1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Крутикова </a:t>
            </a:r>
            <a:r>
              <a:rPr lang="ru-RU" sz="1800" b="1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И.В.</a:t>
            </a:r>
          </a:p>
          <a:p>
            <a:pPr algn="r"/>
            <a:r>
              <a:rPr lang="ru-RU" sz="1800" b="1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Воспитатель 1КК,</a:t>
            </a:r>
          </a:p>
          <a:p>
            <a:pPr algn="r"/>
            <a:r>
              <a:rPr lang="ru-RU" sz="1800" b="1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МБДОУ «Детский сад № 49 </a:t>
            </a:r>
            <a:r>
              <a:rPr lang="ru-RU" sz="1800" b="1" dirty="0" err="1" smtClean="0">
                <a:solidFill>
                  <a:schemeClr val="tx1"/>
                </a:solidFill>
                <a:latin typeface="Comic Sans MS" panose="030F0702030302020204" pitchFamily="66" charset="0"/>
              </a:rPr>
              <a:t>общеразвивающего</a:t>
            </a:r>
            <a:r>
              <a:rPr lang="ru-RU" sz="1800" b="1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 вида», </a:t>
            </a:r>
          </a:p>
          <a:p>
            <a:pPr algn="r"/>
            <a:r>
              <a:rPr lang="ru-RU" sz="1800" b="1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Свердловская </a:t>
            </a:r>
            <a:r>
              <a:rPr lang="ru-RU" sz="1800" b="1" dirty="0" err="1" smtClean="0">
                <a:solidFill>
                  <a:schemeClr val="tx1"/>
                </a:solidFill>
                <a:latin typeface="Comic Sans MS" panose="030F0702030302020204" pitchFamily="66" charset="0"/>
              </a:rPr>
              <a:t>облась</a:t>
            </a:r>
            <a:r>
              <a:rPr lang="ru-RU" sz="1800" b="1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, г. Полевской</a:t>
            </a:r>
            <a:endParaRPr lang="ru-RU" sz="1800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68344" y="5301208"/>
            <a:ext cx="1287413" cy="1383568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8748672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M:\3 КУРС\ИКТ\digryi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320" y="5146436"/>
            <a:ext cx="1503437" cy="1615727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1403648" y="1664256"/>
            <a:ext cx="6336704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8000" b="1" dirty="0" smtClean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Calibri"/>
              </a:rPr>
              <a:t>Спасибо за внимание</a:t>
            </a:r>
            <a:endParaRPr lang="ru-RU" sz="8000" b="1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6284273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M:\3 КУРС\ИКТ\digryi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8344" y="5229200"/>
            <a:ext cx="1340071" cy="144016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344452" y="260648"/>
            <a:ext cx="8424936" cy="67310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ctr">
              <a:lnSpc>
                <a:spcPct val="115000"/>
              </a:lnSpc>
              <a:spcAft>
                <a:spcPts val="0"/>
              </a:spcAft>
            </a:pPr>
            <a:r>
              <a:rPr lang="ru-RU" sz="2000" b="1" i="1" u="sng" dirty="0" smtClean="0">
                <a:effectLst/>
                <a:latin typeface="Times New Roman"/>
                <a:ea typeface="Calibri"/>
              </a:rPr>
              <a:t>Организация и анализ физкультурно-оздоровительной работы:</a:t>
            </a:r>
          </a:p>
          <a:p>
            <a:pPr indent="450215" algn="just">
              <a:spcAft>
                <a:spcPts val="0"/>
              </a:spcAft>
            </a:pPr>
            <a:r>
              <a:rPr lang="ru-RU" sz="2000" b="1" u="sng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</a:rPr>
              <a:t>Утренняя гимнастика </a:t>
            </a:r>
            <a:r>
              <a:rPr lang="ru-RU" b="1" dirty="0" smtClean="0">
                <a:solidFill>
                  <a:srgbClr val="000000"/>
                </a:solidFill>
                <a:effectLst/>
                <a:latin typeface="Times New Roman"/>
                <a:ea typeface="Calibri"/>
              </a:rPr>
              <a:t>– </a:t>
            </a:r>
            <a:r>
              <a:rPr lang="ru-RU" sz="1600" b="1" dirty="0" smtClean="0">
                <a:solidFill>
                  <a:srgbClr val="000000"/>
                </a:solidFill>
                <a:effectLst/>
                <a:latin typeface="Times New Roman"/>
                <a:ea typeface="Calibri"/>
              </a:rPr>
              <a:t>традиционная,  ритмическая, игровая, сюжетная, с использованием полосы препятствий, с использование простейших тренажеров, бег </a:t>
            </a:r>
            <a:r>
              <a:rPr lang="ru-RU" sz="1600" b="1" dirty="0" smtClean="0">
                <a:solidFill>
                  <a:srgbClr val="FF0000"/>
                </a:solidFill>
                <a:effectLst/>
                <a:latin typeface="Times New Roman"/>
                <a:ea typeface="Calibri"/>
              </a:rPr>
              <a:t>– ежедневно в помещении или на открытом воздухе.  </a:t>
            </a: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1600" b="1" dirty="0">
                <a:solidFill>
                  <a:srgbClr val="000000"/>
                </a:solidFill>
                <a:latin typeface="Times New Roman"/>
                <a:ea typeface="Calibri"/>
              </a:rPr>
              <a:t>П</a:t>
            </a:r>
            <a:r>
              <a:rPr lang="ru-RU" sz="1600" b="1" dirty="0" smtClean="0">
                <a:solidFill>
                  <a:srgbClr val="000000"/>
                </a:solidFill>
                <a:effectLst/>
                <a:latin typeface="Times New Roman"/>
                <a:ea typeface="Calibri"/>
              </a:rPr>
              <a:t>равильно подобранные комплексы физических упражнений, растормаживают нервную систему детей после сна, активизируют деятельность всех внутренних органов и систем, повышают физиологические процессы обмена, увеличивают возбудимость коры головного мозга, а также реактивность всей центральной нервной системы. </a:t>
            </a: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endParaRPr lang="ru-RU" sz="1600" b="1" dirty="0">
              <a:solidFill>
                <a:srgbClr val="000000"/>
              </a:solidFill>
              <a:latin typeface="Times New Roman"/>
              <a:ea typeface="Calibri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000" b="1" u="sng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</a:rPr>
              <a:t>НОД</a:t>
            </a:r>
            <a:r>
              <a:rPr lang="ru-RU" sz="1600" dirty="0" smtClean="0">
                <a:solidFill>
                  <a:srgbClr val="C00000"/>
                </a:solidFill>
                <a:effectLst/>
                <a:latin typeface="Times New Roman"/>
                <a:ea typeface="Calibri"/>
              </a:rPr>
              <a:t> </a:t>
            </a:r>
            <a:r>
              <a:rPr lang="ru-RU" sz="1600" dirty="0" smtClean="0">
                <a:solidFill>
                  <a:srgbClr val="000000"/>
                </a:solidFill>
                <a:effectLst/>
                <a:latin typeface="Times New Roman"/>
                <a:ea typeface="Calibri"/>
              </a:rPr>
              <a:t>– </a:t>
            </a:r>
            <a:r>
              <a:rPr lang="ru-RU" sz="1600" b="1" dirty="0" smtClean="0">
                <a:solidFill>
                  <a:srgbClr val="000000"/>
                </a:solidFill>
                <a:effectLst/>
                <a:latin typeface="Times New Roman"/>
                <a:ea typeface="Calibri"/>
              </a:rPr>
              <a:t>Традиционное (классическое занятие) – круговая тренировка; занятие тренировочного типа для отработки определённых движений или упражнений;  комплексное занятие, объединенное одним игровым сюжетом и включающее задания по развитию речи и музыкального номера; обучающее занятие, на котором разучиваются новые упражнения; занятия-соревнования, построенное на командных играх и играх-эстафетах; двигательные рассказы; сюжетно-игровые занятия; занятия ритмической гимнастикой; самостоятельное занятие по интересам; занятие с использованием тренажёров;  контрольное занятие, направленное на выявление отставания в развитии моторики ребёнка и пути их устранения.</a:t>
            </a: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1600" b="1" dirty="0" smtClean="0">
                <a:solidFill>
                  <a:srgbClr val="FF0000"/>
                </a:solidFill>
                <a:effectLst/>
                <a:latin typeface="Times New Roman"/>
                <a:ea typeface="Calibri"/>
              </a:rPr>
              <a:t>– 3 раза в неделю, одно занятие на улице.</a:t>
            </a:r>
            <a:r>
              <a:rPr lang="ru-RU" sz="1600" b="1" dirty="0" smtClean="0">
                <a:solidFill>
                  <a:srgbClr val="000000"/>
                </a:solidFill>
                <a:effectLst/>
                <a:latin typeface="Times New Roman"/>
                <a:ea typeface="Calibri"/>
              </a:rPr>
              <a:t> </a:t>
            </a:r>
            <a:r>
              <a:rPr lang="ru-RU" sz="1600" b="1" dirty="0" smtClean="0">
                <a:solidFill>
                  <a:srgbClr val="000000"/>
                </a:solidFill>
                <a:latin typeface="Times New Roman"/>
                <a:ea typeface="Calibri"/>
              </a:rPr>
              <a:t>С</a:t>
            </a:r>
            <a:r>
              <a:rPr lang="ru-RU" sz="1600" b="1" dirty="0" smtClean="0">
                <a:solidFill>
                  <a:srgbClr val="000000"/>
                </a:solidFill>
                <a:effectLst/>
                <a:latin typeface="Times New Roman"/>
                <a:ea typeface="Calibri"/>
              </a:rPr>
              <a:t>пособствует совершенствованию психических свойств ребёнка,  его всестороннему развитию.</a:t>
            </a: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endParaRPr lang="ru-RU" sz="1600" b="1" dirty="0" smtClean="0">
              <a:solidFill>
                <a:srgbClr val="000000"/>
              </a:solidFill>
              <a:effectLst/>
              <a:latin typeface="Times New Roman"/>
              <a:ea typeface="Calibri"/>
            </a:endParaRPr>
          </a:p>
          <a:p>
            <a:pPr indent="450215" algn="just">
              <a:spcAft>
                <a:spcPts val="0"/>
              </a:spcAft>
            </a:pPr>
            <a:endParaRPr lang="ru-RU" sz="1600" b="1" dirty="0" smtClean="0">
              <a:solidFill>
                <a:srgbClr val="000000"/>
              </a:solidFill>
              <a:effectLst/>
              <a:latin typeface="Times New Roman"/>
              <a:ea typeface="Calibri"/>
            </a:endParaRPr>
          </a:p>
          <a:p>
            <a:pPr indent="450215">
              <a:lnSpc>
                <a:spcPct val="115000"/>
              </a:lnSpc>
              <a:spcAft>
                <a:spcPts val="0"/>
              </a:spcAft>
            </a:pPr>
            <a:endParaRPr lang="ru-RU" sz="2000" b="1" i="1" dirty="0">
              <a:solidFill>
                <a:srgbClr val="000000"/>
              </a:solidFill>
              <a:effectLst/>
              <a:latin typeface="Times New Roman"/>
              <a:ea typeface="Calibri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419991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M:\3 КУРС\ИКТ\digryi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8344" y="5301208"/>
            <a:ext cx="1359421" cy="146095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179511" y="188640"/>
            <a:ext cx="8640961" cy="589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263" algn="just">
              <a:lnSpc>
                <a:spcPct val="115000"/>
              </a:lnSpc>
              <a:spcAft>
                <a:spcPts val="0"/>
              </a:spcAft>
            </a:pPr>
            <a:r>
              <a:rPr lang="ru-RU" sz="2000" b="1" u="sng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</a:rPr>
              <a:t>Двигательная разминка</a:t>
            </a:r>
            <a:r>
              <a:rPr lang="ru-RU" sz="2000" u="sng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</a:rPr>
              <a:t> </a:t>
            </a:r>
            <a:r>
              <a:rPr lang="ru-RU" dirty="0" smtClean="0">
                <a:effectLst/>
                <a:latin typeface="Times New Roman"/>
                <a:ea typeface="Times New Roman"/>
              </a:rPr>
              <a:t>– </a:t>
            </a:r>
            <a:r>
              <a:rPr lang="ru-RU" sz="1600" b="1" dirty="0" smtClean="0">
                <a:effectLst/>
                <a:latin typeface="Times New Roman"/>
                <a:ea typeface="Times New Roman"/>
              </a:rPr>
              <a:t>Состоит из 3-4 игровых упражнений, а также произвольных движений детей с использованием разнообразных пособий – скакалок, кегле, мячей, обручей, ракеток. В конце проводятся различные дыхательные упражнения </a:t>
            </a:r>
            <a:r>
              <a:rPr lang="ru-RU" sz="1600" b="1" dirty="0" smtClean="0">
                <a:solidFill>
                  <a:srgbClr val="C00000"/>
                </a:solidFill>
                <a:effectLst/>
                <a:latin typeface="Times New Roman"/>
                <a:ea typeface="Times New Roman"/>
              </a:rPr>
              <a:t>- ежедневно, во время большого перерыва между занятиями.</a:t>
            </a:r>
          </a:p>
          <a:p>
            <a:pPr indent="449263" algn="just">
              <a:lnSpc>
                <a:spcPct val="115000"/>
              </a:lnSpc>
              <a:spcAft>
                <a:spcPts val="0"/>
              </a:spcAft>
            </a:pPr>
            <a:r>
              <a:rPr lang="ru-RU" sz="1600" b="1" dirty="0" smtClean="0">
                <a:solidFill>
                  <a:srgbClr val="000000"/>
                </a:solidFill>
                <a:effectLst/>
                <a:latin typeface="Times New Roman"/>
                <a:ea typeface="Calibri"/>
              </a:rPr>
              <a:t>Назначение двигательной разминки заключается в предотвращении утомления у детей и снятия эмоционального и физического напряжения в процессе умственной деятельности. </a:t>
            </a:r>
            <a:endParaRPr lang="ru-RU" sz="1600" b="1" dirty="0" smtClean="0">
              <a:solidFill>
                <a:srgbClr val="000000"/>
              </a:solidFill>
              <a:latin typeface="Times New Roman"/>
              <a:ea typeface="Calibri"/>
            </a:endParaRPr>
          </a:p>
          <a:p>
            <a:pPr marL="457200" indent="450215" algn="just">
              <a:lnSpc>
                <a:spcPct val="115000"/>
              </a:lnSpc>
              <a:spcAft>
                <a:spcPts val="0"/>
              </a:spcAft>
            </a:pPr>
            <a:endParaRPr lang="ru-RU" sz="1600" b="1" dirty="0">
              <a:solidFill>
                <a:srgbClr val="000000"/>
              </a:solidFill>
              <a:effectLst/>
              <a:latin typeface="Times New Roman"/>
              <a:ea typeface="Calibri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000" b="1" u="sng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</a:rPr>
              <a:t>Дыхательная гимнастика </a:t>
            </a:r>
            <a:r>
              <a:rPr lang="ru-RU" sz="1600" b="1" dirty="0" smtClean="0">
                <a:solidFill>
                  <a:srgbClr val="000000"/>
                </a:solidFill>
                <a:effectLst/>
                <a:latin typeface="Times New Roman"/>
                <a:ea typeface="Calibri"/>
              </a:rPr>
              <a:t>занимает важное место в оздоровлении детей. Из-за малой подвижности, плохих экологических условий, не правильного образа жизни, дети часто страдают хроническими болезнями дыхательных путей (ринит, тонзиллит, аденоид). Это приводит к тому, что дети начинают дышать ртом, что в свою очередь  приводит к заболеваниям горла, легких, бронхов. Дыхательная гимнастика направлена на то, чтобы научить детей вдыхать носом, удлинять выдох. Это помогает улучшить процесс дыхания, очистить органы дыхания, обеспечит возможность правильного вдоха. </a:t>
            </a: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1600" b="1" dirty="0" smtClean="0">
                <a:solidFill>
                  <a:srgbClr val="000000"/>
                </a:solidFill>
                <a:effectLst/>
                <a:latin typeface="Times New Roman"/>
                <a:ea typeface="Calibri"/>
              </a:rPr>
              <a:t>Правильное дыхание стимулирует работу сердца, мозга, нервной системы</a:t>
            </a:r>
            <a:r>
              <a:rPr lang="ru-RU" sz="1600" dirty="0" smtClean="0">
                <a:solidFill>
                  <a:srgbClr val="000000"/>
                </a:solidFill>
                <a:effectLst/>
                <a:latin typeface="Times New Roman"/>
                <a:ea typeface="Calibri"/>
              </a:rPr>
              <a:t>.</a:t>
            </a: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1600" b="1" dirty="0" smtClean="0">
                <a:solidFill>
                  <a:srgbClr val="000000"/>
                </a:solidFill>
                <a:effectLst/>
                <a:latin typeface="Times New Roman"/>
                <a:ea typeface="Calibri"/>
              </a:rPr>
              <a:t>Регулярные занятия дыхательной гимнастикой способствуют профилактике болезней дыхательных путей, воспитанию правильного речевого дыхания, тренировке дыхательной мускулатуры, улучшает мозговое кровообращение.</a:t>
            </a:r>
          </a:p>
          <a:p>
            <a:pPr marL="457200" indent="450215" algn="just">
              <a:lnSpc>
                <a:spcPct val="115000"/>
              </a:lnSpc>
              <a:spcAft>
                <a:spcPts val="0"/>
              </a:spcAft>
            </a:pPr>
            <a:endParaRPr lang="ru-RU" sz="1600" b="1" dirty="0" smtClean="0">
              <a:solidFill>
                <a:srgbClr val="000000"/>
              </a:solidFill>
              <a:effectLst/>
              <a:latin typeface="Times New Roman"/>
              <a:ea typeface="Calibri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6318274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M:\3 КУРС\ИКТ\digryi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8344" y="5295830"/>
            <a:ext cx="1287413" cy="1383568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179511" y="188640"/>
            <a:ext cx="8776245" cy="56138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000" b="1" u="sng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</a:rPr>
              <a:t>Физкультминутка </a:t>
            </a:r>
            <a:r>
              <a:rPr lang="ru-RU" b="1" dirty="0" smtClean="0">
                <a:solidFill>
                  <a:srgbClr val="000000"/>
                </a:solidFill>
                <a:effectLst/>
                <a:latin typeface="Times New Roman"/>
                <a:ea typeface="Calibri"/>
              </a:rPr>
              <a:t>– </a:t>
            </a:r>
            <a:r>
              <a:rPr lang="ru-RU" sz="1600" b="1" dirty="0" smtClean="0">
                <a:solidFill>
                  <a:srgbClr val="000000"/>
                </a:solidFill>
                <a:effectLst/>
                <a:latin typeface="Times New Roman"/>
                <a:ea typeface="Calibri"/>
              </a:rPr>
              <a:t>Упражнения общеразвивающего воздействия, подвижная игра, дидактическая игра с разными движениями, танцевальные движения и игровые упражнения. Действие может сопровождаться текстовкой. </a:t>
            </a:r>
            <a:r>
              <a:rPr lang="ru-RU" sz="1600" b="1" dirty="0" smtClean="0">
                <a:solidFill>
                  <a:srgbClr val="C00000"/>
                </a:solidFill>
                <a:effectLst/>
                <a:latin typeface="Times New Roman"/>
                <a:ea typeface="Calibri"/>
              </a:rPr>
              <a:t>- Проводится воспитателем по мере необходимости во время НОД.</a:t>
            </a: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1600" b="1" dirty="0" smtClean="0">
                <a:solidFill>
                  <a:srgbClr val="000000"/>
                </a:solidFill>
                <a:effectLst/>
                <a:latin typeface="Times New Roman"/>
                <a:ea typeface="Calibri"/>
              </a:rPr>
              <a:t>Цель проведения физкультурной минутки – повысить или удержать умственную работоспособность детей на занятиях (по счету, развитию речи и т. п.), обеспечить кратковременный активный отдых для дошкольников во время занятий, когда значительную нагрузку испытывают органы зрения и слуха; мышцы туловища, особенно спины, находящиеся в статическом состоянии; мышцы кисти работающей руки. </a:t>
            </a: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endParaRPr lang="ru-RU" sz="1600" b="1" dirty="0">
              <a:solidFill>
                <a:srgbClr val="C00000"/>
              </a:solidFill>
              <a:latin typeface="Times New Roman"/>
              <a:ea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000" b="1" u="sng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</a:rPr>
              <a:t>Динамический час </a:t>
            </a:r>
            <a:r>
              <a:rPr lang="ru-RU" sz="1600" dirty="0" smtClean="0">
                <a:effectLst/>
                <a:latin typeface="Times New Roman"/>
                <a:ea typeface="Times New Roman"/>
              </a:rPr>
              <a:t>- </a:t>
            </a:r>
            <a:r>
              <a:rPr lang="ru-RU" sz="1600" b="1" dirty="0" smtClean="0">
                <a:effectLst/>
                <a:latin typeface="Times New Roman"/>
                <a:ea typeface="Times New Roman"/>
              </a:rPr>
              <a:t>подвижные игры с разной интенсивностью; игры-эстафеты; сюжетные двигательные задания; командные спортивные игры;  самостоятельные занятия детей на комплексах и тренажёрах, и др. Отсутствие строгой регламентации, учет интересов и желания детей в выборе упражнений, пособий и игр.</a:t>
            </a:r>
          </a:p>
          <a:p>
            <a:pPr indent="447675" algn="just">
              <a:lnSpc>
                <a:spcPct val="115000"/>
              </a:lnSpc>
              <a:spcAft>
                <a:spcPts val="0"/>
              </a:spcAft>
            </a:pPr>
            <a:r>
              <a:rPr lang="ru-RU" sz="1600" b="1" dirty="0" smtClean="0">
                <a:effectLst/>
                <a:latin typeface="Times New Roman"/>
                <a:ea typeface="Times New Roman"/>
              </a:rPr>
              <a:t>Активизация двигательной деятельности  детей; развитие двигательных способностей: ловкости, силы, выносливости; развитие коммуникативных качеств. Динамический час необходим для формирования двигательных навыков.</a:t>
            </a: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endParaRPr lang="ru-RU" sz="1600" b="1" dirty="0" smtClean="0">
              <a:solidFill>
                <a:srgbClr val="000000"/>
              </a:solidFill>
              <a:effectLst/>
              <a:latin typeface="Times New Roman"/>
              <a:ea typeface="Calibri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endParaRPr lang="ru-RU" sz="1600" b="1" dirty="0">
              <a:solidFill>
                <a:srgbClr val="000000"/>
              </a:solidFill>
              <a:effectLst/>
              <a:latin typeface="Times New Roman"/>
              <a:ea typeface="Calibri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3557946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188640"/>
            <a:ext cx="8784976" cy="61801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000" b="1" u="sng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</a:rPr>
              <a:t>Бодрящая гимнастика после дневного сна </a:t>
            </a:r>
            <a:r>
              <a:rPr lang="ru-RU" dirty="0" smtClean="0">
                <a:solidFill>
                  <a:srgbClr val="000000"/>
                </a:solidFill>
                <a:effectLst/>
                <a:latin typeface="Times New Roman"/>
                <a:ea typeface="Calibri"/>
              </a:rPr>
              <a:t>- </a:t>
            </a:r>
            <a:r>
              <a:rPr lang="ru-RU" sz="1600" b="1" dirty="0" smtClean="0">
                <a:solidFill>
                  <a:srgbClr val="000000"/>
                </a:solidFill>
                <a:effectLst/>
                <a:latin typeface="Times New Roman"/>
                <a:ea typeface="Calibri"/>
              </a:rPr>
              <a:t>разминка в постели; О.Р.У.; подвижные игры и танцевальные движения; релаксационные упражнения; «дорожка здоровья» (солевая дорожка, массажные коврики, перепрыгивание через различные предметы). </a:t>
            </a:r>
            <a:r>
              <a:rPr lang="ru-RU" sz="1600" b="1" dirty="0" smtClean="0">
                <a:solidFill>
                  <a:srgbClr val="C00000"/>
                </a:solidFill>
                <a:effectLst/>
                <a:latin typeface="Times New Roman"/>
                <a:ea typeface="Calibri"/>
              </a:rPr>
              <a:t>– Ежедневно.</a:t>
            </a:r>
            <a:endParaRPr lang="ru-RU" b="1" dirty="0" smtClean="0">
              <a:solidFill>
                <a:srgbClr val="C00000"/>
              </a:solidFill>
              <a:effectLst/>
              <a:latin typeface="Times New Roman"/>
              <a:ea typeface="Calibri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1600" b="1" dirty="0" smtClean="0">
                <a:solidFill>
                  <a:srgbClr val="000000"/>
                </a:solidFill>
                <a:effectLst/>
                <a:latin typeface="Times New Roman"/>
                <a:ea typeface="Calibri"/>
              </a:rPr>
              <a:t>Гимнастика после сна позволяет пробудить организм, нормализовать кровообращение, снять вялость и сонливость, быстрее прийти в бодрое состояние и настроение.</a:t>
            </a: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endParaRPr lang="ru-RU" sz="1600" b="1" dirty="0">
              <a:solidFill>
                <a:srgbClr val="000000"/>
              </a:solidFill>
              <a:latin typeface="Times New Roman"/>
              <a:ea typeface="Calibri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000" b="1" u="sng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</a:rPr>
              <a:t>Прогулки-походы </a:t>
            </a:r>
            <a:r>
              <a:rPr lang="ru-RU" sz="1600" b="1" dirty="0" smtClean="0">
                <a:solidFill>
                  <a:srgbClr val="000000"/>
                </a:solidFill>
                <a:effectLst/>
                <a:latin typeface="Times New Roman"/>
                <a:ea typeface="Calibri"/>
              </a:rPr>
              <a:t>- переход к месту отдыха с преодолением различных естественных препятствий; наблюдение в природе и сбор различного материала;  беседа с использованием художественного слова и различных слов к детям;  выполнение имитационных движений (подражание действиям птиц, насекомых, зверей);  подвижные и дидактические игры; физкультурное занятие или комплекс игр и физкультурных упражнений; комплекс упражнений общеразвивающего воздействия, проводимый в игровой форме; упражнения на природной полосе препятствий; самостоятельные игры; игровые упражнения, подобранные с учётом уровня развития двигательной активности детей. </a:t>
            </a:r>
            <a:r>
              <a:rPr lang="ru-RU" sz="1600" b="1" dirty="0" smtClean="0">
                <a:solidFill>
                  <a:srgbClr val="C00000"/>
                </a:solidFill>
                <a:effectLst/>
                <a:latin typeface="Times New Roman"/>
                <a:ea typeface="Calibri"/>
              </a:rPr>
              <a:t>- 2-3 раза в месяц. В первой половине дня за счет времени, отведенного на утреннюю прогулку и физкультурное занятие.</a:t>
            </a: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1600" b="1" dirty="0" smtClean="0">
                <a:solidFill>
                  <a:srgbClr val="000000"/>
                </a:solidFill>
                <a:effectLst/>
                <a:latin typeface="Times New Roman"/>
                <a:ea typeface="Calibri"/>
              </a:rPr>
              <a:t>Одной из задач прогулок-походов является совершенствование движений в естественных условиях, обогащение двигательного опыта детей.</a:t>
            </a: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endParaRPr lang="ru-RU" sz="1600" b="1" dirty="0" smtClean="0">
              <a:solidFill>
                <a:srgbClr val="000000"/>
              </a:solidFill>
              <a:effectLst/>
              <a:latin typeface="Times New Roman"/>
              <a:ea typeface="Calibri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endParaRPr lang="ru-RU" sz="1600" b="1" dirty="0">
              <a:solidFill>
                <a:srgbClr val="000000"/>
              </a:solidFill>
              <a:effectLst/>
              <a:latin typeface="Times New Roman"/>
              <a:ea typeface="Calibri"/>
            </a:endParaRPr>
          </a:p>
        </p:txBody>
      </p:sp>
      <p:pic>
        <p:nvPicPr>
          <p:cNvPr id="5123" name="Picture 3" descr="M:\3 КУРС\ИКТ\digryi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33059" y="5157192"/>
            <a:ext cx="1431429" cy="153834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2895622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M:\3 КУРС\ИКТ\digryi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320" y="5157192"/>
            <a:ext cx="1431429" cy="153834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170781" y="188640"/>
            <a:ext cx="8712968" cy="67464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000" b="1" u="sng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</a:rPr>
              <a:t>Логоритмическая</a:t>
            </a:r>
            <a:r>
              <a:rPr lang="ru-RU" sz="2000" b="1" u="sng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</a:rPr>
              <a:t> гимнастика</a:t>
            </a:r>
            <a:r>
              <a:rPr lang="ru-RU" dirty="0" smtClean="0">
                <a:solidFill>
                  <a:srgbClr val="C00000"/>
                </a:solidFill>
                <a:effectLst/>
                <a:latin typeface="Times New Roman"/>
                <a:ea typeface="Calibri"/>
              </a:rPr>
              <a:t> </a:t>
            </a:r>
            <a:r>
              <a:rPr lang="ru-RU" dirty="0" smtClean="0">
                <a:solidFill>
                  <a:srgbClr val="000000"/>
                </a:solidFill>
                <a:effectLst/>
                <a:latin typeface="Times New Roman"/>
                <a:ea typeface="Calibri"/>
              </a:rPr>
              <a:t>- </a:t>
            </a:r>
            <a:r>
              <a:rPr lang="ru-RU" sz="1600" b="1" dirty="0" smtClean="0">
                <a:solidFill>
                  <a:srgbClr val="000000"/>
                </a:solidFill>
                <a:effectLst/>
                <a:latin typeface="Times New Roman"/>
                <a:ea typeface="Calibri"/>
              </a:rPr>
              <a:t>дыхательная гимнастика; пальчиковая гимнастика; подвижная игра; общеразвивающие игры; массаж и самомассаж; психотерапия; музыкотерапия. </a:t>
            </a:r>
            <a:r>
              <a:rPr lang="ru-RU" sz="1600" b="1" dirty="0" smtClean="0">
                <a:solidFill>
                  <a:srgbClr val="C00000"/>
                </a:solidFill>
                <a:effectLst/>
                <a:latin typeface="Times New Roman"/>
                <a:ea typeface="Calibri"/>
              </a:rPr>
              <a:t>- Используется на физкультурных и музыкальных занятиях, на утренней гимнастике, во время физкультминуток, гимнастике после дневного сна, в подвижных играх, во время прогулок, а также на физкультурных праздниках и досугах. </a:t>
            </a:r>
            <a:r>
              <a:rPr lang="ru-RU" sz="1600" b="1" dirty="0" smtClean="0">
                <a:solidFill>
                  <a:srgbClr val="000000"/>
                </a:solidFill>
                <a:effectLst/>
                <a:latin typeface="Times New Roman"/>
                <a:ea typeface="Calibri"/>
              </a:rPr>
              <a:t>Включение в разные виды занятий по физической культуре считалок, поговорок, загадок способствуют формированию звуковой культуры речи и развитию интереса детей к разным движениям.</a:t>
            </a: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1600" b="1" dirty="0" err="1" smtClean="0">
                <a:solidFill>
                  <a:srgbClr val="000000"/>
                </a:solidFill>
                <a:effectLst/>
                <a:latin typeface="Times New Roman"/>
                <a:ea typeface="Calibri"/>
              </a:rPr>
              <a:t>Логоритмика</a:t>
            </a:r>
            <a:r>
              <a:rPr lang="ru-RU" sz="1600" b="1" dirty="0" smtClean="0">
                <a:solidFill>
                  <a:srgbClr val="000000"/>
                </a:solidFill>
                <a:effectLst/>
                <a:latin typeface="Times New Roman"/>
                <a:ea typeface="Calibri"/>
              </a:rPr>
              <a:t> – одно из наиболее эффективных средств речевого оздоровления, музыкально-ритмического и физического воспитания детей дошкольного возраста. Ее цели и задачи очень велики. Это - приобретение и формирование двигательных умений и навыков посредством ритмических движений, согласованных со словами и музыкальным сопровождением. </a:t>
            </a: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endParaRPr lang="ru-RU" sz="1600" b="1" dirty="0">
              <a:solidFill>
                <a:srgbClr val="000000"/>
              </a:solidFill>
              <a:latin typeface="Times New Roman"/>
              <a:ea typeface="Calibri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1600" b="1" dirty="0" smtClean="0">
                <a:solidFill>
                  <a:srgbClr val="C00000"/>
                </a:solidFill>
                <a:effectLst/>
                <a:latin typeface="Times New Roman"/>
                <a:ea typeface="Calibri"/>
              </a:rPr>
              <a:t> </a:t>
            </a:r>
            <a:r>
              <a:rPr lang="ru-RU" sz="2000" b="1" u="sng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</a:rPr>
              <a:t>Самостоятельная двигательная деятельность</a:t>
            </a:r>
            <a:r>
              <a:rPr lang="ru-RU" sz="2000" u="sng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</a:rPr>
              <a:t> </a:t>
            </a:r>
            <a:r>
              <a:rPr lang="ru-RU" sz="1600" dirty="0" smtClean="0">
                <a:solidFill>
                  <a:srgbClr val="C00000"/>
                </a:solidFill>
                <a:effectLst/>
                <a:latin typeface="Times New Roman"/>
                <a:ea typeface="Calibri"/>
              </a:rPr>
              <a:t>- </a:t>
            </a:r>
            <a:r>
              <a:rPr lang="ru-RU" sz="1600" b="1" dirty="0" smtClean="0">
                <a:solidFill>
                  <a:srgbClr val="000000"/>
                </a:solidFill>
                <a:effectLst/>
                <a:latin typeface="Times New Roman"/>
                <a:ea typeface="Calibri"/>
              </a:rPr>
              <a:t>разнообразие видов и способов движений с различными игрушками, пособиями; парные и совместные игры; показ новых движений и игр; показ вариативного использование спортивного инвентаря; совместное строительство «полосы препятствия»;  сюжетно-ролевые игры. - </a:t>
            </a:r>
            <a:r>
              <a:rPr lang="ru-RU" sz="1600" b="1" dirty="0" smtClean="0">
                <a:solidFill>
                  <a:srgbClr val="C00000"/>
                </a:solidFill>
                <a:effectLst/>
                <a:latin typeface="Times New Roman"/>
                <a:ea typeface="Calibri"/>
              </a:rPr>
              <a:t>Ежедневно под руководством воспитателя (в помещении или на открытом воздухе).</a:t>
            </a: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1600" b="1" dirty="0" smtClean="0">
                <a:solidFill>
                  <a:srgbClr val="000000"/>
                </a:solidFill>
                <a:effectLst/>
                <a:latin typeface="Times New Roman"/>
                <a:ea typeface="Calibri"/>
              </a:rPr>
              <a:t>В ходе самостоятельной двигательной деятельности ребенок пробует свои силы, проявляет инициативу, закрепляет умения и удовлетворяет естественные потребности в движении. </a:t>
            </a: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endParaRPr lang="ru-RU" sz="1600" b="1" dirty="0">
              <a:solidFill>
                <a:srgbClr val="000000"/>
              </a:solidFill>
              <a:effectLst/>
              <a:latin typeface="Times New Roman"/>
              <a:ea typeface="Calibri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1275308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M:\3 КУРС\ИКТ\digryi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336" y="5213066"/>
            <a:ext cx="1359421" cy="1460954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179511" y="188640"/>
            <a:ext cx="8776245" cy="61447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b="1" dirty="0" smtClean="0">
                <a:solidFill>
                  <a:srgbClr val="C00000"/>
                </a:solidFill>
                <a:effectLst/>
                <a:latin typeface="Times New Roman"/>
                <a:ea typeface="Calibri"/>
              </a:rPr>
              <a:t> </a:t>
            </a:r>
            <a:r>
              <a:rPr lang="ru-RU" sz="2000" b="1" u="sng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</a:rPr>
              <a:t>Подвижные игры и физические упражнения на прогулке</a:t>
            </a:r>
            <a:r>
              <a:rPr lang="ru-RU" sz="2000" u="sng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</a:rPr>
              <a:t> </a:t>
            </a:r>
            <a:r>
              <a:rPr lang="ru-RU" dirty="0" smtClean="0">
                <a:solidFill>
                  <a:srgbClr val="000000"/>
                </a:solidFill>
                <a:effectLst/>
                <a:latin typeface="Times New Roman"/>
                <a:ea typeface="Calibri"/>
              </a:rPr>
              <a:t>- </a:t>
            </a:r>
            <a:r>
              <a:rPr lang="ru-RU" sz="1600" b="1" dirty="0" smtClean="0">
                <a:solidFill>
                  <a:srgbClr val="000000"/>
                </a:solidFill>
                <a:effectLst/>
                <a:latin typeface="Times New Roman"/>
                <a:ea typeface="Calibri"/>
              </a:rPr>
              <a:t>активные двигательные действия, обусловленные сюжетом и правилами игры; самостоятельные, групповые, совместные игры; игры малой подвижности; игры с элементами спортивных упражнений, на развитие ловкости, быстроты движений, скорости, внимания, координации;  игры с предметами; преодоление полосы препятствий; подвижные игры соревновательного характера, игры-эстафеты. </a:t>
            </a:r>
            <a:r>
              <a:rPr lang="ru-RU" sz="1600" b="1" dirty="0" smtClean="0">
                <a:solidFill>
                  <a:srgbClr val="C00000"/>
                </a:solidFill>
                <a:effectLst/>
                <a:latin typeface="Times New Roman"/>
                <a:ea typeface="Calibri"/>
              </a:rPr>
              <a:t>- Ежедневно во время утренней прогулки, подгруппами, подобранными с учётом уровня двигательной активности детей.</a:t>
            </a: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1600" b="1" dirty="0">
                <a:solidFill>
                  <a:srgbClr val="000000"/>
                </a:solidFill>
                <a:latin typeface="Times New Roman"/>
                <a:ea typeface="Calibri"/>
              </a:rPr>
              <a:t>О</a:t>
            </a:r>
            <a:r>
              <a:rPr lang="ru-RU" sz="1600" b="1" dirty="0" smtClean="0">
                <a:solidFill>
                  <a:srgbClr val="000000"/>
                </a:solidFill>
                <a:effectLst/>
                <a:latin typeface="Times New Roman"/>
                <a:ea typeface="Calibri"/>
              </a:rPr>
              <a:t>казывает благотворное влияние на общее состояние здоровья детей: улучшается аппетит, укрепляется нервная система, повышается сопротивление организма к различным заболеваниям. </a:t>
            </a: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endParaRPr lang="ru-RU" sz="1600" b="1" dirty="0">
              <a:solidFill>
                <a:srgbClr val="000000"/>
              </a:solidFill>
              <a:latin typeface="Times New Roman"/>
              <a:ea typeface="Calibri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1600" b="1" dirty="0" smtClean="0">
                <a:solidFill>
                  <a:srgbClr val="000000"/>
                </a:solidFill>
                <a:effectLst/>
                <a:latin typeface="Times New Roman"/>
                <a:ea typeface="Calibri"/>
              </a:rPr>
              <a:t> </a:t>
            </a:r>
            <a:r>
              <a:rPr lang="ru-RU" sz="2000" b="1" u="sng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</a:rPr>
              <a:t>Оздоровительный бег</a:t>
            </a:r>
            <a:r>
              <a:rPr lang="ru-RU" sz="2000" u="sng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</a:rPr>
              <a:t> </a:t>
            </a:r>
            <a:r>
              <a:rPr lang="ru-RU" sz="1600" dirty="0" smtClean="0">
                <a:solidFill>
                  <a:srgbClr val="C00000"/>
                </a:solidFill>
                <a:effectLst/>
                <a:latin typeface="Times New Roman"/>
                <a:ea typeface="Calibri"/>
              </a:rPr>
              <a:t>-</a:t>
            </a:r>
            <a:r>
              <a:rPr lang="ru-RU" sz="1600" dirty="0" smtClean="0">
                <a:solidFill>
                  <a:srgbClr val="000000"/>
                </a:solidFill>
                <a:effectLst/>
                <a:latin typeface="Times New Roman"/>
                <a:ea typeface="Calibri"/>
              </a:rPr>
              <a:t> </a:t>
            </a:r>
            <a:r>
              <a:rPr lang="ru-RU" sz="1600" b="1" dirty="0" smtClean="0">
                <a:solidFill>
                  <a:srgbClr val="000000"/>
                </a:solidFill>
                <a:effectLst/>
                <a:latin typeface="Times New Roman"/>
                <a:ea typeface="Calibri"/>
              </a:rPr>
              <a:t>бессистемная пробежка вокруг детского сада или спортивной площадки;  спортивная ходьба. </a:t>
            </a:r>
            <a:r>
              <a:rPr lang="ru-RU" sz="1600" b="1" dirty="0" smtClean="0">
                <a:solidFill>
                  <a:srgbClr val="C00000"/>
                </a:solidFill>
                <a:effectLst/>
                <a:latin typeface="Times New Roman"/>
                <a:ea typeface="Calibri"/>
              </a:rPr>
              <a:t>- Два раза в неделю во время утренней прогулки.</a:t>
            </a:r>
          </a:p>
          <a:p>
            <a:pPr lvl="0" algn="just">
              <a:lnSpc>
                <a:spcPct val="115000"/>
              </a:lnSpc>
              <a:spcAft>
                <a:spcPts val="0"/>
              </a:spcAft>
              <a:tabLst>
                <a:tab pos="447675" algn="l"/>
              </a:tabLst>
            </a:pPr>
            <a:r>
              <a:rPr lang="ru-RU" sz="1600" b="1" dirty="0" smtClean="0">
                <a:solidFill>
                  <a:srgbClr val="000000"/>
                </a:solidFill>
                <a:effectLst/>
                <a:latin typeface="Times New Roman"/>
                <a:ea typeface="Calibri"/>
              </a:rPr>
              <a:t>	Бег – эффективное средство развития многих функций организма: приводит в форму все группы мышц; тренирует </a:t>
            </a:r>
            <a:r>
              <a:rPr lang="ru-RU" sz="1600" b="1" dirty="0" err="1" smtClean="0">
                <a:solidFill>
                  <a:srgbClr val="000000"/>
                </a:solidFill>
                <a:effectLst/>
                <a:latin typeface="Times New Roman"/>
                <a:ea typeface="Calibri"/>
              </a:rPr>
              <a:t>сердечнососудистую</a:t>
            </a:r>
            <a:r>
              <a:rPr lang="ru-RU" sz="1600" b="1" dirty="0" smtClean="0">
                <a:solidFill>
                  <a:srgbClr val="000000"/>
                </a:solidFill>
                <a:effectLst/>
                <a:latin typeface="Times New Roman"/>
                <a:ea typeface="Calibri"/>
              </a:rPr>
              <a:t> систему; укрепляет </a:t>
            </a:r>
            <a:r>
              <a:rPr lang="ru-RU" sz="1600" b="1" dirty="0" smtClean="0">
                <a:effectLst/>
                <a:latin typeface="Times New Roman"/>
                <a:ea typeface="Times New Roman"/>
              </a:rPr>
              <a:t>иммунную систему, центральную нервную систему; </a:t>
            </a:r>
            <a:r>
              <a:rPr lang="ru-RU" sz="1600" b="1" dirty="0" smtClean="0">
                <a:solidFill>
                  <a:srgbClr val="000000"/>
                </a:solidFill>
                <a:effectLst/>
                <a:latin typeface="Times New Roman"/>
                <a:ea typeface="Calibri"/>
              </a:rPr>
              <a:t>способствует закаливанию; развивает личные качества, такие как самоконтроль, целеустремлённость, выносливость.</a:t>
            </a:r>
            <a:endParaRPr lang="ru-RU" sz="1600" b="1" dirty="0" smtClean="0">
              <a:effectLst/>
              <a:latin typeface="Times New Roman"/>
              <a:ea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endParaRPr lang="ru-RU" sz="1600" b="1" dirty="0" smtClean="0">
              <a:solidFill>
                <a:srgbClr val="000000"/>
              </a:solidFill>
              <a:effectLst/>
              <a:latin typeface="Times New Roman"/>
              <a:ea typeface="Calibri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endParaRPr lang="ru-RU" sz="1600" b="1" dirty="0" smtClean="0">
              <a:solidFill>
                <a:srgbClr val="000000"/>
              </a:solidFill>
              <a:effectLst/>
              <a:latin typeface="Times New Roman"/>
              <a:ea typeface="Calibri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endParaRPr lang="ru-RU" sz="1600" b="1" dirty="0">
              <a:solidFill>
                <a:srgbClr val="000000"/>
              </a:solidFill>
              <a:effectLst/>
              <a:latin typeface="Times New Roman"/>
              <a:ea typeface="Calibri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3759083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188640"/>
            <a:ext cx="8784976" cy="68172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b="1" dirty="0" smtClean="0">
                <a:solidFill>
                  <a:srgbClr val="C00000"/>
                </a:solidFill>
                <a:effectLst/>
                <a:latin typeface="Times New Roman"/>
                <a:ea typeface="Calibri"/>
              </a:rPr>
              <a:t> </a:t>
            </a:r>
            <a:r>
              <a:rPr lang="ru-RU" sz="2000" b="1" u="sng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</a:rPr>
              <a:t>Индивидуальная работа по развитию движений</a:t>
            </a:r>
            <a:r>
              <a:rPr lang="ru-RU" sz="2000" u="sng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</a:rPr>
              <a:t> </a:t>
            </a:r>
            <a:r>
              <a:rPr lang="ru-RU" dirty="0" smtClean="0">
                <a:solidFill>
                  <a:srgbClr val="000000"/>
                </a:solidFill>
                <a:effectLst/>
                <a:latin typeface="Times New Roman"/>
                <a:ea typeface="Calibri"/>
              </a:rPr>
              <a:t>- </a:t>
            </a:r>
            <a:r>
              <a:rPr lang="ru-RU" sz="1600" b="1" dirty="0" smtClean="0">
                <a:solidFill>
                  <a:srgbClr val="000000"/>
                </a:solidFill>
                <a:effectLst/>
                <a:latin typeface="Times New Roman"/>
                <a:ea typeface="Calibri"/>
              </a:rPr>
              <a:t>игровые упражнения индивидуально характера на развитие быстроты, скорости;  элементы спортивных упражнений. </a:t>
            </a:r>
            <a:r>
              <a:rPr lang="ru-RU" sz="1600" b="1" dirty="0" smtClean="0">
                <a:solidFill>
                  <a:srgbClr val="C00000"/>
                </a:solidFill>
                <a:effectLst/>
                <a:latin typeface="Times New Roman"/>
                <a:ea typeface="Calibri"/>
              </a:rPr>
              <a:t>- Ежедневно (во время дневной и утренней прогулки).</a:t>
            </a: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1600" b="1" dirty="0" smtClean="0">
                <a:solidFill>
                  <a:srgbClr val="000000"/>
                </a:solidFill>
                <a:effectLst/>
                <a:latin typeface="Times New Roman"/>
                <a:ea typeface="Calibri"/>
              </a:rPr>
              <a:t>Учить детей сохранять правильную осанку, способствовать пропорциональному развитию всех групп мышц. Приобщать детей к здоровому образу жизни.</a:t>
            </a: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endParaRPr lang="ru-RU" sz="1600" b="1" dirty="0">
              <a:solidFill>
                <a:srgbClr val="000000"/>
              </a:solidFill>
              <a:latin typeface="Times New Roman"/>
              <a:ea typeface="Calibri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000" b="1" u="sng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</a:rPr>
              <a:t>Неделя здоровья </a:t>
            </a:r>
            <a:r>
              <a:rPr lang="ru-RU" sz="1600" dirty="0" smtClean="0">
                <a:solidFill>
                  <a:srgbClr val="000000"/>
                </a:solidFill>
                <a:effectLst/>
                <a:latin typeface="Times New Roman"/>
                <a:ea typeface="Calibri"/>
              </a:rPr>
              <a:t>- </a:t>
            </a:r>
            <a:r>
              <a:rPr lang="ru-RU" sz="1600" b="1" dirty="0" smtClean="0">
                <a:solidFill>
                  <a:srgbClr val="000000"/>
                </a:solidFill>
                <a:effectLst/>
                <a:latin typeface="Times New Roman"/>
                <a:ea typeface="Calibri"/>
              </a:rPr>
              <a:t>беседы, спортивные игры, обсуждения, соревнования, спортивные развлечения;  выпуск газет на тему ЗОЖ; консультации для родителей. </a:t>
            </a:r>
            <a:r>
              <a:rPr lang="ru-RU" sz="1600" b="1" dirty="0" smtClean="0">
                <a:solidFill>
                  <a:srgbClr val="C00000"/>
                </a:solidFill>
                <a:effectLst/>
                <a:latin typeface="Times New Roman"/>
                <a:ea typeface="Calibri"/>
              </a:rPr>
              <a:t>- 2-3 раза в год.</a:t>
            </a: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1600" b="1" dirty="0" smtClean="0">
                <a:solidFill>
                  <a:srgbClr val="000000"/>
                </a:solidFill>
                <a:effectLst/>
                <a:latin typeface="Times New Roman"/>
                <a:ea typeface="Calibri"/>
              </a:rPr>
              <a:t>Пропаганда здорового образа жизни среди родителей способствует тому, что они стараются больше внимания уделять своему здоровью и здоровью своих детей: занимаются с ними физкультурой, выполняют элементарные самомассажи, корригирующую гимнастику, записывают детей в спортивные секции.</a:t>
            </a: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endParaRPr lang="ru-RU" sz="1600" b="1" dirty="0" smtClean="0">
              <a:solidFill>
                <a:srgbClr val="C00000"/>
              </a:solidFill>
              <a:effectLst/>
              <a:latin typeface="Times New Roman"/>
              <a:ea typeface="Calibri"/>
            </a:endParaRPr>
          </a:p>
          <a:p>
            <a:pPr indent="447675" algn="just">
              <a:lnSpc>
                <a:spcPct val="115000"/>
              </a:lnSpc>
              <a:spcAft>
                <a:spcPts val="0"/>
              </a:spcAft>
              <a:tabLst>
                <a:tab pos="447675" algn="l"/>
              </a:tabLst>
            </a:pPr>
            <a:r>
              <a:rPr lang="ru-RU" sz="1600" b="1" dirty="0" smtClean="0">
                <a:solidFill>
                  <a:srgbClr val="C00000"/>
                </a:solidFill>
                <a:effectLst/>
                <a:latin typeface="Times New Roman"/>
                <a:ea typeface="Calibri"/>
              </a:rPr>
              <a:t> </a:t>
            </a:r>
            <a:r>
              <a:rPr lang="ru-RU" sz="2000" b="1" u="sng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</a:rPr>
              <a:t>Физкультурный досуг</a:t>
            </a:r>
            <a:r>
              <a:rPr lang="ru-RU" sz="2000" u="sng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</a:rPr>
              <a:t> </a:t>
            </a:r>
            <a:r>
              <a:rPr lang="ru-RU" sz="1600" dirty="0" smtClean="0">
                <a:solidFill>
                  <a:srgbClr val="000000"/>
                </a:solidFill>
                <a:effectLst/>
                <a:latin typeface="Times New Roman"/>
                <a:ea typeface="Calibri"/>
              </a:rPr>
              <a:t>- </a:t>
            </a:r>
            <a:r>
              <a:rPr lang="ru-RU" sz="1600" b="1" dirty="0" smtClean="0">
                <a:solidFill>
                  <a:srgbClr val="000000"/>
                </a:solidFill>
                <a:effectLst/>
                <a:latin typeface="Times New Roman"/>
                <a:ea typeface="Calibri"/>
              </a:rPr>
              <a:t>спортивно-театрализованное развлечение; сюжетная игра;  игровое занятие по русской народной сказке;  игра- путешествие. </a:t>
            </a:r>
            <a:r>
              <a:rPr lang="ru-RU" sz="1600" b="1" dirty="0" smtClean="0">
                <a:solidFill>
                  <a:srgbClr val="C00000"/>
                </a:solidFill>
                <a:effectLst/>
                <a:latin typeface="Times New Roman"/>
                <a:ea typeface="Calibri"/>
              </a:rPr>
              <a:t>- 2-3 раза в месяц. </a:t>
            </a:r>
            <a:r>
              <a:rPr lang="ru-RU" sz="1600" b="1" dirty="0" smtClean="0">
                <a:solidFill>
                  <a:srgbClr val="000000"/>
                </a:solidFill>
                <a:effectLst/>
                <a:latin typeface="Times New Roman"/>
                <a:ea typeface="Calibri"/>
              </a:rPr>
              <a:t>	</a:t>
            </a:r>
            <a:r>
              <a:rPr lang="ru-RU" sz="1600" b="1" dirty="0" smtClean="0">
                <a:effectLst/>
                <a:latin typeface="Times New Roman"/>
                <a:ea typeface="Times New Roman"/>
              </a:rPr>
              <a:t>Одна из наиболее эффективных форм активного отдыха. Повышает интерес к занятиям, оказывает благотворное воздействие на организм ребёнка, закрепляет двигательные умения и навыки, развивает быстроту, ловкость, выдержку, внимание, смелость, упорство, организованность, способствует воспитанию чувства коллективизма, дружбы.</a:t>
            </a:r>
            <a:endParaRPr lang="ru-RU" sz="1050" b="1" dirty="0" smtClean="0">
              <a:effectLst/>
              <a:latin typeface="Times New Roman"/>
              <a:ea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endParaRPr lang="ru-RU" sz="1600" b="1" dirty="0" smtClean="0">
              <a:solidFill>
                <a:srgbClr val="000000"/>
              </a:solidFill>
              <a:effectLst/>
              <a:latin typeface="Times New Roman"/>
              <a:ea typeface="Calibri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endParaRPr lang="ru-RU" sz="1600" b="1" dirty="0">
              <a:solidFill>
                <a:srgbClr val="000000"/>
              </a:solidFill>
              <a:effectLst/>
              <a:latin typeface="Times New Roman"/>
              <a:ea typeface="Calibri"/>
            </a:endParaRPr>
          </a:p>
        </p:txBody>
      </p:sp>
      <p:pic>
        <p:nvPicPr>
          <p:cNvPr id="8194" name="Picture 2" descr="M:\3 КУРС\ИКТ\digryi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05067" y="5229199"/>
            <a:ext cx="1359421" cy="146095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27036819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M:\3 КУРС\ИКТ\digryi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336" y="5301208"/>
            <a:ext cx="1359421" cy="146095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179511" y="188640"/>
            <a:ext cx="8776245" cy="66202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000" b="1" u="sng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</a:rPr>
              <a:t>Физкультурно-спортивные праздники </a:t>
            </a:r>
            <a:r>
              <a:rPr lang="ru-RU" dirty="0" smtClean="0">
                <a:solidFill>
                  <a:srgbClr val="000000"/>
                </a:solidFill>
                <a:effectLst/>
                <a:latin typeface="Times New Roman"/>
                <a:ea typeface="Calibri"/>
              </a:rPr>
              <a:t>- </a:t>
            </a:r>
            <a:r>
              <a:rPr lang="ru-RU" sz="1600" b="1" dirty="0" smtClean="0">
                <a:solidFill>
                  <a:srgbClr val="000000"/>
                </a:solidFill>
                <a:effectLst/>
                <a:latin typeface="Times New Roman"/>
                <a:ea typeface="Calibri"/>
              </a:rPr>
              <a:t>весёлые старты; малые олимпийские игры; развлечения. </a:t>
            </a:r>
            <a:r>
              <a:rPr lang="ru-RU" sz="1600" b="1" dirty="0" smtClean="0">
                <a:solidFill>
                  <a:srgbClr val="C00000"/>
                </a:solidFill>
                <a:effectLst/>
                <a:latin typeface="Times New Roman"/>
                <a:ea typeface="Calibri"/>
              </a:rPr>
              <a:t>- 2-3 раза в год (на открытом воздухе или в зале).</a:t>
            </a: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1600" b="1" dirty="0" smtClean="0">
                <a:solidFill>
                  <a:srgbClr val="000000"/>
                </a:solidFill>
                <a:effectLst/>
                <a:latin typeface="Times New Roman"/>
                <a:ea typeface="Calibri"/>
              </a:rPr>
              <a:t>Способствует совершенствованию двигательных умений детей, формированию у них интереса и потребности в занятиях физическими упражнениями.</a:t>
            </a: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endParaRPr lang="ru-RU" sz="1600" b="1" dirty="0">
              <a:solidFill>
                <a:srgbClr val="000000"/>
              </a:solidFill>
              <a:latin typeface="Times New Roman"/>
              <a:ea typeface="Calibri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000" b="1" u="sng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</a:rPr>
              <a:t>Участие родителей в физкультурно-оздоровительных, массовых мероприятиях детского сада</a:t>
            </a:r>
            <a:r>
              <a:rPr lang="ru-RU" sz="2000" u="sng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Calibri"/>
              </a:rPr>
              <a:t> </a:t>
            </a:r>
            <a:r>
              <a:rPr lang="ru-RU" sz="1600" dirty="0" smtClean="0">
                <a:solidFill>
                  <a:srgbClr val="000000"/>
                </a:solidFill>
                <a:effectLst/>
                <a:latin typeface="Times New Roman"/>
                <a:ea typeface="Calibri"/>
              </a:rPr>
              <a:t>- </a:t>
            </a:r>
            <a:r>
              <a:rPr lang="ru-RU" sz="1600" b="1" dirty="0" smtClean="0">
                <a:solidFill>
                  <a:srgbClr val="000000"/>
                </a:solidFill>
                <a:effectLst/>
                <a:latin typeface="Times New Roman"/>
                <a:ea typeface="Calibri"/>
              </a:rPr>
              <a:t>анкетирование родителей:  «Сотрудничество детского сада и семьи при проведении физкультурных мероприятий»; сбор сведений о составе семьи и проживающих вместе, анализ медкарт и мониторинг уровня психофизического развития каждого ребёнка;  создание родительских уголков, папок-передвижек «Здоровый ребёнок»; спортивные соревнования «Папа, мама и я – спортивная семья»;  физкультурные досуги по ОБЖ. </a:t>
            </a:r>
            <a:r>
              <a:rPr lang="ru-RU" sz="1600" b="1" dirty="0" smtClean="0">
                <a:solidFill>
                  <a:srgbClr val="C00000"/>
                </a:solidFill>
                <a:effectLst/>
                <a:latin typeface="Times New Roman"/>
                <a:ea typeface="Calibri"/>
              </a:rPr>
              <a:t>- Во время подготовки и проведения физкультурных досугов, праздников, неделя здоровья, туристических походов, посещение открытых занятий.</a:t>
            </a: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1600" b="1" dirty="0" smtClean="0">
                <a:solidFill>
                  <a:srgbClr val="000000"/>
                </a:solidFill>
                <a:effectLst/>
                <a:latin typeface="Times New Roman"/>
                <a:ea typeface="Calibri"/>
              </a:rPr>
              <a:t>Осуществление на деле, а не на словах индивидуального и дифференцированного подхода к родителям по существу и есть основной принцип работы ДОУ с семьёй! </a:t>
            </a: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1600" b="1" dirty="0" smtClean="0">
                <a:solidFill>
                  <a:srgbClr val="000000"/>
                </a:solidFill>
                <a:effectLst/>
                <a:latin typeface="Times New Roman"/>
                <a:ea typeface="Calibri"/>
              </a:rPr>
              <a:t>Даже самая современная физкультурно-оздоровительная работа в ДОУ не принесёт положительных результатов, если она не будет реализована совместно с семьёй!</a:t>
            </a: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1600" b="1" dirty="0" smtClean="0">
                <a:solidFill>
                  <a:srgbClr val="000000"/>
                </a:solidFill>
                <a:effectLst/>
                <a:latin typeface="Times New Roman"/>
                <a:ea typeface="Calibri"/>
              </a:rPr>
              <a:t>«Сотрудничество – надолго оставшееся богатство не только для родителя ребёнка, но и для общества в целом». Э. Эриксон.</a:t>
            </a: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1600" b="1" dirty="0" smtClean="0">
                <a:solidFill>
                  <a:srgbClr val="000000"/>
                </a:solidFill>
                <a:effectLst/>
                <a:latin typeface="Times New Roman"/>
                <a:ea typeface="Calibri"/>
              </a:rPr>
              <a:t> </a:t>
            </a: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endParaRPr lang="ru-RU" sz="1600" b="1" dirty="0" smtClean="0">
              <a:solidFill>
                <a:srgbClr val="000000"/>
              </a:solidFill>
              <a:effectLst/>
              <a:latin typeface="Times New Roman"/>
              <a:ea typeface="Calibri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endParaRPr lang="ru-RU" sz="1600" b="1" dirty="0">
              <a:solidFill>
                <a:srgbClr val="000000"/>
              </a:solidFill>
              <a:effectLst/>
              <a:latin typeface="Times New Roman"/>
              <a:ea typeface="Calibri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37897359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</TotalTime>
  <Words>1388</Words>
  <Application>Microsoft Office PowerPoint</Application>
  <PresentationFormat>Экран (4:3)</PresentationFormat>
  <Paragraphs>56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Здоровьесберегающая деятельность (физкультурно-оздоровительная работа) в современном детском саду. 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Анализ подходов к здоровьесберегающей деятельности (физкультурно-оздоровительная работа) в современном детском саду.</dc:title>
  <dc:creator>Пользователь Windows</dc:creator>
  <cp:lastModifiedBy>Пользователь Windows</cp:lastModifiedBy>
  <cp:revision>9</cp:revision>
  <dcterms:created xsi:type="dcterms:W3CDTF">2017-01-02T07:21:47Z</dcterms:created>
  <dcterms:modified xsi:type="dcterms:W3CDTF">2017-03-18T08:25:20Z</dcterms:modified>
</cp:coreProperties>
</file>