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5"/>
  </p:handoutMasterIdLst>
  <p:sldIdLst>
    <p:sldId id="281" r:id="rId2"/>
    <p:sldId id="327" r:id="rId3"/>
    <p:sldId id="337" r:id="rId4"/>
    <p:sldId id="338" r:id="rId5"/>
    <p:sldId id="339" r:id="rId6"/>
    <p:sldId id="340" r:id="rId7"/>
    <p:sldId id="316" r:id="rId8"/>
    <p:sldId id="323" r:id="rId9"/>
    <p:sldId id="334" r:id="rId10"/>
    <p:sldId id="335" r:id="rId11"/>
    <p:sldId id="299" r:id="rId12"/>
    <p:sldId id="329" r:id="rId13"/>
    <p:sldId id="330" r:id="rId14"/>
    <p:sldId id="328" r:id="rId15"/>
    <p:sldId id="294" r:id="rId16"/>
    <p:sldId id="324" r:id="rId17"/>
    <p:sldId id="331" r:id="rId18"/>
    <p:sldId id="308" r:id="rId19"/>
    <p:sldId id="341" r:id="rId20"/>
    <p:sldId id="326" r:id="rId21"/>
    <p:sldId id="271" r:id="rId22"/>
    <p:sldId id="343" r:id="rId23"/>
    <p:sldId id="342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629" autoAdjust="0"/>
    <p:restoredTop sz="94660"/>
  </p:normalViewPr>
  <p:slideViewPr>
    <p:cSldViewPr>
      <p:cViewPr>
        <p:scale>
          <a:sx n="50" d="100"/>
          <a:sy n="50" d="100"/>
        </p:scale>
        <p:origin x="-9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38" d="100"/>
          <a:sy n="38" d="100"/>
        </p:scale>
        <p:origin x="-2262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54F184-C8D0-483B-AA90-4B8517D5FD79}" type="datetimeFigureOut">
              <a:rPr lang="ru-RU" smtClean="0"/>
              <a:t>29.07.2015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D9D138-EA7D-4847-B87C-4E656B2DF5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06267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29.07.2015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29.07.2015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29.07.2015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png"/><Relationship Id="rId9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jpeg"/><Relationship Id="rId9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10" Type="http://schemas.openxmlformats.org/officeDocument/2006/relationships/image" Target="../media/image59.png"/><Relationship Id="rId4" Type="http://schemas.openxmlformats.org/officeDocument/2006/relationships/image" Target="../media/image53.png"/><Relationship Id="rId9" Type="http://schemas.openxmlformats.org/officeDocument/2006/relationships/image" Target="../media/image5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12" Type="http://schemas.openxmlformats.org/officeDocument/2006/relationships/image" Target="../media/image72.jpe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6.png"/><Relationship Id="rId11" Type="http://schemas.openxmlformats.org/officeDocument/2006/relationships/image" Target="../media/image71.png"/><Relationship Id="rId5" Type="http://schemas.openxmlformats.org/officeDocument/2006/relationships/image" Target="../media/image65.png"/><Relationship Id="rId10" Type="http://schemas.openxmlformats.org/officeDocument/2006/relationships/image" Target="../media/image70.png"/><Relationship Id="rId4" Type="http://schemas.openxmlformats.org/officeDocument/2006/relationships/image" Target="../media/image64.png"/><Relationship Id="rId9" Type="http://schemas.openxmlformats.org/officeDocument/2006/relationships/image" Target="../media/image6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image" Target="../media/image77.png"/><Relationship Id="rId7" Type="http://schemas.openxmlformats.org/officeDocument/2006/relationships/image" Target="../media/image81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78.png"/><Relationship Id="rId9" Type="http://schemas.openxmlformats.org/officeDocument/2006/relationships/image" Target="../media/image8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1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studopedia.ru/" TargetMode="External"/><Relationship Id="rId2" Type="http://schemas.openxmlformats.org/officeDocument/2006/relationships/hyperlink" Target="https://yandex.ru/images?uinfo=sw-939-sh-550-ww-923-wh-410-pd-1.0909091234207153-wp-2x3_640x960-lt-996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desk.ru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Внеклассное мероприятие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536504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spcAft>
                <a:spcPts val="0"/>
              </a:spcAft>
              <a:buNone/>
            </a:pPr>
            <a:endParaRPr lang="ru-RU" sz="5900" b="1" dirty="0" smtClean="0">
              <a:latin typeface="Times New Roman"/>
              <a:ea typeface="Times New Roman"/>
            </a:endParaRPr>
          </a:p>
          <a:p>
            <a:pPr marL="0" indent="0" algn="ctr">
              <a:spcAft>
                <a:spcPts val="0"/>
              </a:spcAft>
              <a:buNone/>
            </a:pPr>
            <a:r>
              <a:rPr lang="ru-RU" sz="12800" dirty="0" smtClean="0">
                <a:latin typeface="Times New Roman"/>
                <a:ea typeface="Times New Roman"/>
              </a:rPr>
              <a:t>В рамках проведения мероприятий </a:t>
            </a:r>
          </a:p>
          <a:p>
            <a:pPr marL="0" indent="0" algn="ctr">
              <a:spcAft>
                <a:spcPts val="0"/>
              </a:spcAft>
              <a:buNone/>
            </a:pPr>
            <a:r>
              <a:rPr lang="ru-RU" sz="12800" dirty="0" smtClean="0">
                <a:latin typeface="Times New Roman"/>
                <a:ea typeface="Times New Roman"/>
              </a:rPr>
              <a:t>в </a:t>
            </a:r>
            <a:r>
              <a:rPr lang="ru-RU" sz="12800" dirty="0">
                <a:latin typeface="Times New Roman"/>
                <a:ea typeface="Times New Roman"/>
              </a:rPr>
              <a:t>начальной школе по </a:t>
            </a:r>
            <a:r>
              <a:rPr lang="ru-RU" sz="12800" dirty="0" smtClean="0">
                <a:latin typeface="Times New Roman"/>
                <a:ea typeface="Times New Roman"/>
              </a:rPr>
              <a:t>профориентации </a:t>
            </a:r>
          </a:p>
          <a:p>
            <a:pPr marL="0" indent="0" algn="ctr">
              <a:spcAft>
                <a:spcPts val="0"/>
              </a:spcAft>
              <a:buNone/>
            </a:pPr>
            <a:r>
              <a:rPr lang="ru-RU" sz="12800" dirty="0" smtClean="0">
                <a:latin typeface="Times New Roman"/>
                <a:ea typeface="Times New Roman"/>
              </a:rPr>
              <a:t>3 класс</a:t>
            </a:r>
            <a:endParaRPr lang="ru-RU" sz="12800" dirty="0">
              <a:latin typeface="Times New Roman"/>
              <a:ea typeface="Times New Roman"/>
            </a:endParaRPr>
          </a:p>
          <a:p>
            <a:pPr marL="0" indent="0" algn="r">
              <a:spcAft>
                <a:spcPts val="0"/>
              </a:spcAft>
              <a:buNone/>
            </a:pPr>
            <a:endParaRPr lang="ru-RU" sz="2400" dirty="0" smtClean="0">
              <a:latin typeface="Times New Roman"/>
              <a:ea typeface="Times New Roman"/>
            </a:endParaRPr>
          </a:p>
          <a:p>
            <a:pPr marL="0" indent="0" algn="r">
              <a:spcAft>
                <a:spcPts val="0"/>
              </a:spcAft>
              <a:buNone/>
            </a:pPr>
            <a:endParaRPr lang="ru-RU" sz="2200" dirty="0" smtClean="0">
              <a:latin typeface="Times New Roman"/>
              <a:ea typeface="Times New Roman"/>
            </a:endParaRPr>
          </a:p>
          <a:p>
            <a:pPr marL="0" indent="0" algn="r">
              <a:spcAft>
                <a:spcPts val="0"/>
              </a:spcAft>
              <a:buNone/>
            </a:pPr>
            <a:endParaRPr lang="ru-RU" sz="2200" dirty="0">
              <a:latin typeface="Times New Roman"/>
              <a:ea typeface="Times New Roman"/>
            </a:endParaRPr>
          </a:p>
          <a:p>
            <a:pPr marL="0" indent="0" algn="r">
              <a:spcAft>
                <a:spcPts val="0"/>
              </a:spcAft>
              <a:buNone/>
            </a:pPr>
            <a:endParaRPr lang="ru-RU" sz="2200" dirty="0" smtClean="0">
              <a:latin typeface="Times New Roman"/>
              <a:ea typeface="Times New Roman"/>
            </a:endParaRPr>
          </a:p>
          <a:p>
            <a:pPr marL="0" indent="0" algn="r">
              <a:spcAft>
                <a:spcPts val="0"/>
              </a:spcAft>
              <a:buNone/>
            </a:pPr>
            <a:endParaRPr lang="ru-RU" sz="2200" dirty="0">
              <a:latin typeface="Times New Roman"/>
              <a:ea typeface="Times New Roman"/>
            </a:endParaRPr>
          </a:p>
          <a:p>
            <a:pPr marL="0" indent="0" algn="r">
              <a:spcAft>
                <a:spcPts val="0"/>
              </a:spcAft>
              <a:buNone/>
            </a:pPr>
            <a:endParaRPr lang="ru-RU" sz="2200" dirty="0" smtClean="0">
              <a:latin typeface="Times New Roman"/>
              <a:ea typeface="Times New Roman"/>
            </a:endParaRPr>
          </a:p>
          <a:p>
            <a:pPr marL="0" indent="0" algn="r">
              <a:spcAft>
                <a:spcPts val="0"/>
              </a:spcAft>
              <a:buNone/>
            </a:pPr>
            <a:endParaRPr lang="ru-RU" sz="2200" dirty="0">
              <a:latin typeface="Times New Roman"/>
              <a:ea typeface="Times New Roman"/>
            </a:endParaRPr>
          </a:p>
          <a:p>
            <a:pPr marL="0" indent="0" algn="r">
              <a:spcAft>
                <a:spcPts val="0"/>
              </a:spcAft>
              <a:buNone/>
            </a:pPr>
            <a:endParaRPr lang="ru-RU" sz="2200" dirty="0" smtClean="0">
              <a:latin typeface="Times New Roman"/>
              <a:ea typeface="Times New Roman"/>
            </a:endParaRPr>
          </a:p>
          <a:p>
            <a:pPr marL="0" indent="0" algn="r">
              <a:spcAft>
                <a:spcPts val="0"/>
              </a:spcAft>
              <a:buNone/>
            </a:pPr>
            <a:endParaRPr lang="ru-RU" sz="8000" dirty="0" smtClean="0">
              <a:latin typeface="Times New Roman"/>
              <a:ea typeface="Times New Roman"/>
            </a:endParaRPr>
          </a:p>
          <a:p>
            <a:pPr marL="0" indent="0" algn="r">
              <a:spcAft>
                <a:spcPts val="0"/>
              </a:spcAft>
              <a:buNone/>
            </a:pPr>
            <a:endParaRPr lang="ru-RU" sz="8000" dirty="0" smtClean="0">
              <a:latin typeface="Times New Roman"/>
              <a:ea typeface="Times New Roman"/>
            </a:endParaRPr>
          </a:p>
          <a:p>
            <a:pPr marL="0" indent="0" algn="r">
              <a:spcAft>
                <a:spcPts val="0"/>
              </a:spcAft>
              <a:buNone/>
            </a:pPr>
            <a:r>
              <a:rPr lang="ru-RU" sz="8000" dirty="0" smtClean="0">
                <a:latin typeface="Times New Roman"/>
                <a:ea typeface="Times New Roman"/>
              </a:rPr>
              <a:t>Подготовила </a:t>
            </a:r>
            <a:r>
              <a:rPr lang="ru-RU" sz="8000" dirty="0">
                <a:latin typeface="Times New Roman"/>
                <a:ea typeface="Times New Roman"/>
              </a:rPr>
              <a:t>мероприятие:</a:t>
            </a:r>
          </a:p>
          <a:p>
            <a:pPr marL="0" indent="0" algn="r">
              <a:spcAft>
                <a:spcPts val="0"/>
              </a:spcAft>
              <a:buNone/>
            </a:pPr>
            <a:r>
              <a:rPr lang="ru-RU" sz="8000" dirty="0">
                <a:latin typeface="Times New Roman"/>
                <a:ea typeface="Times New Roman"/>
              </a:rPr>
              <a:t>учитель начальных классов</a:t>
            </a:r>
          </a:p>
          <a:p>
            <a:pPr marL="0" lvl="0" indent="0" algn="r">
              <a:buNone/>
            </a:pPr>
            <a:r>
              <a:rPr lang="ru-RU" sz="8000" dirty="0">
                <a:solidFill>
                  <a:prstClr val="black"/>
                </a:solidFill>
                <a:latin typeface="Times New Roman"/>
                <a:ea typeface="Times New Roman"/>
              </a:rPr>
              <a:t>Горбунова Людмила Николаевна</a:t>
            </a:r>
          </a:p>
          <a:p>
            <a:pPr marL="0" lvl="0" indent="0" algn="r">
              <a:buNone/>
            </a:pPr>
            <a:r>
              <a:rPr lang="ru-RU" sz="8000" dirty="0" smtClean="0">
                <a:latin typeface="Times New Roman"/>
                <a:ea typeface="Times New Roman"/>
              </a:rPr>
              <a:t>МОУ </a:t>
            </a:r>
            <a:r>
              <a:rPr lang="ru-RU" sz="8000" dirty="0">
                <a:latin typeface="Times New Roman"/>
                <a:ea typeface="Times New Roman"/>
              </a:rPr>
              <a:t>«СОШ №41</a:t>
            </a:r>
            <a:r>
              <a:rPr lang="ru-RU" sz="8000" dirty="0" smtClean="0">
                <a:latin typeface="Times New Roman"/>
                <a:ea typeface="Times New Roman"/>
              </a:rPr>
              <a:t>»</a:t>
            </a:r>
            <a:r>
              <a:rPr lang="ru-RU" sz="8000" dirty="0">
                <a:solidFill>
                  <a:prstClr val="black"/>
                </a:solidFill>
                <a:latin typeface="Times New Roman"/>
                <a:ea typeface="Times New Roman"/>
              </a:rPr>
              <a:t> г. Саранск</a:t>
            </a:r>
          </a:p>
          <a:p>
            <a:pPr marL="0" indent="0" algn="r">
              <a:spcAft>
                <a:spcPts val="0"/>
              </a:spcAft>
              <a:buNone/>
            </a:pPr>
            <a:endParaRPr lang="ru-RU" sz="8000" dirty="0">
              <a:latin typeface="Times New Roman"/>
              <a:ea typeface="Times New Roman"/>
            </a:endParaRPr>
          </a:p>
          <a:p>
            <a:pPr marL="0" indent="0" algn="r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Родион\Desktop\bg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4509120"/>
            <a:ext cx="4144704" cy="1895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272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профессии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980728"/>
            <a:ext cx="4388296" cy="5760640"/>
          </a:xfrm>
        </p:spPr>
        <p:txBody>
          <a:bodyPr/>
          <a:lstStyle/>
          <a:p>
            <a:pPr marL="0" indent="0">
              <a:buNone/>
            </a:pPr>
            <a:r>
              <a:rPr lang="ru-RU" altLang="ru-RU" sz="22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У ветеринарии очень древняя история, а профессия врача, исцеляющего животных, скорее всего, одна из самых гуманных в мире. Б</a:t>
            </a:r>
            <a:r>
              <a:rPr lang="ru-RU" alt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ратья </a:t>
            </a:r>
            <a:r>
              <a:rPr lang="ru-RU" altLang="ru-RU" sz="22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наши меньшие не могут рассказать о своих </a:t>
            </a:r>
            <a:r>
              <a:rPr lang="ru-RU" alt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болезнях.</a:t>
            </a:r>
          </a:p>
          <a:p>
            <a:pPr marL="0" indent="0">
              <a:buNone/>
            </a:pPr>
            <a:endParaRPr lang="ru-RU" altLang="ru-RU" sz="2200" dirty="0" smtClean="0">
              <a:solidFill>
                <a:prstClr val="black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80728"/>
            <a:ext cx="4388296" cy="5760640"/>
          </a:xfrm>
        </p:spPr>
        <p:txBody>
          <a:bodyPr/>
          <a:lstStyle/>
          <a:p>
            <a:pPr marL="0" lvl="0" indent="0">
              <a:spcBef>
                <a:spcPts val="0"/>
              </a:spcBef>
              <a:buNone/>
            </a:pP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ветеринары появились в пастушеских племенах несколько тысяч лет назад. Уже в то время для лечения животных применяли некоторые травы, например, </a:t>
            </a:r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полынь,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травяные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смеси, настойки</a:t>
            </a:r>
            <a:endParaRPr lang="ru-RU" sz="2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5" y="5122696"/>
            <a:ext cx="2206362" cy="1591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61931" y="3284984"/>
            <a:ext cx="2097795" cy="1530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57" y="3284984"/>
            <a:ext cx="2187910" cy="1530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 descr="C:\Users\Родион\Desktop\8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61931" y="5122695"/>
            <a:ext cx="2097795" cy="1588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C:\Users\Родион\Desktop\9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6" y="5122697"/>
            <a:ext cx="2208277" cy="1581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1" name="Picture 9" descr="C:\Users\Родион\Desktop\1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64743" y="5122695"/>
            <a:ext cx="2002410" cy="1591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5" y="3284984"/>
            <a:ext cx="2208277" cy="1530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5" name="Picture 13" descr="C:\Users\Родион\Desktop\1...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64743" y="3271639"/>
            <a:ext cx="2002410" cy="1530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868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профессии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1600200"/>
            <a:ext cx="2088232" cy="5069160"/>
          </a:xfrm>
        </p:spPr>
        <p:txBody>
          <a:bodyPr>
            <a:normAutofit/>
          </a:bodyPr>
          <a:lstStyle/>
          <a:p>
            <a:pPr marL="27432" lvl="0" indent="0">
              <a:spcBef>
                <a:spcPts val="600"/>
              </a:spcBef>
              <a:buClr>
                <a:srgbClr val="3891A7"/>
              </a:buClr>
              <a:buSzPct val="80000"/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древних государствах понимали, как нужна профессия ветеринара, и очень ценили таких людей. 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339752" y="1600200"/>
            <a:ext cx="6624736" cy="506916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8450" y="5093594"/>
            <a:ext cx="2071498" cy="1518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95707" y="1628800"/>
            <a:ext cx="2111441" cy="1583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35471" y="5093594"/>
            <a:ext cx="2066925" cy="150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4" name="Picture 8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11761" y="3428931"/>
            <a:ext cx="2090636" cy="1550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5" name="Picture 9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11760" y="1664568"/>
            <a:ext cx="2066925" cy="154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69850" y="1665092"/>
            <a:ext cx="2153600" cy="1547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95866" y="5093594"/>
            <a:ext cx="2127584" cy="1510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95866" y="3425632"/>
            <a:ext cx="2127584" cy="157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8450" y="3425632"/>
            <a:ext cx="2071498" cy="1553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0924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sz="3200" dirty="0">
                <a:solidFill>
                  <a:srgbClr val="000000"/>
                </a:solidFill>
                <a:latin typeface="Times New Roman"/>
              </a:rPr>
              <a:t>История профессии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1052736"/>
            <a:ext cx="4388296" cy="5616624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6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Древний </a:t>
            </a:r>
            <a:r>
              <a:rPr lang="ru-RU" sz="2600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Египет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Древнем Египте существовало учебное заведение, называвшееся Дом жизни. 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052736"/>
            <a:ext cx="4388296" cy="561662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6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Древняя </a:t>
            </a:r>
            <a:r>
              <a:rPr lang="ru-RU" sz="2600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Греция</a:t>
            </a:r>
          </a:p>
          <a:p>
            <a:pPr marL="27432" lvl="0" indent="0">
              <a:spcBef>
                <a:spcPts val="0"/>
              </a:spcBef>
              <a:buClr>
                <a:srgbClr val="3891A7"/>
              </a:buClr>
              <a:buSzPct val="80000"/>
              <a:buNone/>
            </a:pP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Древней Греции были лекари лошадей. Их называли </a:t>
            </a:r>
            <a:r>
              <a:rPr lang="ru-RU" sz="2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гиппиатрами</a:t>
            </a: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ctr">
              <a:buNone/>
            </a:pPr>
            <a:endParaRPr lang="ru-RU" sz="2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6123" y="3573017"/>
            <a:ext cx="4189853" cy="2955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6" y="3573017"/>
            <a:ext cx="4237386" cy="2955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5108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sz="3200" dirty="0">
                <a:solidFill>
                  <a:srgbClr val="000000"/>
                </a:solidFill>
                <a:latin typeface="Times New Roman"/>
              </a:rPr>
              <a:t>История профессии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1052736"/>
            <a:ext cx="4388296" cy="5688632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Древняя Индия</a:t>
            </a:r>
          </a:p>
          <a:p>
            <a:pPr marL="27432" lvl="0" indent="0">
              <a:spcBef>
                <a:spcPts val="0"/>
              </a:spcBef>
              <a:buClr>
                <a:srgbClr val="3891A7"/>
              </a:buClr>
              <a:buSzPct val="80000"/>
              <a:buNone/>
            </a:pP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Индии профессия ветеринара была очень почетна. Здесь лечением животных занимались жрецы. 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052736"/>
            <a:ext cx="4388296" cy="5688632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Древняя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Русь</a:t>
            </a:r>
          </a:p>
          <a:p>
            <a:pPr marL="0" indent="0">
              <a:buNone/>
            </a:pPr>
            <a:r>
              <a:rPr lang="ru-RU" altLang="ru-RU" sz="22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17-м веке в конюшенном ведомстве были созданы конюшни, где лечили лошадей, принадлежавших царской </a:t>
            </a:r>
            <a:r>
              <a:rPr lang="ru-RU" altLang="ru-RU" sz="2200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семье.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3509180"/>
            <a:ext cx="4176464" cy="3005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30847" y="3509180"/>
            <a:ext cx="3953235" cy="2987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8857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pPr>
              <a:spcAft>
                <a:spcPts val="0"/>
              </a:spcAft>
            </a:pPr>
            <a:r>
              <a:rPr lang="ru-RU" sz="3600" dirty="0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ru-RU" sz="3600" dirty="0" smtClean="0">
                <a:solidFill>
                  <a:srgbClr val="000000"/>
                </a:solidFill>
                <a:latin typeface="Times New Roman"/>
              </a:rPr>
            </a:br>
            <a:r>
              <a:rPr lang="ru-RU" sz="3600" dirty="0" smtClean="0">
                <a:solidFill>
                  <a:srgbClr val="000000"/>
                </a:solidFill>
                <a:latin typeface="Times New Roman"/>
              </a:rPr>
              <a:t>История профессии</a:t>
            </a:r>
            <a:r>
              <a:rPr lang="ru-RU" dirty="0">
                <a:latin typeface="Times New Roman"/>
                <a:ea typeface="Times New Roman"/>
              </a:rPr>
              <a:t/>
            </a:r>
            <a:br>
              <a:rPr lang="ru-RU" dirty="0">
                <a:latin typeface="Times New Roman"/>
                <a:ea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980728"/>
            <a:ext cx="4388296" cy="5760640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6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Император России Пётр </a:t>
            </a:r>
            <a:r>
              <a:rPr lang="en-US" sz="2600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I</a:t>
            </a:r>
            <a:endParaRPr lang="ru-RU" sz="2600" dirty="0" smtClean="0">
              <a:solidFill>
                <a:prstClr val="black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lvl="0" indent="0" fontAlgn="base">
              <a:spcBef>
                <a:spcPts val="0"/>
              </a:spcBef>
              <a:buNone/>
              <a:defRPr/>
            </a:pP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Возникновение ветеринарии в России как науки связано с именем Петра Первого. Именно в годы его царствования открыли первые </a:t>
            </a:r>
            <a:r>
              <a:rPr lang="ru-RU" sz="2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ветшколы</a:t>
            </a: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стали издавать книги по ветеринарии</a:t>
            </a:r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lvl="0" indent="0" fontAlgn="base">
              <a:spcBef>
                <a:spcPts val="0"/>
              </a:spcBef>
              <a:buNone/>
              <a:defRPr/>
            </a:pP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80728"/>
            <a:ext cx="4388296" cy="5760640"/>
          </a:xfrm>
        </p:spPr>
        <p:txBody>
          <a:bodyPr>
            <a:normAutofit/>
          </a:bodyPr>
          <a:lstStyle/>
          <a:p>
            <a:pPr marL="0" lvl="0" indent="0" algn="ctr">
              <a:spcBef>
                <a:spcPts val="0"/>
              </a:spcBef>
              <a:buNone/>
            </a:pPr>
            <a:r>
              <a:rPr lang="ru-RU" sz="2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Король Франции </a:t>
            </a:r>
            <a:r>
              <a:rPr lang="ru-RU" sz="2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ЛюдовикXV</a:t>
            </a:r>
            <a:r>
              <a:rPr lang="ru-RU" sz="2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Наукой и профессией в современном понимании ветеринария стала 250 лет назад. В 1761 году король Франции Людовик XV предложил основать в Лионе ветеринарную школу</a:t>
            </a: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lvl="0" indent="0">
              <a:spcBef>
                <a:spcPts val="0"/>
              </a:spcBef>
              <a:buNone/>
            </a:pPr>
            <a:endParaRPr lang="ru-RU" sz="2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19" y="3501008"/>
            <a:ext cx="4042257" cy="3189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4089" y="3457392"/>
            <a:ext cx="2736304" cy="3219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8072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02234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Первыми ветеринарными клиницистами 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России 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были: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Я. К. </a:t>
            </a: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Кайданов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П. И. Лукин, Г. М. </a:t>
            </a: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Прозоров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И. И. </a:t>
            </a: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Равич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X. Г. </a:t>
            </a:r>
            <a:r>
              <a:rPr lang="ru-RU" sz="28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Бунге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2450010"/>
            <a:ext cx="8856984" cy="4219349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9752" y="2450011"/>
            <a:ext cx="2160240" cy="2782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5786" y="2472417"/>
            <a:ext cx="2016223" cy="2768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3764828"/>
            <a:ext cx="2160240" cy="2814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98044" y="3841345"/>
            <a:ext cx="2158656" cy="2753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3381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«Догадайся» </a:t>
            </a:r>
            <a:b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(где работают ветеринары)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3" y="1600200"/>
            <a:ext cx="6336705" cy="514116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sz="1800" dirty="0" smtClean="0"/>
          </a:p>
          <a:p>
            <a:pPr marL="0" indent="0">
              <a:buNone/>
            </a:pPr>
            <a:endParaRPr lang="ru-RU" sz="18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516216" y="1628800"/>
            <a:ext cx="2520280" cy="5112568"/>
          </a:xfrm>
        </p:spPr>
        <p:txBody>
          <a:bodyPr>
            <a:normAutofit lnSpcReduction="10000"/>
          </a:bodyPr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altLang="ru-RU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altLang="ru-RU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ветеринарных клиниках,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-на ветеринарных станциях,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-на продовольственных рынках,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-на птичьих рынках,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-в зоопарках,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-в госпиталях для животных,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-на предприятиях сельского хозяйства.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8497" y="1787302"/>
            <a:ext cx="1931987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8498" y="5144490"/>
            <a:ext cx="1931986" cy="1463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24038" y="1772815"/>
            <a:ext cx="2043113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17678" y="1772816"/>
            <a:ext cx="1951037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24038" y="3468684"/>
            <a:ext cx="2021681" cy="144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09294" y="3449634"/>
            <a:ext cx="1951037" cy="146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24038" y="5144491"/>
            <a:ext cx="2021681" cy="1463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24028" y="5144490"/>
            <a:ext cx="1944687" cy="146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8498" y="3449634"/>
            <a:ext cx="1931987" cy="146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9104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5" dur="2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8" dur="20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3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ru-RU" altLang="ru-RU" sz="3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Качества, которыми должен </a:t>
            </a:r>
            <a:r>
              <a:rPr lang="ru-RU" altLang="ru-RU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обладать </a:t>
            </a:r>
            <a:r>
              <a:rPr lang="ru-RU" altLang="ru-RU" sz="3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ветеринар</a:t>
            </a:r>
            <a:endParaRPr lang="ru-RU" sz="30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980728"/>
            <a:ext cx="4388296" cy="5688632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altLang="ru-RU" sz="26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Профессиональные качества: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-дисциплинированность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-ответственность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-предусмотрительность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-пунктуальность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педантичность; 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-способность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 переключениям с одной деятельности на другую; 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-способность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планировать свою деятельность во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времени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endParaRPr lang="ru-RU" sz="26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80728"/>
            <a:ext cx="4388296" cy="568863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altLang="ru-RU" sz="2600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Человеческие качества:</a:t>
            </a:r>
          </a:p>
          <a:p>
            <a:pPr marL="0" lvl="0" indent="0" fontAlgn="base">
              <a:spcBef>
                <a:spcPts val="0"/>
              </a:spcBef>
              <a:spcAft>
                <a:spcPct val="0"/>
              </a:spcAft>
              <a:buNone/>
            </a:pPr>
            <a:r>
              <a:rPr lang="ru-RU" alt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-развитая наблюдательность, </a:t>
            </a:r>
          </a:p>
          <a:p>
            <a:pPr marL="0" lvl="0" indent="0" fontAlgn="base">
              <a:spcBef>
                <a:spcPts val="0"/>
              </a:spcBef>
              <a:spcAft>
                <a:spcPct val="0"/>
              </a:spcAft>
              <a:buNone/>
            </a:pPr>
            <a:r>
              <a:rPr lang="ru-RU" alt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-память, </a:t>
            </a:r>
          </a:p>
          <a:p>
            <a:pPr marL="0" lvl="0" indent="0" fontAlgn="base">
              <a:spcBef>
                <a:spcPts val="0"/>
              </a:spcBef>
              <a:spcAft>
                <a:spcPct val="0"/>
              </a:spcAft>
              <a:buNone/>
            </a:pPr>
            <a:r>
              <a:rPr lang="ru-RU" alt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-логическое мышление, </a:t>
            </a:r>
          </a:p>
          <a:p>
            <a:pPr marL="0" lvl="0" indent="0" fontAlgn="base">
              <a:spcBef>
                <a:spcPts val="0"/>
              </a:spcBef>
              <a:spcAft>
                <a:spcPct val="0"/>
              </a:spcAft>
              <a:buNone/>
            </a:pPr>
            <a:r>
              <a:rPr lang="ru-RU" alt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-терпение, </a:t>
            </a:r>
          </a:p>
          <a:p>
            <a:pPr marL="0" lvl="0" indent="0" fontAlgn="base">
              <a:spcBef>
                <a:spcPts val="0"/>
              </a:spcBef>
              <a:spcAft>
                <a:spcPct val="0"/>
              </a:spcAft>
              <a:buNone/>
            </a:pPr>
            <a:r>
              <a:rPr lang="ru-RU" alt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-доброжелательное отношение к животным. </a:t>
            </a:r>
            <a:endParaRPr lang="ru-RU" altLang="ru-RU" sz="20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fontAlgn="base">
              <a:spcBef>
                <a:spcPts val="0"/>
              </a:spcBef>
              <a:spcAft>
                <a:spcPct val="0"/>
              </a:spcAft>
              <a:buNone/>
            </a:pPr>
            <a:endParaRPr lang="ru-RU" altLang="ru-RU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600" dirty="0"/>
          </a:p>
        </p:txBody>
      </p:sp>
      <p:pic>
        <p:nvPicPr>
          <p:cNvPr id="1027" name="Picture 3" descr="C:\Users\Родион\Desktop\army-horses-mules_vets_02_70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5120" y="4004482"/>
            <a:ext cx="4311455" cy="2638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Родион\Desktop\profession-veterinary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4004482"/>
            <a:ext cx="4104456" cy="2638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4819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Autofit/>
          </a:bodyPr>
          <a:lstStyle/>
          <a:p>
            <a:r>
              <a:rPr lang="ru-RU" altLang="ru-RU" sz="3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 список животных, обязательных к изучению ветеринаром, </a:t>
            </a:r>
            <a:r>
              <a:rPr lang="ru-RU" altLang="ru-RU" sz="3200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входят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1600200"/>
            <a:ext cx="3096344" cy="5069160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alt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-лошади</a:t>
            </a:r>
            <a:r>
              <a:rPr lang="ru-RU" alt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altLang="ru-RU" sz="24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alt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alt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крупный рогатый </a:t>
            </a:r>
            <a:r>
              <a:rPr lang="ru-RU" alt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скот, </a:t>
            </a:r>
            <a:endParaRPr lang="ru-RU" altLang="ru-RU" sz="24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alt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alt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мелкий рогатый </a:t>
            </a:r>
            <a:r>
              <a:rPr lang="ru-RU" alt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скот,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alt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-свиньи</a:t>
            </a:r>
            <a:r>
              <a:rPr lang="ru-RU" alt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altLang="ru-RU" sz="24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alt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-кролики</a:t>
            </a:r>
            <a:r>
              <a:rPr lang="ru-RU" alt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altLang="ru-RU" sz="24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alt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-домашняя </a:t>
            </a:r>
            <a:r>
              <a:rPr lang="ru-RU" alt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птица, </a:t>
            </a:r>
            <a:endParaRPr lang="ru-RU" altLang="ru-RU" sz="24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alt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-верблюды,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alt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alt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собаки</a:t>
            </a:r>
            <a:r>
              <a:rPr lang="ru-RU" alt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кошки, </a:t>
            </a:r>
            <a:r>
              <a:rPr lang="ru-RU" alt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мыши</a:t>
            </a:r>
            <a:r>
              <a:rPr lang="ru-RU" alt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декоративные животные и пр.</a:t>
            </a:r>
            <a:endParaRPr lang="ru-RU" alt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3131840" y="1412776"/>
            <a:ext cx="5760640" cy="5256584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29978" y="1561525"/>
            <a:ext cx="1627700" cy="122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99076" y="1561525"/>
            <a:ext cx="1636687" cy="1228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10852" y="4177135"/>
            <a:ext cx="1594426" cy="1196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29164" y="5474919"/>
            <a:ext cx="1557802" cy="109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4754" y="4203570"/>
            <a:ext cx="1603858" cy="1143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21566" y="1556792"/>
            <a:ext cx="1622079" cy="1196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17246" y="5474919"/>
            <a:ext cx="1658874" cy="1140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216" y="2840348"/>
            <a:ext cx="2204887" cy="1266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6" name="Picture 12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10852" y="2877971"/>
            <a:ext cx="2341268" cy="1228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7" name="Picture 13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53017" y="4177136"/>
            <a:ext cx="1781622" cy="1192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8" name="Picture 14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29978" y="5424028"/>
            <a:ext cx="1594426" cy="1195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4950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sz="3200" spc="50" dirty="0">
                <a:ln w="11430"/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 августа - День ветеринара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1052736"/>
            <a:ext cx="4388296" cy="5688632"/>
          </a:xfrm>
        </p:spPr>
        <p:txBody>
          <a:bodyPr/>
          <a:lstStyle/>
          <a:p>
            <a:pPr marL="0" lvl="0" indent="360363">
              <a:spcBef>
                <a:spcPts val="0"/>
              </a:spcBef>
              <a:buNone/>
            </a:pPr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2011 году в России впервые учредили новый </a:t>
            </a: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праздник </a:t>
            </a:r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 День ветеринарного врача. </a:t>
            </a: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Объявил </a:t>
            </a:r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его </a:t>
            </a: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патриарх Кирилл.</a:t>
            </a:r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Праздник </a:t>
            </a:r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«Айболитов» отмечается</a:t>
            </a: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31 </a:t>
            </a:r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августа - в День святых мучеников Флора и Лавра ,  которых издавна на Руси молили об охране и исцелении домашнего скота</a:t>
            </a: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pPr marL="0" lvl="0" indent="360363">
              <a:spcBef>
                <a:spcPts val="0"/>
              </a:spcBef>
              <a:buNone/>
            </a:pPr>
            <a:endParaRPr lang="ru-RU" sz="2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052736"/>
            <a:ext cx="4388296" cy="568863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dirty="0" smtClean="0">
              <a:solidFill>
                <a:prstClr val="black"/>
              </a:solidFill>
              <a:latin typeface="Times New Roman"/>
              <a:ea typeface="Times New Roman"/>
              <a:cs typeface="+mj-cs"/>
            </a:endParaRPr>
          </a:p>
          <a:p>
            <a:pPr marL="0" indent="0" algn="ctr">
              <a:buNone/>
            </a:pPr>
            <a:endParaRPr lang="ru-RU" dirty="0">
              <a:solidFill>
                <a:prstClr val="black"/>
              </a:solidFill>
              <a:latin typeface="Times New Roman"/>
              <a:ea typeface="Times New Roman"/>
              <a:cs typeface="+mj-cs"/>
            </a:endParaRPr>
          </a:p>
          <a:p>
            <a:pPr marL="0" indent="0" algn="ctr">
              <a:buNone/>
            </a:pPr>
            <a:endParaRPr lang="ru-RU" dirty="0" smtClean="0">
              <a:solidFill>
                <a:prstClr val="black"/>
              </a:solidFill>
              <a:latin typeface="Times New Roman"/>
              <a:ea typeface="Times New Roman"/>
              <a:cs typeface="+mj-cs"/>
            </a:endParaRPr>
          </a:p>
          <a:p>
            <a:pPr marL="0" indent="0" algn="ctr">
              <a:spcBef>
                <a:spcPts val="0"/>
              </a:spcBef>
              <a:buNone/>
            </a:pPr>
            <a:endParaRPr lang="ru-RU" sz="2000" dirty="0" smtClean="0">
              <a:solidFill>
                <a:prstClr val="black"/>
              </a:solidFill>
              <a:latin typeface="Times New Roman"/>
              <a:ea typeface="Times New Roman"/>
              <a:cs typeface="+mj-cs"/>
            </a:endParaRPr>
          </a:p>
          <a:p>
            <a:pPr marL="0" indent="0" algn="ctr">
              <a:spcBef>
                <a:spcPts val="0"/>
              </a:spcBef>
              <a:buNone/>
            </a:pPr>
            <a:endParaRPr lang="ru-RU" sz="2000" dirty="0">
              <a:solidFill>
                <a:prstClr val="black"/>
              </a:solidFill>
              <a:latin typeface="Times New Roman"/>
              <a:ea typeface="Times New Roman"/>
              <a:cs typeface="+mj-cs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200" dirty="0" err="1" smtClean="0">
                <a:solidFill>
                  <a:prstClr val="black"/>
                </a:solidFill>
                <a:latin typeface="Times New Roman"/>
                <a:ea typeface="Times New Roman"/>
                <a:cs typeface="+mj-cs"/>
              </a:rPr>
              <a:t>Сценка«Добрый</a:t>
            </a:r>
            <a:r>
              <a:rPr lang="ru-RU" sz="2200" dirty="0" smtClean="0">
                <a:solidFill>
                  <a:prstClr val="black"/>
                </a:solidFill>
                <a:latin typeface="Times New Roman"/>
                <a:ea typeface="Times New Roman"/>
                <a:cs typeface="+mj-cs"/>
              </a:rPr>
              <a:t> доктор Айболит</a:t>
            </a:r>
            <a:r>
              <a:rPr lang="ru-RU" sz="2200" dirty="0">
                <a:solidFill>
                  <a:prstClr val="black"/>
                </a:solidFill>
                <a:latin typeface="Times New Roman"/>
                <a:ea typeface="Times New Roman"/>
                <a:cs typeface="+mj-cs"/>
              </a:rPr>
              <a:t>!»</a:t>
            </a:r>
            <a:endParaRPr lang="ru-RU" sz="2200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4149079"/>
            <a:ext cx="3168352" cy="2553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06773" y="3501008"/>
            <a:ext cx="4270192" cy="3201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45724" y="1052738"/>
            <a:ext cx="2592289" cy="1950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31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Угадайте название нашего мероприятия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980728"/>
            <a:ext cx="4388296" cy="576064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30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Отгадай </a:t>
            </a:r>
            <a:r>
              <a:rPr lang="ru-RU" sz="3000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загадки</a:t>
            </a:r>
          </a:p>
          <a:p>
            <a:pPr marL="0" indent="0" algn="ctr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80728"/>
            <a:ext cx="4388296" cy="5760640"/>
          </a:xfrm>
        </p:spPr>
        <p:txBody>
          <a:bodyPr>
            <a:normAutofit fontScale="92500" lnSpcReduction="20000"/>
          </a:bodyPr>
          <a:lstStyle/>
          <a:p>
            <a:pPr marL="0" lvl="0" indent="0">
              <a:spcBef>
                <a:spcPts val="0"/>
              </a:spcBef>
              <a:buNone/>
              <a:tabLst>
                <a:tab pos="457200" algn="l"/>
              </a:tabLst>
            </a:pPr>
            <a:r>
              <a:rPr lang="ru-RU" sz="2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Скажи, кто так вкусно</a:t>
            </a:r>
            <a:endParaRPr lang="ru-RU" sz="26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2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готовит щи капустные,</a:t>
            </a:r>
            <a:endParaRPr lang="ru-RU" sz="26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2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Пахучие котлеты, </a:t>
            </a:r>
            <a:endParaRPr lang="ru-RU" sz="26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2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Салаты, винегреты? </a:t>
            </a:r>
            <a:r>
              <a:rPr lang="ru-RU" sz="26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</a:t>
            </a:r>
          </a:p>
          <a:p>
            <a:pPr marL="0" lvl="0" indent="0">
              <a:spcBef>
                <a:spcPts val="0"/>
              </a:spcBef>
              <a:buNone/>
            </a:pPr>
            <a:endParaRPr lang="ru-RU" sz="26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200" dirty="0" smtClean="0">
              <a:solidFill>
                <a:prstClr val="black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200" dirty="0">
              <a:solidFill>
                <a:prstClr val="black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200" dirty="0" smtClean="0">
              <a:solidFill>
                <a:prstClr val="black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200" dirty="0">
              <a:solidFill>
                <a:prstClr val="black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200" dirty="0" smtClean="0">
              <a:solidFill>
                <a:prstClr val="black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200" dirty="0">
              <a:solidFill>
                <a:prstClr val="black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40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овар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2435696"/>
            <a:ext cx="4248472" cy="3345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79561" y="2435696"/>
            <a:ext cx="4201298" cy="3361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9090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928992" cy="11430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«Продолжи фразу»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600200"/>
            <a:ext cx="8928992" cy="5141168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ru-RU" sz="2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Трактор водит... 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Электричку...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Стены выкрасил...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Доску выстругал...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доме свет провёл...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шахте трудится...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жаркой кузнице...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Кто всё знает -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8020" y="1772816"/>
            <a:ext cx="1890713" cy="146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048" y="1772816"/>
            <a:ext cx="1908175" cy="146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14926" y="1772815"/>
            <a:ext cx="1901825" cy="146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8020" y="3429000"/>
            <a:ext cx="1890713" cy="1395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047" y="3429000"/>
            <a:ext cx="1908175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08576" y="3429000"/>
            <a:ext cx="1908175" cy="1395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34370" y="5013176"/>
            <a:ext cx="1884363" cy="136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049" y="5013176"/>
            <a:ext cx="4012702" cy="153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4181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2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2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2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Times New Roman"/>
                <a:ea typeface="Calibri"/>
              </a:rPr>
              <a:t>Конкурс «Доскажи пословицу»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199" y="1124744"/>
            <a:ext cx="8327231" cy="5544616"/>
          </a:xfrm>
        </p:spPr>
        <p:txBody>
          <a:bodyPr>
            <a:normAutofit/>
          </a:bodyPr>
          <a:lstStyle/>
          <a:p>
            <a:pPr marR="95250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 Кто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не работает, тот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не </a:t>
            </a:r>
          </a:p>
          <a:p>
            <a:pPr marR="95250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Труд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человека кормит, а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лень </a:t>
            </a:r>
          </a:p>
          <a:p>
            <a:pPr marR="95250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Не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учи безделью, а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учи </a:t>
            </a:r>
          </a:p>
          <a:p>
            <a:pPr marR="95250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Больше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дела –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меньше</a:t>
            </a:r>
          </a:p>
          <a:p>
            <a:pPr marR="95250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 Без дела жить – только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небо </a:t>
            </a:r>
          </a:p>
          <a:p>
            <a:pPr marR="95250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Без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труда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не вынешь и рыбку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58147" y="1196752"/>
            <a:ext cx="1752724" cy="4372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ест.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6256" y="1772816"/>
            <a:ext cx="1536700" cy="559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87950" y="2380457"/>
            <a:ext cx="2280518" cy="560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112" y="3109119"/>
            <a:ext cx="1536700" cy="560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04781" y="3708400"/>
            <a:ext cx="1891043" cy="464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28209" y="4509120"/>
            <a:ext cx="2004231" cy="560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6876257" y="1772817"/>
            <a:ext cx="16561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портит.</a:t>
            </a:r>
            <a:endParaRPr 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387950" y="2356069"/>
            <a:ext cx="22805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рукоделью.</a:t>
            </a:r>
            <a:endParaRPr 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572223" y="3158479"/>
            <a:ext cx="15386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слов.</a:t>
            </a:r>
            <a:endParaRPr 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341547" y="3708400"/>
            <a:ext cx="19028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коптить.</a:t>
            </a:r>
            <a:endParaRPr 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504781" y="4558480"/>
            <a:ext cx="20276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пруда.</a:t>
            </a:r>
            <a:endParaRPr 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5495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2" grpId="0"/>
      <p:bldP spid="23" grpId="0"/>
      <p:bldP spid="24" grpId="0"/>
      <p:bldP spid="26" grpId="0"/>
      <p:bldP spid="2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sz="3200" dirty="0">
                <a:solidFill>
                  <a:prstClr val="black"/>
                </a:solidFill>
                <a:latin typeface="Times New Roman"/>
                <a:ea typeface="Times New Roman"/>
              </a:rPr>
              <a:t>Профессия «Ветеринар»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1124744"/>
            <a:ext cx="4388296" cy="5616624"/>
          </a:xfrm>
        </p:spPr>
        <p:txBody>
          <a:bodyPr/>
          <a:lstStyle/>
          <a:p>
            <a:pPr marL="0" lvl="0" indent="0" algn="ctr">
              <a:buNone/>
            </a:pPr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</a:rPr>
              <a:t>Профессия – это труд, которому человек посвящает всю свою жизнь.</a:t>
            </a:r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3429000"/>
            <a:ext cx="4181475" cy="3133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02868" y="1196752"/>
            <a:ext cx="4286250" cy="151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 descr="C:\Users\Родион\Desktop\Все фото\Фото смайлики\163163568.gif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3772848"/>
            <a:ext cx="3919893" cy="2786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6572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latin typeface="Times New Roman"/>
                <a:ea typeface="Times New Roman"/>
              </a:rPr>
              <a:t>Список литературы и Интернет-ресурсов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1. Плешаков А.А. Мир вокруг нас: учебник для 3 класса четырехлетней начальной школы.- М.: Просвещение, 2014.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2. Плешаков А.А. От земли до неба: атлас – определитель для начальной школы.- М.: Просвещение, 2014.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images.yandex.ru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studopedia.ru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wdesk.ru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83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Отгадай загадки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1052736"/>
            <a:ext cx="4316288" cy="5688632"/>
          </a:xfrm>
        </p:spPr>
        <p:txBody>
          <a:bodyPr>
            <a:normAutofit fontScale="85000" lnSpcReduction="20000"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Он спектаклем заправляет,</a:t>
            </a:r>
            <a:b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назубок все сцены знает.</a:t>
            </a:r>
            <a:b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Учит он, как роль играть.</a:t>
            </a:r>
            <a:b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Как его, друзья, назвать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?</a:t>
            </a:r>
          </a:p>
          <a:p>
            <a:pPr marL="0" lvl="0" indent="0">
              <a:spcBef>
                <a:spcPts val="0"/>
              </a:spcBef>
              <a:buNone/>
            </a:pP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2400" dirty="0" smtClean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2400" dirty="0" smtClean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2400" dirty="0" smtClean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2400" dirty="0" smtClean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2400" dirty="0" smtClean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 algn="ctr">
              <a:buNone/>
            </a:pPr>
            <a:endParaRPr lang="ru-RU" sz="4400" dirty="0" smtClean="0">
              <a:solidFill>
                <a:srgbClr val="FF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 algn="ctr">
              <a:buNone/>
            </a:pPr>
            <a:endParaRPr lang="ru-RU" sz="4400" dirty="0" smtClean="0">
              <a:solidFill>
                <a:srgbClr val="FF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 algn="ctr">
              <a:buNone/>
            </a:pPr>
            <a:r>
              <a:rPr lang="ru-RU" sz="52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</a:t>
            </a:r>
            <a:r>
              <a:rPr lang="ru-RU" sz="52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ежиссёр</a:t>
            </a:r>
            <a:endParaRPr lang="ru-RU" sz="5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052736"/>
            <a:ext cx="4316288" cy="5688632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Этот врач не просто доктор,</a:t>
            </a:r>
            <a:b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лечит людям он глаза.</a:t>
            </a:r>
            <a:b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Даже если видишь плохо,</a:t>
            </a:r>
            <a:b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разглядишь ты всё в очках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sz="2400" dirty="0" smtClean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 smtClean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 smtClean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 smtClean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 smtClean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4400" dirty="0" smtClean="0">
              <a:solidFill>
                <a:srgbClr val="FF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52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</a:t>
            </a:r>
            <a:r>
              <a:rPr lang="ru-RU" sz="52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кулист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100" y="2747504"/>
            <a:ext cx="4279900" cy="2852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2692208"/>
            <a:ext cx="4209588" cy="2908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2695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Отгадай загадки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1052736"/>
            <a:ext cx="4388296" cy="568863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6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Наведёт стеклянный глаз, </a:t>
            </a:r>
            <a:br>
              <a:rPr lang="ru-RU" sz="26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6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щёлкнет раз — и </a:t>
            </a:r>
            <a:r>
              <a:rPr lang="ru-RU" sz="2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помним </a:t>
            </a:r>
            <a:r>
              <a:rPr lang="ru-RU" sz="26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вас</a:t>
            </a:r>
            <a:r>
              <a:rPr lang="ru-RU" sz="2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26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 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 smtClean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 smtClean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 smtClean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 smtClean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4400" dirty="0" smtClean="0">
              <a:solidFill>
                <a:srgbClr val="FF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8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Ф</a:t>
            </a:r>
            <a:r>
              <a:rPr lang="ru-RU" sz="48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отограф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052736"/>
            <a:ext cx="4388296" cy="5688632"/>
          </a:xfrm>
        </p:spPr>
        <p:txBody>
          <a:bodyPr>
            <a:normAutofit fontScale="92500" lnSpcReduction="10000"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ru-RU" sz="26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Он природу охраняет,</a:t>
            </a:r>
            <a:br>
              <a:rPr lang="ru-RU" sz="26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6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браконьеров прогоняет.</a:t>
            </a:r>
            <a:br>
              <a:rPr lang="ru-RU" sz="26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6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 зимою у кормушек</a:t>
            </a:r>
            <a:br>
              <a:rPr lang="ru-RU" sz="26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6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 гости ждёт лесных зверюшек</a:t>
            </a:r>
            <a:r>
              <a:rPr lang="ru-RU" sz="2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</a:t>
            </a:r>
          </a:p>
          <a:p>
            <a:pPr marL="0" lvl="0" indent="0">
              <a:spcBef>
                <a:spcPts val="0"/>
              </a:spcBef>
              <a:buNone/>
            </a:pPr>
            <a:endParaRPr lang="ru-RU" sz="2600" dirty="0" smtClean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2400" dirty="0" smtClean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2400" dirty="0" smtClean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2400" dirty="0" smtClean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2400" dirty="0" smtClean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2400" dirty="0" smtClean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 algn="ctr">
              <a:spcBef>
                <a:spcPts val="0"/>
              </a:spcBef>
              <a:buNone/>
            </a:pPr>
            <a:r>
              <a:rPr lang="ru-RU" sz="48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Е</a:t>
            </a:r>
            <a:r>
              <a:rPr lang="ru-RU" sz="48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герь</a:t>
            </a:r>
          </a:p>
          <a:p>
            <a:pPr marL="0" lvl="0" indent="0" algn="ctr">
              <a:spcBef>
                <a:spcPts val="0"/>
              </a:spcBef>
              <a:buNone/>
            </a:pPr>
            <a:endParaRPr lang="ru-RU" sz="2400" dirty="0" smtClean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09" y="2564904"/>
            <a:ext cx="4248471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2564905"/>
            <a:ext cx="4045145" cy="2952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3266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Отгадай загадки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1052736"/>
            <a:ext cx="4388296" cy="5688632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Ставят ловких две руки</a:t>
            </a:r>
            <a:b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каблуки на башмаки.</a:t>
            </a:r>
            <a:b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 набойки на каблук –</a:t>
            </a:r>
            <a:b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тоже дело этих рук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4400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</a:t>
            </a:r>
            <a:r>
              <a:rPr lang="ru-RU" sz="44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апожник</a:t>
            </a:r>
            <a:endParaRPr lang="ru-RU" sz="4400" dirty="0" smtClean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052736"/>
            <a:ext cx="4388296" cy="5688632"/>
          </a:xfrm>
        </p:spPr>
        <p:txBody>
          <a:bodyPr/>
          <a:lstStyle/>
          <a:p>
            <a:pPr marL="0" lvl="0" indent="0">
              <a:spcBef>
                <a:spcPts val="0"/>
              </a:spcBef>
              <a:buNone/>
            </a:pP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Кирпичи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кладет он в ряд,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строит школу для ребят.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Не шахтер и не водитель,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дом нам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выстроит ...  </a:t>
            </a:r>
          </a:p>
          <a:p>
            <a:pPr marL="0" lvl="0" indent="0">
              <a:spcBef>
                <a:spcPts val="0"/>
              </a:spcBef>
              <a:buNone/>
            </a:pP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2400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2400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2400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2400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lvl="0" indent="0" algn="ctr">
              <a:spcBef>
                <a:spcPts val="0"/>
              </a:spcBef>
              <a:buNone/>
            </a:pP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</a:t>
            </a:r>
            <a:r>
              <a:rPr lang="ru-RU" sz="4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троитель</a:t>
            </a:r>
          </a:p>
          <a:p>
            <a:pPr marL="0" lvl="0" indent="0">
              <a:spcBef>
                <a:spcPts val="0"/>
              </a:spcBef>
              <a:buNone/>
            </a:pP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0022" y="2780928"/>
            <a:ext cx="4104456" cy="2784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3782" y="2787701"/>
            <a:ext cx="4172321" cy="2778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683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Отгадай загадки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1052736"/>
            <a:ext cx="4388296" cy="5688632"/>
          </a:xfrm>
        </p:spPr>
        <p:txBody>
          <a:bodyPr/>
          <a:lstStyle/>
          <a:p>
            <a:pPr marL="0" lvl="0" indent="0"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рассчитывает точно,</a:t>
            </a:r>
            <a:b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 всё было крепко, прочно.</a:t>
            </a:r>
            <a:b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его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расчёта 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развалится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работа!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Знай, малыш, бери пример, 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заводской он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 marL="0" lvl="0" indent="0">
              <a:spcBef>
                <a:spcPts val="0"/>
              </a:spcBef>
              <a:buNone/>
            </a:pP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24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24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24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>
              <a:spcBef>
                <a:spcPts val="0"/>
              </a:spcBef>
              <a:buNone/>
            </a:pPr>
            <a:r>
              <a:rPr lang="ru-RU" sz="4400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</a:t>
            </a:r>
            <a:r>
              <a:rPr lang="ru-RU" sz="44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нженер</a:t>
            </a:r>
            <a:endParaRPr lang="ru-RU" sz="44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052736"/>
            <a:ext cx="4388296" cy="5688632"/>
          </a:xfrm>
        </p:spPr>
        <p:txBody>
          <a:bodyPr/>
          <a:lstStyle/>
          <a:p>
            <a:pPr marL="0" lvl="0" indent="0"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дежурит на дороге</a:t>
            </a:r>
            <a:b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целый день и в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в снег?</a:t>
            </a:r>
            <a:b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имеет голос строгий,</a:t>
            </a:r>
            <a:b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хоть и добрый человек?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мигалку вмиг включит</a:t>
            </a:r>
            <a:b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в погоню храбро мчит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0" lvl="0" indent="0">
              <a:spcBef>
                <a:spcPts val="0"/>
              </a:spcBef>
              <a:buNone/>
            </a:pP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24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24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24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>
              <a:spcBef>
                <a:spcPts val="0"/>
              </a:spcBef>
              <a:buNone/>
            </a:pPr>
            <a:r>
              <a:rPr lang="ru-RU" sz="4400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</a:t>
            </a:r>
            <a:r>
              <a:rPr lang="ru-RU" sz="44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нспектор</a:t>
            </a:r>
            <a:endParaRPr lang="ru-RU" sz="4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3282380"/>
            <a:ext cx="3789598" cy="2708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3284663"/>
            <a:ext cx="4051669" cy="2705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2954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sz="29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9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начальных букв отгадок составь </a:t>
            </a:r>
            <a:r>
              <a:rPr lang="ru-RU" sz="3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слово</a:t>
            </a:r>
            <a:r>
              <a:rPr lang="ru-RU" sz="29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9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196752"/>
            <a:ext cx="2602632" cy="5472608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овар</a:t>
            </a:r>
            <a:b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ежиссёр</a:t>
            </a:r>
            <a:b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кулист</a:t>
            </a:r>
            <a:b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Ф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отограф</a:t>
            </a:r>
            <a:b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Е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герь</a:t>
            </a:r>
            <a:b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апожник</a:t>
            </a:r>
            <a:b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rgbClr val="FF0000"/>
                </a:solidFill>
                <a:latin typeface="Times New Roman"/>
                <a:ea typeface="Times New Roman"/>
                <a:cs typeface="+mj-cs"/>
              </a:rPr>
              <a:t>С</a:t>
            </a:r>
            <a:r>
              <a:rPr lang="ru-RU" sz="3600" dirty="0">
                <a:solidFill>
                  <a:prstClr val="black"/>
                </a:solidFill>
                <a:latin typeface="Times New Roman"/>
                <a:ea typeface="Times New Roman"/>
                <a:cs typeface="+mj-cs"/>
              </a:rPr>
              <a:t>троитель</a:t>
            </a:r>
            <a:br>
              <a:rPr lang="ru-RU" sz="3600" dirty="0">
                <a:solidFill>
                  <a:prstClr val="black"/>
                </a:solidFill>
                <a:latin typeface="Times New Roman"/>
                <a:ea typeface="Times New Roman"/>
                <a:cs typeface="+mj-cs"/>
              </a:rPr>
            </a:b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нженер</a:t>
            </a:r>
            <a:b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нспектор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131840" y="1196752"/>
            <a:ext cx="5554960" cy="5472608"/>
          </a:xfrm>
        </p:spPr>
        <p:txBody>
          <a:bodyPr/>
          <a:lstStyle/>
          <a:p>
            <a:pPr marL="0" lvl="0" indent="0" algn="ctr">
              <a:buNone/>
            </a:pPr>
            <a:r>
              <a:rPr lang="ru-RU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Профессии</a:t>
            </a:r>
          </a:p>
          <a:p>
            <a:pPr marL="0" lvl="0" indent="0" algn="ctr">
              <a:buNone/>
            </a:pP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Родион\Desktop\1.проф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63652" y="2780928"/>
            <a:ext cx="5279757" cy="3629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6250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ru-RU" sz="3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Конкурс </a:t>
            </a:r>
            <a:r>
              <a:rPr lang="ru-RU" sz="30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«Угадай профессию»</a:t>
            </a:r>
            <a:endParaRPr lang="ru-RU" sz="3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908720"/>
            <a:ext cx="8928992" cy="5832648"/>
          </a:xfrm>
        </p:spPr>
        <p:txBody>
          <a:bodyPr>
            <a:normAutofit fontScale="92500" lnSpcReduction="10000"/>
          </a:bodyPr>
          <a:lstStyle/>
          <a:p>
            <a:pPr lvl="0">
              <a:lnSpc>
                <a:spcPct val="110000"/>
              </a:lnSpc>
              <a:spcBef>
                <a:spcPts val="0"/>
              </a:spcBef>
              <a:tabLst>
                <a:tab pos="180340" algn="l"/>
                <a:tab pos="457200" algn="l"/>
              </a:tabLst>
            </a:pP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Кто делает и продаёт лекарства в аптеке? </a:t>
            </a:r>
          </a:p>
          <a:p>
            <a:pPr lvl="0">
              <a:lnSpc>
                <a:spcPct val="110000"/>
              </a:lnSpc>
              <a:spcBef>
                <a:spcPts val="0"/>
              </a:spcBef>
              <a:tabLst>
                <a:tab pos="180340" algn="l"/>
                <a:tab pos="457200" algn="l"/>
              </a:tabLst>
            </a:pPr>
            <a:r>
              <a:rPr lang="ru-RU" sz="2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Аптекарь</a:t>
            </a:r>
          </a:p>
          <a:p>
            <a:pPr lvl="0">
              <a:lnSpc>
                <a:spcPct val="110000"/>
              </a:lnSpc>
              <a:spcBef>
                <a:spcPts val="0"/>
              </a:spcBef>
              <a:tabLst>
                <a:tab pos="180340" algn="l"/>
                <a:tab pos="457200" algn="l"/>
              </a:tabLst>
            </a:pP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Детский врач? </a:t>
            </a:r>
          </a:p>
          <a:p>
            <a:pPr lvl="0">
              <a:lnSpc>
                <a:spcPct val="110000"/>
              </a:lnSpc>
              <a:spcBef>
                <a:spcPts val="0"/>
              </a:spcBef>
              <a:tabLst>
                <a:tab pos="180340" algn="l"/>
                <a:tab pos="457200" algn="l"/>
              </a:tabLst>
            </a:pPr>
            <a:r>
              <a:rPr lang="ru-RU" sz="2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Педиатр</a:t>
            </a:r>
          </a:p>
          <a:p>
            <a:pPr lvl="0">
              <a:lnSpc>
                <a:spcPct val="110000"/>
              </a:lnSpc>
              <a:spcBef>
                <a:spcPts val="0"/>
              </a:spcBef>
              <a:tabLst>
                <a:tab pos="180340" algn="l"/>
                <a:tab pos="457200" algn="l"/>
              </a:tabLst>
            </a:pP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Водитель воздушных лайнеров? </a:t>
            </a:r>
          </a:p>
          <a:p>
            <a:pPr lvl="0">
              <a:lnSpc>
                <a:spcPct val="110000"/>
              </a:lnSpc>
              <a:spcBef>
                <a:spcPts val="0"/>
              </a:spcBef>
              <a:tabLst>
                <a:tab pos="180340" algn="l"/>
                <a:tab pos="457200" algn="l"/>
              </a:tabLst>
            </a:pPr>
            <a:r>
              <a:rPr lang="ru-RU" sz="22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Летчик </a:t>
            </a:r>
            <a:endParaRPr lang="ru-RU" sz="2200" dirty="0">
              <a:solidFill>
                <a:srgbClr val="FF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>
              <a:lnSpc>
                <a:spcPct val="110000"/>
              </a:lnSpc>
              <a:spcBef>
                <a:spcPts val="0"/>
              </a:spcBef>
              <a:tabLst>
                <a:tab pos="180340" algn="l"/>
                <a:tab pos="457200" algn="l"/>
              </a:tabLst>
            </a:pP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Зубной врач? </a:t>
            </a:r>
          </a:p>
          <a:p>
            <a:pPr lvl="0">
              <a:lnSpc>
                <a:spcPct val="110000"/>
              </a:lnSpc>
              <a:spcBef>
                <a:spcPts val="0"/>
              </a:spcBef>
              <a:tabLst>
                <a:tab pos="180340" algn="l"/>
                <a:tab pos="457200" algn="l"/>
              </a:tabLst>
            </a:pPr>
            <a:r>
              <a:rPr lang="ru-RU" sz="2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Стоматолог</a:t>
            </a:r>
            <a:endParaRPr lang="ru-RU" sz="2200" dirty="0">
              <a:solidFill>
                <a:srgbClr val="FF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>
              <a:lnSpc>
                <a:spcPct val="110000"/>
              </a:lnSpc>
              <a:spcBef>
                <a:spcPts val="0"/>
              </a:spcBef>
              <a:tabLst>
                <a:tab pos="180340" algn="l"/>
                <a:tab pos="457200" algn="l"/>
              </a:tabLst>
            </a:pP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Кто книгу даст нам почитать?</a:t>
            </a:r>
          </a:p>
          <a:p>
            <a:pPr lvl="0">
              <a:lnSpc>
                <a:spcPct val="110000"/>
              </a:lnSpc>
              <a:spcBef>
                <a:spcPts val="0"/>
              </a:spcBef>
            </a:pPr>
            <a:r>
              <a:rPr lang="ru-RU" sz="2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Библиотекарь</a:t>
            </a:r>
          </a:p>
          <a:p>
            <a:pPr lvl="0">
              <a:lnSpc>
                <a:spcPct val="110000"/>
              </a:lnSpc>
              <a:spcBef>
                <a:spcPts val="0"/>
              </a:spcBef>
              <a:tabLst>
                <a:tab pos="180340" algn="l"/>
                <a:tab pos="457200" algn="l"/>
              </a:tabLst>
            </a:pP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Кто хлеб печёт в пекарне? </a:t>
            </a:r>
          </a:p>
          <a:p>
            <a:pPr lvl="0">
              <a:lnSpc>
                <a:spcPct val="110000"/>
              </a:lnSpc>
              <a:spcBef>
                <a:spcPts val="0"/>
              </a:spcBef>
            </a:pPr>
            <a:r>
              <a:rPr lang="ru-RU" sz="2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Пекарь</a:t>
            </a:r>
          </a:p>
          <a:p>
            <a:pPr lvl="0">
              <a:lnSpc>
                <a:spcPct val="110000"/>
              </a:lnSpc>
              <a:spcBef>
                <a:spcPts val="0"/>
              </a:spcBef>
              <a:tabLst>
                <a:tab pos="180340" algn="l"/>
                <a:tab pos="457200" algn="l"/>
              </a:tabLst>
            </a:pP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Письмо доставит нам домой? </a:t>
            </a:r>
          </a:p>
          <a:p>
            <a:pPr lvl="0">
              <a:lnSpc>
                <a:spcPct val="110000"/>
              </a:lnSpc>
              <a:spcBef>
                <a:spcPts val="0"/>
              </a:spcBef>
            </a:pPr>
            <a:r>
              <a:rPr lang="ru-RU" sz="2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Почтальон</a:t>
            </a:r>
          </a:p>
          <a:p>
            <a:pPr lvl="0">
              <a:lnSpc>
                <a:spcPct val="110000"/>
              </a:lnSpc>
              <a:spcBef>
                <a:spcPts val="0"/>
              </a:spcBef>
              <a:tabLst>
                <a:tab pos="180340" algn="l"/>
                <a:tab pos="457200" algn="l"/>
              </a:tabLst>
            </a:pP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 кто же сварит нам бульон?</a:t>
            </a:r>
          </a:p>
          <a:p>
            <a:pPr lvl="0">
              <a:lnSpc>
                <a:spcPct val="110000"/>
              </a:lnSpc>
              <a:spcBef>
                <a:spcPts val="0"/>
              </a:spcBef>
            </a:pPr>
            <a:r>
              <a:rPr lang="ru-RU" sz="2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Повар</a:t>
            </a:r>
          </a:p>
          <a:p>
            <a:pPr lvl="0">
              <a:lnSpc>
                <a:spcPct val="110000"/>
              </a:lnSpc>
              <a:spcBef>
                <a:spcPts val="0"/>
              </a:spcBef>
              <a:tabLst>
                <a:tab pos="180340" algn="l"/>
                <a:tab pos="457200" algn="l"/>
              </a:tabLst>
            </a:pP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Кто выучит всему-всему, научит счёту и письму? </a:t>
            </a:r>
          </a:p>
          <a:p>
            <a:pPr lvl="0">
              <a:lnSpc>
                <a:spcPct val="110000"/>
              </a:lnSpc>
              <a:spcBef>
                <a:spcPts val="0"/>
              </a:spcBef>
            </a:pPr>
            <a:r>
              <a:rPr lang="ru-RU" sz="2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Учитель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 descr="D:\Школа\1.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661732" y="981979"/>
            <a:ext cx="1575740" cy="1140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Школа\2.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41663" y="980728"/>
            <a:ext cx="1637387" cy="1135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D:\Школа\3....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661732" y="2175139"/>
            <a:ext cx="1581614" cy="1186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D:\Школа\4.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41664" y="2175139"/>
            <a:ext cx="1628184" cy="1186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D:\Школа\5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661732" y="3429338"/>
            <a:ext cx="1575740" cy="1149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D:\Школа\6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7341664" y="3419899"/>
            <a:ext cx="1628184" cy="1142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D:\Школа\8.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61733" y="4621503"/>
            <a:ext cx="1575740" cy="1207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D:\Школа\9.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41663" y="4621503"/>
            <a:ext cx="1659397" cy="1207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D:\Школа\7..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75361" y="4621504"/>
            <a:ext cx="1605355" cy="1207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4692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2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2" dur="2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7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2" dur="2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7" dur="20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2" dur="2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7" dur="2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2" dur="2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7" dur="20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2" dur="20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7" dur="20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2" dur="20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prstClr val="black"/>
                </a:solidFill>
                <a:latin typeface="Times New Roman"/>
                <a:ea typeface="Calibri"/>
              </a:rPr>
              <a:t>Ветеринар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908720"/>
            <a:ext cx="4388296" cy="5832648"/>
          </a:xfrm>
        </p:spPr>
        <p:txBody>
          <a:bodyPr/>
          <a:lstStyle/>
          <a:p>
            <a:pPr marL="0" lvl="0" indent="0"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  <a:latin typeface="Times New Roman"/>
                <a:ea typeface="Calibri"/>
              </a:rPr>
              <a:t>Доктор, но не для детей,</a:t>
            </a:r>
            <a:br>
              <a:rPr lang="ru-RU" sz="2400" dirty="0">
                <a:solidFill>
                  <a:prstClr val="black"/>
                </a:solidFill>
                <a:latin typeface="Times New Roman"/>
                <a:ea typeface="Calibri"/>
              </a:rPr>
            </a:br>
            <a:r>
              <a:rPr lang="ru-RU" sz="2400" dirty="0">
                <a:solidFill>
                  <a:prstClr val="black"/>
                </a:solidFill>
                <a:latin typeface="Times New Roman"/>
                <a:ea typeface="Calibri"/>
              </a:rPr>
              <a:t>А для птиц и для зверей.</a:t>
            </a:r>
            <a:br>
              <a:rPr lang="ru-RU" sz="2400" dirty="0">
                <a:solidFill>
                  <a:prstClr val="black"/>
                </a:solidFill>
                <a:latin typeface="Times New Roman"/>
                <a:ea typeface="Calibri"/>
              </a:rPr>
            </a:br>
            <a:r>
              <a:rPr lang="ru-RU" sz="2400" dirty="0">
                <a:solidFill>
                  <a:prstClr val="black"/>
                </a:solidFill>
                <a:latin typeface="Times New Roman"/>
                <a:ea typeface="Calibri"/>
              </a:rPr>
              <a:t>У него особый дар,</a:t>
            </a:r>
            <a:br>
              <a:rPr lang="ru-RU" sz="2400" dirty="0">
                <a:solidFill>
                  <a:prstClr val="black"/>
                </a:solidFill>
                <a:latin typeface="Times New Roman"/>
                <a:ea typeface="Calibri"/>
              </a:rPr>
            </a:br>
            <a:r>
              <a:rPr lang="ru-RU" sz="2400" dirty="0">
                <a:solidFill>
                  <a:prstClr val="black"/>
                </a:solidFill>
                <a:latin typeface="Times New Roman"/>
                <a:ea typeface="Calibri"/>
              </a:rPr>
              <a:t>Этот врач - …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8720"/>
            <a:ext cx="4388296" cy="5832648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Ветеринар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- врач, лечащий 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животных. Слово 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ветеринар с латинского языка означает лечащий скот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.</a:t>
            </a:r>
          </a:p>
          <a:p>
            <a:pPr lvl="0" fontAlgn="base">
              <a:spcBef>
                <a:spcPts val="0"/>
              </a:spcBef>
              <a:buClr>
                <a:srgbClr val="B13F9A"/>
              </a:buClr>
              <a:buSzPct val="73000"/>
            </a:pPr>
            <a:r>
              <a:rPr lang="ru-RU" alt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Врач</a:t>
            </a:r>
            <a:r>
              <a:rPr lang="ru-RU" alt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alt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лекарь для </a:t>
            </a:r>
            <a:r>
              <a:rPr lang="ru-RU" alt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человека, </a:t>
            </a:r>
            <a:endParaRPr lang="en-US" alt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fontAlgn="base">
              <a:spcBef>
                <a:spcPts val="0"/>
              </a:spcBef>
              <a:buClr>
                <a:srgbClr val="B13F9A"/>
              </a:buClr>
              <a:buSzPct val="73000"/>
              <a:buNone/>
            </a:pPr>
            <a:r>
              <a:rPr lang="ru-RU" alt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ветеринар </a:t>
            </a:r>
            <a:r>
              <a:rPr lang="ru-RU" alt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лекарь </a:t>
            </a:r>
            <a:r>
              <a:rPr lang="ru-RU" alt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</a:p>
          <a:p>
            <a:pPr marL="0" lvl="0" indent="0" fontAlgn="base">
              <a:spcBef>
                <a:spcPts val="0"/>
              </a:spcBef>
              <a:buClr>
                <a:srgbClr val="B13F9A"/>
              </a:buClr>
              <a:buSzPct val="73000"/>
              <a:buNone/>
            </a:pPr>
            <a:r>
              <a:rPr lang="ru-RU" alt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человечества.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6976" y="3776780"/>
            <a:ext cx="4286250" cy="2937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7" y="3776780"/>
            <a:ext cx="4275980" cy="2928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9682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1836</TotalTime>
  <Words>705</Words>
  <Application>Microsoft Office PowerPoint</Application>
  <PresentationFormat>Экран (4:3)</PresentationFormat>
  <Paragraphs>258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Внеклассное мероприятие</vt:lpstr>
      <vt:lpstr>Угадайте название нашего мероприятия</vt:lpstr>
      <vt:lpstr>Отгадай загадки</vt:lpstr>
      <vt:lpstr>Отгадай загадки</vt:lpstr>
      <vt:lpstr>Отгадай загадки</vt:lpstr>
      <vt:lpstr>Отгадай загадки</vt:lpstr>
      <vt:lpstr> Из начальных букв отгадок составь слово </vt:lpstr>
      <vt:lpstr>Конкурс «Угадай профессию»</vt:lpstr>
      <vt:lpstr>Ветеринар</vt:lpstr>
      <vt:lpstr>История профессии</vt:lpstr>
      <vt:lpstr>История профессии</vt:lpstr>
      <vt:lpstr>История профессии</vt:lpstr>
      <vt:lpstr>История профессии</vt:lpstr>
      <vt:lpstr> История профессии </vt:lpstr>
      <vt:lpstr>Первыми ветеринарными клиницистами  в России были:  Я. К. Кайданов, П. И. Лукин, Г. М. Прозоров, И. И. Равич, X. Г. Бунге.</vt:lpstr>
      <vt:lpstr>Конкурс «Догадайся»  (где работают ветеринары)</vt:lpstr>
      <vt:lpstr>Качества, которыми должен обладать ветеринар</vt:lpstr>
      <vt:lpstr>В список животных, обязательных к изучению ветеринаром, входят</vt:lpstr>
      <vt:lpstr>31 августа - День ветеринара</vt:lpstr>
      <vt:lpstr>Конкурс «Продолжи фразу»</vt:lpstr>
      <vt:lpstr>Конкурс «Доскажи пословицу»</vt:lpstr>
      <vt:lpstr>Профессия «Ветеринар»</vt:lpstr>
      <vt:lpstr>Список литературы и Интернет-ресурсов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Мир профессий </dc:title>
  <dc:creator>Родион</dc:creator>
  <cp:lastModifiedBy>Родион</cp:lastModifiedBy>
  <cp:revision>261</cp:revision>
  <dcterms:created xsi:type="dcterms:W3CDTF">2015-05-21T16:49:44Z</dcterms:created>
  <dcterms:modified xsi:type="dcterms:W3CDTF">2015-07-29T20:09:59Z</dcterms:modified>
</cp:coreProperties>
</file>