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3712" r:id="rId2"/>
    <p:sldMasterId id="2147483738" r:id="rId3"/>
  </p:sldMasterIdLst>
  <p:notesMasterIdLst>
    <p:notesMasterId r:id="rId22"/>
  </p:notesMasterIdLst>
  <p:sldIdLst>
    <p:sldId id="336" r:id="rId4"/>
    <p:sldId id="339" r:id="rId5"/>
    <p:sldId id="340" r:id="rId6"/>
    <p:sldId id="341" r:id="rId7"/>
    <p:sldId id="342" r:id="rId8"/>
    <p:sldId id="344" r:id="rId9"/>
    <p:sldId id="345" r:id="rId10"/>
    <p:sldId id="368" r:id="rId11"/>
    <p:sldId id="349" r:id="rId12"/>
    <p:sldId id="351" r:id="rId13"/>
    <p:sldId id="370" r:id="rId14"/>
    <p:sldId id="354" r:id="rId15"/>
    <p:sldId id="357" r:id="rId16"/>
    <p:sldId id="364" r:id="rId17"/>
    <p:sldId id="369" r:id="rId18"/>
    <p:sldId id="371" r:id="rId19"/>
    <p:sldId id="365" r:id="rId20"/>
    <p:sldId id="358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E1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291" autoAdjust="0"/>
    <p:restoredTop sz="94660"/>
  </p:normalViewPr>
  <p:slideViewPr>
    <p:cSldViewPr>
      <p:cViewPr>
        <p:scale>
          <a:sx n="50" d="100"/>
          <a:sy n="50" d="100"/>
        </p:scale>
        <p:origin x="-70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EAA9D-18C2-483B-AE1F-A62FAC15CC52}" type="datetimeFigureOut">
              <a:rPr lang="ru-RU" smtClean="0"/>
              <a:t>28.07.2015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493629-51A1-4353-8221-B8E93F184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2031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8A881-A3DE-4774-8624-14710C8D5E5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390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F283A-0037-4269-B75F-63A2B3BF03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9476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7DC79-A1DC-45D7-9623-89FD38610C4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135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D5C58-2E52-4EFD-BC45-AA3CCEF46D9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98496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8A881-A3DE-4774-8624-14710C8D5E5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6872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F707D-BEBE-4C12-8908-0A78D72FBEA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01867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668DD-6049-4795-A592-72199EEC882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20449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25FF2-05BA-4F48-B732-B99DF08A5D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955009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672A9-8C11-4142-86E5-5D033F073B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77346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445DC-9754-4CD9-851E-CD3667F7B4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2425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10ED5-D1D4-415C-A01E-861F020F05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133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F707D-BEBE-4C12-8908-0A78D72FBEA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54496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44F87-B954-47C3-814F-FF77518B23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27323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796D9-7271-464E-98B1-836FC21619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90509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F283A-0037-4269-B75F-63A2B3BF03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3050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7DC79-A1DC-45D7-9623-89FD38610C4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886027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D5C58-2E52-4EFD-BC45-AA3CCEF46D9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96466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58A881-A3DE-4774-8624-14710C8D5E5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010470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8F707D-BEBE-4C12-8908-0A78D72FBEA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3906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668DD-6049-4795-A592-72199EEC882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87309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25FF2-05BA-4F48-B732-B99DF08A5D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407462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672A9-8C11-4142-86E5-5D033F073B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865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1668DD-6049-4795-A592-72199EEC882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92986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445DC-9754-4CD9-851E-CD3667F7B4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06877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10ED5-D1D4-415C-A01E-861F020F05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0839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44F87-B954-47C3-814F-FF77518B23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9171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796D9-7271-464E-98B1-836FC21619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66013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AF283A-0037-4269-B75F-63A2B3BF032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93700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57DC79-A1DC-45D7-9623-89FD38610C4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30969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DD5C58-2E52-4EFD-BC45-AA3CCEF46D9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2263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725FF2-05BA-4F48-B732-B99DF08A5D9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49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2672A9-8C11-4142-86E5-5D033F073B7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783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1445DC-9754-4CD9-851E-CD3667F7B43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3314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510ED5-D1D4-415C-A01E-861F020F05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4146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44F87-B954-47C3-814F-FF77518B23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2067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4796D9-7271-464E-98B1-836FC216195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77798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4000">
              <a:srgbClr val="86E1FA"/>
            </a:gs>
            <a:gs pos="60000">
              <a:srgbClr val="04B5EE"/>
            </a:gs>
            <a:gs pos="5000">
              <a:srgbClr val="00B0F0"/>
            </a:gs>
            <a:gs pos="31000">
              <a:srgbClr val="00B0F0">
                <a:alpha val="47000"/>
                <a:lumMod val="52000"/>
                <a:lumOff val="48000"/>
              </a:srgbClr>
            </a:gs>
            <a:gs pos="18000">
              <a:srgbClr val="00B0F0"/>
            </a:gs>
            <a:gs pos="96000">
              <a:srgbClr val="21D6E0"/>
            </a:gs>
            <a:gs pos="100000">
              <a:srgbClr val="0087E6"/>
            </a:gs>
            <a:gs pos="100000">
              <a:srgbClr val="005CBF"/>
            </a:gs>
            <a:gs pos="96000">
              <a:srgbClr val="11B0E3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358127-D9FF-4FD4-B51F-0BAD67B88C0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671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4000">
              <a:srgbClr val="86E1FA"/>
            </a:gs>
            <a:gs pos="60000">
              <a:srgbClr val="04B5EE"/>
            </a:gs>
            <a:gs pos="5000">
              <a:srgbClr val="00B0F0"/>
            </a:gs>
            <a:gs pos="31000">
              <a:srgbClr val="00B0F0">
                <a:alpha val="47000"/>
                <a:lumMod val="52000"/>
                <a:lumOff val="48000"/>
              </a:srgbClr>
            </a:gs>
            <a:gs pos="18000">
              <a:srgbClr val="00B0F0"/>
            </a:gs>
            <a:gs pos="96000">
              <a:srgbClr val="21D6E0"/>
            </a:gs>
            <a:gs pos="100000">
              <a:srgbClr val="0087E6"/>
            </a:gs>
            <a:gs pos="100000">
              <a:srgbClr val="005CBF"/>
            </a:gs>
            <a:gs pos="96000">
              <a:srgbClr val="11B0E3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358127-D9FF-4FD4-B51F-0BAD67B88C0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5731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4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4000">
              <a:srgbClr val="86E1FA"/>
            </a:gs>
            <a:gs pos="60000">
              <a:srgbClr val="04B5EE"/>
            </a:gs>
            <a:gs pos="5000">
              <a:srgbClr val="00B0F0"/>
            </a:gs>
            <a:gs pos="31000">
              <a:srgbClr val="00B0F0">
                <a:alpha val="47000"/>
                <a:lumMod val="52000"/>
                <a:lumOff val="48000"/>
              </a:srgbClr>
            </a:gs>
            <a:gs pos="18000">
              <a:srgbClr val="00B0F0"/>
            </a:gs>
            <a:gs pos="96000">
              <a:srgbClr val="21D6E0"/>
            </a:gs>
            <a:gs pos="100000">
              <a:srgbClr val="0087E6"/>
            </a:gs>
            <a:gs pos="100000">
              <a:srgbClr val="005CBF"/>
            </a:gs>
            <a:gs pos="96000">
              <a:srgbClr val="11B0E3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7358127-D9FF-4FD4-B51F-0BAD67B88C0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361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35.png"/><Relationship Id="rId7" Type="http://schemas.openxmlformats.org/officeDocument/2006/relationships/image" Target="../media/image3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2.png"/><Relationship Id="rId4" Type="http://schemas.openxmlformats.org/officeDocument/2006/relationships/image" Target="../media/image36.png"/><Relationship Id="rId9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jpeg"/><Relationship Id="rId3" Type="http://schemas.openxmlformats.org/officeDocument/2006/relationships/image" Target="../media/image50.png"/><Relationship Id="rId7" Type="http://schemas.openxmlformats.org/officeDocument/2006/relationships/image" Target="../media/image54.jpeg"/><Relationship Id="rId12" Type="http://schemas.openxmlformats.org/officeDocument/2006/relationships/image" Target="../media/image59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0" Type="http://schemas.openxmlformats.org/officeDocument/2006/relationships/image" Target="../media/image57.png"/><Relationship Id="rId4" Type="http://schemas.openxmlformats.org/officeDocument/2006/relationships/image" Target="../media/image51.png"/><Relationship Id="rId9" Type="http://schemas.openxmlformats.org/officeDocument/2006/relationships/image" Target="../media/image56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2.png"/><Relationship Id="rId7" Type="http://schemas.openxmlformats.org/officeDocument/2006/relationships/image" Target="../media/image66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5.png"/><Relationship Id="rId5" Type="http://schemas.openxmlformats.org/officeDocument/2006/relationships/image" Target="../media/image64.png"/><Relationship Id="rId4" Type="http://schemas.openxmlformats.org/officeDocument/2006/relationships/image" Target="../media/image6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4" Type="http://schemas.openxmlformats.org/officeDocument/2006/relationships/image" Target="../media/image7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gif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0.gi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olesya-emelyanova.ru/" TargetMode="External"/><Relationship Id="rId3" Type="http://schemas.openxmlformats.org/officeDocument/2006/relationships/hyperlink" Target="http://www.stihi.ru/" TargetMode="External"/><Relationship Id="rId7" Type="http://schemas.openxmlformats.org/officeDocument/2006/relationships/hyperlink" Target="http://wdesk.ru/" TargetMode="External"/><Relationship Id="rId2" Type="http://schemas.openxmlformats.org/officeDocument/2006/relationships/hyperlink" Target="http://zanimatika.narod.ru/" TargetMode="External"/><Relationship Id="rId1" Type="http://schemas.openxmlformats.org/officeDocument/2006/relationships/slideLayout" Target="../slideLayouts/slideLayout26.xml"/><Relationship Id="rId6" Type="http://schemas.openxmlformats.org/officeDocument/2006/relationships/hyperlink" Target="http://images.yandex.ru/" TargetMode="External"/><Relationship Id="rId5" Type="http://schemas.openxmlformats.org/officeDocument/2006/relationships/hyperlink" Target="http://studopedia.ru/" TargetMode="External"/><Relationship Id="rId4" Type="http://schemas.openxmlformats.org/officeDocument/2006/relationships/hyperlink" Target="http://flaminguru.r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мероприятие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7504" y="1600200"/>
            <a:ext cx="8856984" cy="5141168"/>
          </a:xfrm>
        </p:spPr>
        <p:txBody>
          <a:bodyPr/>
          <a:lstStyle/>
          <a:p>
            <a:pPr marL="0" lvl="0" indent="0" algn="ctr" eaLnBrk="1" fontAlgn="auto" hangingPunct="1">
              <a:spcAft>
                <a:spcPts val="0"/>
              </a:spcAft>
              <a:buNone/>
            </a:pPr>
            <a:endParaRPr lang="ru-RU" kern="1200" dirty="0" smtClean="0">
              <a:solidFill>
                <a:prstClr val="black"/>
              </a:solidFill>
              <a:latin typeface="Times New Roman"/>
              <a:ea typeface="Times New Roman"/>
            </a:endParaRPr>
          </a:p>
          <a:p>
            <a:pPr marL="0" lvl="0" indent="0" algn="ctr" eaLnBrk="1" fontAlgn="auto" hangingPunct="1">
              <a:spcAft>
                <a:spcPts val="0"/>
              </a:spcAft>
              <a:buNone/>
            </a:pPr>
            <a:r>
              <a:rPr lang="ru-RU" kern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В </a:t>
            </a:r>
            <a:r>
              <a:rPr lang="ru-RU" kern="1200" dirty="0">
                <a:solidFill>
                  <a:prstClr val="black"/>
                </a:solidFill>
                <a:latin typeface="Times New Roman"/>
                <a:ea typeface="Times New Roman"/>
              </a:rPr>
              <a:t>рамках проведения мероприятий </a:t>
            </a:r>
          </a:p>
          <a:p>
            <a:pPr marL="0" lvl="0" indent="0" algn="ctr" eaLnBrk="1" fontAlgn="auto" hangingPunct="1">
              <a:spcAft>
                <a:spcPts val="0"/>
              </a:spcAft>
              <a:buNone/>
            </a:pPr>
            <a:r>
              <a:rPr lang="ru-RU" kern="1200" dirty="0">
                <a:solidFill>
                  <a:prstClr val="black"/>
                </a:solidFill>
                <a:latin typeface="Times New Roman"/>
                <a:ea typeface="Times New Roman"/>
              </a:rPr>
              <a:t>в начальной школе по профориентации </a:t>
            </a:r>
          </a:p>
          <a:p>
            <a:pPr marL="0" lvl="0" indent="0" algn="ctr" eaLnBrk="1" fontAlgn="auto" hangingPunct="1">
              <a:spcAft>
                <a:spcPts val="0"/>
              </a:spcAft>
              <a:buNone/>
            </a:pPr>
            <a:r>
              <a:rPr lang="ru-RU" kern="1200" dirty="0">
                <a:solidFill>
                  <a:prstClr val="black"/>
                </a:solidFill>
                <a:latin typeface="Times New Roman"/>
                <a:ea typeface="Times New Roman"/>
              </a:rPr>
              <a:t>3 класс</a:t>
            </a:r>
          </a:p>
          <a:p>
            <a:pPr marL="0" indent="0" algn="r">
              <a:buNone/>
            </a:pPr>
            <a:endParaRPr lang="ru-RU" dirty="0" smtClean="0"/>
          </a:p>
          <a:p>
            <a:pPr marL="0" indent="0" algn="r">
              <a:buNone/>
            </a:pPr>
            <a:endParaRPr lang="ru-RU" dirty="0"/>
          </a:p>
          <a:p>
            <a:pPr marL="0" lvl="0" indent="0" algn="r" eaLnBrk="1" fontAlgn="auto" hangingPunct="1">
              <a:spcAft>
                <a:spcPts val="0"/>
              </a:spcAft>
              <a:buNone/>
            </a:pPr>
            <a:r>
              <a:rPr lang="ru-RU" sz="2000" kern="1200" dirty="0" smtClean="0">
                <a:solidFill>
                  <a:prstClr val="black"/>
                </a:solidFill>
                <a:latin typeface="Times New Roman"/>
                <a:ea typeface="Times New Roman"/>
              </a:rPr>
              <a:t>Подготовила </a:t>
            </a:r>
            <a:r>
              <a:rPr lang="ru-RU" sz="2000" kern="1200" dirty="0">
                <a:solidFill>
                  <a:prstClr val="black"/>
                </a:solidFill>
                <a:latin typeface="Times New Roman"/>
                <a:ea typeface="Times New Roman"/>
              </a:rPr>
              <a:t>мероприятие:</a:t>
            </a:r>
          </a:p>
          <a:p>
            <a:pPr marL="0" lvl="0" indent="0" algn="r" eaLnBrk="1" fontAlgn="auto" hangingPunct="1"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/>
                <a:ea typeface="Times New Roman"/>
              </a:rPr>
              <a:t>учитель начальных классов</a:t>
            </a:r>
          </a:p>
          <a:p>
            <a:pPr marL="0" lvl="0" indent="0" algn="r" eaLnBrk="1" fontAlgn="auto" hangingPunct="1"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/>
                <a:ea typeface="Times New Roman"/>
              </a:rPr>
              <a:t>Горбунова Людмила Николаевна</a:t>
            </a:r>
          </a:p>
          <a:p>
            <a:pPr marL="0" lvl="0" indent="0" algn="r" eaLnBrk="1" fontAlgn="auto" hangingPunct="1"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/>
                <a:ea typeface="Times New Roman"/>
              </a:rPr>
              <a:t>МОУ «СОШ №41» г. Саранск</a:t>
            </a:r>
          </a:p>
          <a:p>
            <a:pPr marL="0" indent="0" algn="r">
              <a:buNone/>
            </a:pPr>
            <a:endParaRPr lang="ru-RU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4700519"/>
            <a:ext cx="3096344" cy="1988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5102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864096"/>
          </a:xfrm>
        </p:spPr>
        <p:txBody>
          <a:bodyPr/>
          <a:lstStyle/>
          <a:p>
            <a:r>
              <a:rPr lang="ru-RU" sz="3200" kern="1800" dirty="0">
                <a:solidFill>
                  <a:srgbClr val="000000"/>
                </a:solidFill>
                <a:latin typeface="Times New Roman"/>
                <a:ea typeface="Times New Roman"/>
              </a:rPr>
              <a:t>Сценка </a:t>
            </a:r>
            <a:r>
              <a:rPr lang="ru-RU" sz="3200" kern="18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«Про полицейского»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8928992" cy="5616624"/>
          </a:xfrm>
        </p:spPr>
        <p:txBody>
          <a:bodyPr/>
          <a:lstStyle/>
          <a:p>
            <a:pPr marL="0" indent="0">
              <a:buNone/>
            </a:pPr>
            <a:endParaRPr lang="ru-RU" sz="20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 smtClean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 smtClean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 smtClean="0">
              <a:latin typeface="Times New Roman"/>
              <a:ea typeface="Times New Roman"/>
            </a:endParaRPr>
          </a:p>
          <a:p>
            <a:pPr marL="0" indent="0">
              <a:buNone/>
            </a:pPr>
            <a:endParaRPr lang="ru-RU" sz="2000" dirty="0" smtClean="0">
              <a:latin typeface="Times New Roman"/>
              <a:ea typeface="Times New Roman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02237" y="1359651"/>
            <a:ext cx="3194503" cy="2357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93040" y="1359651"/>
            <a:ext cx="2679265" cy="2357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805" y="1359651"/>
            <a:ext cx="2795052" cy="2357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239" y="4398218"/>
            <a:ext cx="1707060" cy="220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2728" y="4398217"/>
            <a:ext cx="1855587" cy="2236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4847" y="4398218"/>
            <a:ext cx="2557458" cy="2236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79" name="Picture 15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16784" y="4398218"/>
            <a:ext cx="2532365" cy="2236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2830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</a:rPr>
              <a:t>Мой папа – полицейский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80728"/>
            <a:ext cx="4388296" cy="576064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80728"/>
            <a:ext cx="4388296" cy="5760640"/>
          </a:xfrm>
        </p:spPr>
        <p:txBody>
          <a:bodyPr/>
          <a:lstStyle/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службу в горячих точках он награждён: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endParaRPr lang="ru-RU" sz="2000" kern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Медалью за отличие 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службе II степени; 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Медалью за отличие 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службе III степени.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dirty="0" smtClean="0"/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Нагрудным знаком 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верность долгу»;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Нагрудным знаком 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службу России»;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Нагрудным знаком 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«За службу на Кавказе»;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Нагрудным знаком 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«Участник боевых</a:t>
            </a:r>
          </a:p>
          <a:p>
            <a:pPr marL="0" lvl="0" indent="0" eaLnBrk="1" fontAlgn="auto" hangingPunct="1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kern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действий»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512" y="1008162"/>
            <a:ext cx="2882900" cy="186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1962" y="2908356"/>
            <a:ext cx="2813521" cy="1835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0512" y="4806458"/>
            <a:ext cx="2882900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2833" y="2170962"/>
            <a:ext cx="781050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69967" y="2164116"/>
            <a:ext cx="804863" cy="1474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2667" y="5379546"/>
            <a:ext cx="792163" cy="129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2833" y="5830396"/>
            <a:ext cx="817563" cy="84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89017" y="4487371"/>
            <a:ext cx="785813" cy="83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2833" y="4487371"/>
            <a:ext cx="817563" cy="853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46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4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5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4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3200" dirty="0">
                <a:latin typeface="Times New Roman"/>
                <a:ea typeface="Calibri"/>
              </a:rPr>
              <a:t>Сценка «</a:t>
            </a:r>
            <a:r>
              <a:rPr lang="ru-RU" sz="3200" dirty="0">
                <a:latin typeface="Times New Roman"/>
                <a:ea typeface="Times New Roman"/>
              </a:rPr>
              <a:t>Полицейская считалка</a:t>
            </a:r>
            <a:r>
              <a:rPr lang="ru-RU" sz="3200" dirty="0">
                <a:latin typeface="Times New Roman"/>
                <a:ea typeface="Calibri"/>
              </a:rPr>
              <a:t>»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83264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                       </a:t>
            </a:r>
          </a:p>
          <a:p>
            <a:pPr marL="0" indent="0">
              <a:buNone/>
            </a:pPr>
            <a:endParaRPr lang="ru-RU" dirty="0"/>
          </a:p>
          <a:p>
            <a:pPr marL="0" indent="0" algn="ctr">
              <a:buNone/>
            </a:pPr>
            <a:endParaRPr lang="ru-RU" dirty="0"/>
          </a:p>
          <a:p>
            <a:pPr marL="0" indent="0" algn="ctr">
              <a:buNone/>
            </a:pPr>
            <a:endParaRPr lang="ru-RU" sz="2800" dirty="0" smtClean="0">
              <a:latin typeface="Times New Roman"/>
              <a:ea typeface="Times New Roman"/>
            </a:endParaRPr>
          </a:p>
          <a:p>
            <a:pPr marL="0" indent="0" algn="ctr">
              <a:buNone/>
            </a:pPr>
            <a:endParaRPr lang="ru-RU" sz="2400" dirty="0" smtClean="0">
              <a:latin typeface="Times New Roman"/>
              <a:ea typeface="Times New Roman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573" y="4221088"/>
            <a:ext cx="2727458" cy="24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1" name="Picture 5" descr="D:\Школа\5534bc2ef7c0796c6eb13488.jpe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0404" y="972756"/>
            <a:ext cx="2907587" cy="238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7573" y="972757"/>
            <a:ext cx="2758347" cy="238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6" name="Picture 10" descr="D:\Школа\nervy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1" y="4221088"/>
            <a:ext cx="3038141" cy="2419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0403" y="4221088"/>
            <a:ext cx="2907588" cy="2419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6398" y="972756"/>
            <a:ext cx="3071255" cy="23842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9920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32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Игра «Отгадай загадки»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65038"/>
            <a:ext cx="8928992" cy="5776330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     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                                 </a:t>
            </a:r>
            <a:endParaRPr lang="ru-RU" sz="2000" dirty="0" smtClean="0">
              <a:latin typeface="Times New Roman" panose="02020603050405020304" pitchFamily="18" charset="0"/>
              <a:ea typeface="Times New Roman"/>
              <a:cs typeface="Times New Roman" panose="02020603050405020304" pitchFamily="18" charset="0"/>
            </a:endParaRPr>
          </a:p>
        </p:txBody>
      </p:sp>
      <p:pic>
        <p:nvPicPr>
          <p:cNvPr id="3075" name="Picture 3" descr="C:\Users\Родион\Desktop\gF5bRyz0Lk-800x6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449656" y="5203440"/>
            <a:ext cx="2373196" cy="1558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48402" y="965038"/>
            <a:ext cx="2623433" cy="1358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783" y="965038"/>
            <a:ext cx="2696407" cy="1358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986" y="2382069"/>
            <a:ext cx="2323798" cy="1490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43645" y="965038"/>
            <a:ext cx="2734082" cy="1358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 descr="C:\Users\Родион\Desktop\651580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2386261"/>
            <a:ext cx="2232248" cy="147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784" y="3860662"/>
            <a:ext cx="2696406" cy="1236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 descr="C:\Users\Родион\Desktop\big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986" y="5191123"/>
            <a:ext cx="2323798" cy="1536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25969" y="3872978"/>
            <a:ext cx="2577835" cy="133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2198" y="3860662"/>
            <a:ext cx="2597565" cy="13304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 descr="C:\Users\Родион\Desktop\130612sy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5" y="5203440"/>
            <a:ext cx="2232248" cy="1514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 descr="C:\Users\Родион\Desktop\Герб\1414144744-200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9656" y="2386261"/>
            <a:ext cx="2373197" cy="1474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46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Сценка по произведению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Сергея Михалкова «Дядя Степа»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268760"/>
            <a:ext cx="1944216" cy="547260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                      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195736" y="1268760"/>
            <a:ext cx="6840760" cy="547260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268761"/>
            <a:ext cx="1762123" cy="2554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1" y="4509120"/>
            <a:ext cx="1762125" cy="2175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087" y="3832845"/>
            <a:ext cx="1762125" cy="67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0953" y="1319442"/>
            <a:ext cx="3276991" cy="2513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3996" y="1319441"/>
            <a:ext cx="3225205" cy="25134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8003" y="4005063"/>
            <a:ext cx="3276993" cy="2674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93996" y="4005063"/>
            <a:ext cx="3225205" cy="268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08174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/>
          <a:lstStyle/>
          <a:p>
            <a:r>
              <a:rPr lang="ru-RU" sz="3200" kern="1200" dirty="0">
                <a:latin typeface="Times New Roman"/>
                <a:ea typeface="Times New Roman"/>
              </a:rPr>
              <a:t>Работа с карточками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832648"/>
          </a:xfrm>
        </p:spPr>
        <p:txBody>
          <a:bodyPr/>
          <a:lstStyle/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Кинолог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Участковый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ДПС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ППС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Следователь</a:t>
            </a:r>
          </a:p>
          <a:p>
            <a:pPr marL="0" indent="0">
              <a:spcBef>
                <a:spcPts val="0"/>
              </a:spcBef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Эксперт-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криминалист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3" name="Picture 3" descr="C:\Users\Родион\Desktop\Герб\image1553938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5209" y="889007"/>
            <a:ext cx="2748879" cy="1845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Родион\Desktop\Герб\8bb1637e5b25cdc0c46f6c33a21ff3e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9328" y="889007"/>
            <a:ext cx="2647251" cy="1845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D:\Школа\21886876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59388" y="4876331"/>
            <a:ext cx="2701218" cy="1874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D:\Школа\pps_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9328" y="2852936"/>
            <a:ext cx="2667310" cy="192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1" name="Picture 11" descr="D:\Школа\7b827a0e829edf401c906256172072d5-800x600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15209" y="2852936"/>
            <a:ext cx="2748879" cy="192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 descr="D:\Школа\information_items_64975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5414" y="4876331"/>
            <a:ext cx="2768674" cy="186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048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48072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...Наша служба и опасна, и трудна...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832648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012" y="922783"/>
            <a:ext cx="4151313" cy="279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3662" y="3861048"/>
            <a:ext cx="4157663" cy="2904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922783"/>
            <a:ext cx="4011613" cy="2794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3861048"/>
            <a:ext cx="4011613" cy="29045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125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080120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Полицейские - </a:t>
            </a:r>
            <a:r>
              <a:rPr lang="ru-RU" sz="3200" dirty="0">
                <a:solidFill>
                  <a:srgbClr val="000000"/>
                </a:solidFill>
                <a:latin typeface="Times New Roman"/>
              </a:rPr>
              <a:t>з</a:t>
            </a:r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</a:rPr>
              <a:t>ащитники закона, блюстители порядка!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340768"/>
            <a:ext cx="4316288" cy="5328592"/>
          </a:xfrm>
        </p:spPr>
        <p:txBody>
          <a:bodyPr/>
          <a:lstStyle/>
          <a:p>
            <a:pPr marL="0" indent="0" algn="ctr">
              <a:lnSpc>
                <a:spcPct val="115000"/>
              </a:lnSpc>
              <a:spcAft>
                <a:spcPts val="0"/>
              </a:spcAft>
              <a:buNone/>
            </a:pPr>
            <a:r>
              <a:rPr lang="ru-RU" sz="2400" i="1" dirty="0">
                <a:latin typeface="Times New Roman"/>
                <a:ea typeface="Calibri"/>
                <a:cs typeface="Times New Roman"/>
              </a:rPr>
              <a:t>Мастером нельзя родиться, мастерству надо учиться.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316288" cy="5328592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2134" y="2239042"/>
            <a:ext cx="3291794" cy="4431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 descr="C:\Users\Родион\Desktop\Все фото\Фото смайлики\97740409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3281314"/>
            <a:ext cx="2513434" cy="3351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Родион\Desktop\Все фото\Фото смайлики\16316356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08104" y="1402705"/>
            <a:ext cx="2513434" cy="1786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07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/>
          <a:lstStyle/>
          <a:p>
            <a:r>
              <a:rPr lang="ru-RU" sz="3200" kern="1200" dirty="0">
                <a:solidFill>
                  <a:srgbClr val="000000"/>
                </a:solidFill>
                <a:latin typeface="Times New Roman"/>
                <a:ea typeface="Calibri"/>
              </a:rPr>
              <a:t>Список литературы и </a:t>
            </a:r>
            <a:r>
              <a:rPr lang="ru-RU" sz="3200" kern="1200" dirty="0" smtClean="0">
                <a:solidFill>
                  <a:srgbClr val="000000"/>
                </a:solidFill>
                <a:latin typeface="Times New Roman"/>
                <a:ea typeface="Calibri"/>
              </a:rPr>
              <a:t>Интернет-ресурсов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544616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1. Плешаков А.А. Мир вокруг нас: учебник для 3 класса четырехлетней начальной школы.- М.: Просвещение, 2014.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12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2</a:t>
            </a:r>
            <a:r>
              <a:rPr lang="ru-RU" sz="2400" kern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en-US" sz="2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zanimatika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narod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.</a:t>
            </a:r>
            <a:r>
              <a:rPr lang="en-US" sz="2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2"/>
              </a:rPr>
              <a:t>ru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3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en-US" sz="2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3"/>
              </a:rPr>
              <a:t>stihi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3"/>
              </a:rPr>
              <a:t>.</a:t>
            </a:r>
            <a:r>
              <a:rPr lang="en-US" sz="2400" u="sng" dirty="0" err="1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3"/>
              </a:rPr>
              <a:t>ru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4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.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hlinkClick r:id="rId4"/>
              </a:rPr>
              <a:t>flaminguru.ru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›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24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5"/>
              </a:rPr>
              <a:t>studopedia.ru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24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6"/>
              </a:rPr>
              <a:t>images.yandex.ru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sz="24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u="sng" dirty="0">
                <a:solidFill>
                  <a:srgbClr val="0000FF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  <a:hlinkClick r:id="rId7"/>
              </a:rPr>
              <a:t>wdesk.ru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>
              <a:hlinkClick r:id="rId8"/>
            </a:endParaRPr>
          </a:p>
          <a:p>
            <a:pPr marL="0" indent="0">
              <a:buNone/>
            </a:pPr>
            <a:endParaRPr lang="ru-RU" dirty="0" smtClean="0">
              <a:hlinkClick r:id="rId8"/>
            </a:endParaRPr>
          </a:p>
          <a:p>
            <a:pPr marL="0" indent="0">
              <a:buNone/>
            </a:pPr>
            <a:endParaRPr lang="ru-RU" dirty="0">
              <a:hlinkClick r:id="rId8"/>
            </a:endParaRPr>
          </a:p>
          <a:p>
            <a:pPr marL="0" indent="0">
              <a:buNone/>
            </a:pPr>
            <a:endParaRPr lang="ru-RU" dirty="0" smtClean="0">
              <a:hlinkClick r:id="rId8"/>
            </a:endParaRPr>
          </a:p>
        </p:txBody>
      </p:sp>
    </p:spTree>
    <p:extLst>
      <p:ext uri="{BB962C8B-B14F-4D97-AF65-F5344CB8AC3E}">
        <p14:creationId xmlns:p14="http://schemas.microsoft.com/office/powerpoint/2010/main" val="283021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3200" dirty="0" smtClean="0">
                <a:latin typeface="Times New Roman"/>
                <a:ea typeface="Times New Roman"/>
              </a:rPr>
              <a:t>Игра «Отгадай загадку»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08720"/>
            <a:ext cx="4388296" cy="5760640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kern="1200" dirty="0">
                <a:solidFill>
                  <a:srgbClr val="000000"/>
                </a:solidFill>
                <a:latin typeface="Times New Roman"/>
              </a:rPr>
              <a:t>За коровами глядит,</a:t>
            </a:r>
            <a:br>
              <a:rPr lang="ru-RU" sz="2400" kern="1200" dirty="0">
                <a:solidFill>
                  <a:srgbClr val="000000"/>
                </a:solidFill>
                <a:latin typeface="Times New Roman"/>
              </a:rPr>
            </a:br>
            <a:r>
              <a:rPr lang="ru-RU" sz="2400" kern="1200" dirty="0">
                <a:solidFill>
                  <a:srgbClr val="000000"/>
                </a:solidFill>
                <a:latin typeface="Times New Roman"/>
              </a:rPr>
              <a:t>А когда на них сердит,</a:t>
            </a:r>
            <a:br>
              <a:rPr lang="ru-RU" sz="2400" kern="1200" dirty="0">
                <a:solidFill>
                  <a:srgbClr val="000000"/>
                </a:solidFill>
                <a:latin typeface="Times New Roman"/>
              </a:rPr>
            </a:br>
            <a:r>
              <a:rPr lang="ru-RU" sz="2400" kern="1200" dirty="0">
                <a:solidFill>
                  <a:srgbClr val="000000"/>
                </a:solidFill>
                <a:latin typeface="Times New Roman"/>
              </a:rPr>
              <a:t>Громко щёлкает кнутом.</a:t>
            </a:r>
            <a:br>
              <a:rPr lang="ru-RU" sz="2400" kern="1200" dirty="0">
                <a:solidFill>
                  <a:srgbClr val="000000"/>
                </a:solidFill>
                <a:latin typeface="Times New Roman"/>
              </a:rPr>
            </a:br>
            <a:r>
              <a:rPr lang="ru-RU" sz="2400" kern="1200" dirty="0">
                <a:solidFill>
                  <a:srgbClr val="000000"/>
                </a:solidFill>
                <a:latin typeface="Times New Roman"/>
              </a:rPr>
              <a:t>Так, </a:t>
            </a:r>
            <a:r>
              <a:rPr lang="ru-RU" sz="2400" kern="1200" dirty="0" err="1">
                <a:solidFill>
                  <a:srgbClr val="000000"/>
                </a:solidFill>
                <a:latin typeface="Times New Roman"/>
              </a:rPr>
              <a:t>загадочка</a:t>
            </a:r>
            <a:r>
              <a:rPr lang="ru-RU" sz="2400" kern="1200" dirty="0">
                <a:solidFill>
                  <a:srgbClr val="000000"/>
                </a:solidFill>
                <a:latin typeface="Times New Roman"/>
              </a:rPr>
              <a:t> о ком</a:t>
            </a:r>
            <a:r>
              <a:rPr lang="ru-RU" sz="2400" kern="1200" dirty="0" smtClean="0">
                <a:solidFill>
                  <a:srgbClr val="000000"/>
                </a:solidFill>
                <a:latin typeface="Times New Roman"/>
              </a:rPr>
              <a:t>?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  <a:ea typeface="Times New Roman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kern="1200" dirty="0" smtClean="0">
                <a:solidFill>
                  <a:srgbClr val="FF0000"/>
                </a:solidFill>
                <a:latin typeface="Times New Roman"/>
                <a:ea typeface="Times New Roman"/>
              </a:rPr>
              <a:t>П</a:t>
            </a:r>
            <a:r>
              <a:rPr lang="ru-RU" sz="4400" kern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астух</a:t>
            </a:r>
            <a:r>
              <a:rPr lang="ru-RU" sz="4400" dirty="0" smtClean="0">
                <a:latin typeface="Times New Roman"/>
                <a:ea typeface="Times New Roman"/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316288" cy="5760640"/>
          </a:xfrm>
        </p:spPr>
        <p:txBody>
          <a:bodyPr/>
          <a:lstStyle/>
          <a:p>
            <a:pPr marL="0" indent="0">
              <a:buNone/>
            </a:pPr>
            <a:r>
              <a:rPr lang="ru-RU" sz="2400" kern="1200" dirty="0">
                <a:solidFill>
                  <a:srgbClr val="000000"/>
                </a:solidFill>
                <a:latin typeface="Times New Roman"/>
              </a:rPr>
              <a:t>Бередят его сознание</a:t>
            </a:r>
            <a:br>
              <a:rPr lang="ru-RU" sz="2400" kern="1200" dirty="0">
                <a:solidFill>
                  <a:srgbClr val="000000"/>
                </a:solidFill>
                <a:latin typeface="Times New Roman"/>
              </a:rPr>
            </a:br>
            <a:r>
              <a:rPr lang="ru-RU" sz="2400" kern="1200" dirty="0">
                <a:solidFill>
                  <a:srgbClr val="000000"/>
                </a:solidFill>
                <a:latin typeface="Times New Roman"/>
              </a:rPr>
              <a:t>Все пернатые создания.</a:t>
            </a:r>
            <a:br>
              <a:rPr lang="ru-RU" sz="2400" kern="1200" dirty="0">
                <a:solidFill>
                  <a:srgbClr val="000000"/>
                </a:solidFill>
                <a:latin typeface="Times New Roman"/>
              </a:rPr>
            </a:br>
            <a:r>
              <a:rPr lang="ru-RU" sz="2400" kern="1200" dirty="0">
                <a:solidFill>
                  <a:srgbClr val="000000"/>
                </a:solidFill>
                <a:latin typeface="Times New Roman"/>
              </a:rPr>
              <a:t>Друг грачей, ворон, синиц,</a:t>
            </a:r>
            <a:br>
              <a:rPr lang="ru-RU" sz="2400" kern="1200" dirty="0">
                <a:solidFill>
                  <a:srgbClr val="000000"/>
                </a:solidFill>
                <a:latin typeface="Times New Roman"/>
              </a:rPr>
            </a:br>
            <a:r>
              <a:rPr lang="ru-RU" sz="2400" kern="1200" dirty="0">
                <a:solidFill>
                  <a:srgbClr val="000000"/>
                </a:solidFill>
                <a:latin typeface="Times New Roman"/>
              </a:rPr>
              <a:t>Изучает он всех птиц. </a:t>
            </a: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 algn="ctr">
              <a:buNone/>
            </a:pPr>
            <a:r>
              <a:rPr lang="ru-RU" sz="4400" kern="1200" dirty="0" smtClean="0">
                <a:solidFill>
                  <a:srgbClr val="FF0000"/>
                </a:solidFill>
                <a:latin typeface="Times New Roman"/>
              </a:rPr>
              <a:t>О</a:t>
            </a:r>
            <a:r>
              <a:rPr lang="ru-RU" sz="4400" kern="1200" dirty="0" smtClean="0">
                <a:solidFill>
                  <a:srgbClr val="000000"/>
                </a:solidFill>
                <a:latin typeface="Times New Roman"/>
              </a:rPr>
              <a:t>рнитолог</a:t>
            </a: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  <a:p>
            <a:pPr marL="0" indent="0">
              <a:buNone/>
            </a:pPr>
            <a:endParaRPr lang="ru-RU" sz="2400" kern="1200" dirty="0" smtClean="0">
              <a:solidFill>
                <a:srgbClr val="000000"/>
              </a:solidFill>
              <a:latin typeface="Times New Roman"/>
            </a:endParaRPr>
          </a:p>
        </p:txBody>
      </p:sp>
      <p:pic>
        <p:nvPicPr>
          <p:cNvPr id="1027" name="Picture 3" descr="D:\Школа\pastukh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5317" y="2708920"/>
            <a:ext cx="4296982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Школа\HAaJDMM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708920"/>
            <a:ext cx="4230637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9954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Игра «Отгадай загадку»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176464" cy="561662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Times New Roman"/>
                <a:ea typeface="Calibri"/>
              </a:rPr>
              <a:t>Он смел, умен, его работа - </a:t>
            </a:r>
            <a:br>
              <a:rPr lang="ru-RU" sz="2200" dirty="0">
                <a:latin typeface="Times New Roman"/>
                <a:ea typeface="Calibri"/>
              </a:rPr>
            </a:br>
            <a:r>
              <a:rPr lang="ru-RU" sz="2200" dirty="0">
                <a:latin typeface="Times New Roman"/>
                <a:ea typeface="Calibri"/>
              </a:rPr>
              <a:t>Быть за штурвалом самолета.</a:t>
            </a:r>
            <a:br>
              <a:rPr lang="ru-RU" sz="2200" dirty="0">
                <a:latin typeface="Times New Roman"/>
                <a:ea typeface="Calibri"/>
              </a:rPr>
            </a:br>
            <a:r>
              <a:rPr lang="ru-RU" sz="2200" dirty="0">
                <a:latin typeface="Times New Roman"/>
                <a:ea typeface="Calibri"/>
              </a:rPr>
              <a:t>Ведь нужно очень много знать,</a:t>
            </a:r>
            <a:br>
              <a:rPr lang="ru-RU" sz="2200" dirty="0">
                <a:latin typeface="Times New Roman"/>
                <a:ea typeface="Calibri"/>
              </a:rPr>
            </a:br>
            <a:r>
              <a:rPr lang="ru-RU" sz="2200" dirty="0">
                <a:latin typeface="Times New Roman"/>
                <a:ea typeface="Calibri"/>
              </a:rPr>
              <a:t>Чтоб самолетом управлять. </a:t>
            </a:r>
            <a:endParaRPr lang="ru-RU" sz="2200" dirty="0" smtClean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 smtClean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 smtClean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 smtClean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 smtClean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 smtClean="0">
              <a:latin typeface="Times New Roman"/>
              <a:ea typeface="Calibri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  <a:ea typeface="Calibri"/>
              </a:rPr>
              <a:t>Л</a:t>
            </a:r>
            <a:r>
              <a:rPr lang="ru-RU" sz="4400" dirty="0" smtClean="0">
                <a:latin typeface="Times New Roman"/>
                <a:ea typeface="Calibri"/>
              </a:rPr>
              <a:t>ётчик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1052736"/>
            <a:ext cx="4680520" cy="561662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200" dirty="0">
                <a:latin typeface="Times New Roman"/>
                <a:ea typeface="Times New Roman"/>
              </a:rPr>
              <a:t>На курсы вождения стала ходить,</a:t>
            </a:r>
            <a:br>
              <a:rPr lang="ru-RU" sz="2200" dirty="0">
                <a:latin typeface="Times New Roman"/>
                <a:ea typeface="Times New Roman"/>
              </a:rPr>
            </a:br>
            <a:r>
              <a:rPr lang="ru-RU" sz="2200" dirty="0">
                <a:latin typeface="Times New Roman"/>
                <a:ea typeface="Times New Roman"/>
              </a:rPr>
              <a:t>По правилам буду машину водить.</a:t>
            </a:r>
            <a:br>
              <a:rPr lang="ru-RU" sz="2200" dirty="0">
                <a:latin typeface="Times New Roman"/>
                <a:ea typeface="Times New Roman"/>
              </a:rPr>
            </a:br>
            <a:r>
              <a:rPr lang="ru-RU" sz="2200" dirty="0">
                <a:latin typeface="Times New Roman"/>
                <a:ea typeface="Times New Roman"/>
              </a:rPr>
              <a:t>Кто рядом со мною в машине сидит,</a:t>
            </a:r>
            <a:br>
              <a:rPr lang="ru-RU" sz="2200" dirty="0">
                <a:latin typeface="Times New Roman"/>
                <a:ea typeface="Times New Roman"/>
              </a:rPr>
            </a:br>
            <a:r>
              <a:rPr lang="ru-RU" sz="2200" dirty="0">
                <a:latin typeface="Times New Roman"/>
                <a:ea typeface="Times New Roman"/>
              </a:rPr>
              <a:t>Где </a:t>
            </a:r>
            <a:r>
              <a:rPr lang="ru-RU" sz="2200" dirty="0" smtClean="0">
                <a:latin typeface="Times New Roman"/>
                <a:ea typeface="Times New Roman"/>
              </a:rPr>
              <a:t>надо-подскажет</a:t>
            </a:r>
            <a:r>
              <a:rPr lang="ru-RU" sz="2200" dirty="0">
                <a:latin typeface="Times New Roman"/>
                <a:ea typeface="Times New Roman"/>
              </a:rPr>
              <a:t>, за </a:t>
            </a:r>
            <a:r>
              <a:rPr lang="ru-RU" sz="2200" dirty="0" smtClean="0">
                <a:latin typeface="Times New Roman"/>
                <a:ea typeface="Times New Roman"/>
              </a:rPr>
              <a:t>мною следит</a:t>
            </a:r>
            <a:r>
              <a:rPr lang="ru-RU" sz="2200" dirty="0">
                <a:latin typeface="Times New Roman"/>
                <a:ea typeface="Times New Roman"/>
              </a:rPr>
              <a:t>? </a:t>
            </a:r>
            <a:endParaRPr lang="ru-RU" sz="22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200" dirty="0">
              <a:latin typeface="Times New Roman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</a:rPr>
              <a:t>И</a:t>
            </a:r>
            <a:r>
              <a:rPr lang="ru-RU" sz="4400" dirty="0" smtClean="0">
                <a:latin typeface="Times New Roman"/>
              </a:rPr>
              <a:t>нструктор</a:t>
            </a:r>
            <a:endParaRPr lang="ru-RU" sz="4400" dirty="0"/>
          </a:p>
        </p:txBody>
      </p:sp>
      <p:pic>
        <p:nvPicPr>
          <p:cNvPr id="2050" name="Picture 2" descr="D:\Школа\air14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985" y="2852936"/>
            <a:ext cx="4091947" cy="3068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Школа\cd0eac1_resizedScaled_659to482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2852936"/>
            <a:ext cx="4224059" cy="308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6403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Игра «Отгадай загадку»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388296" cy="568863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Times New Roman"/>
                <a:ea typeface="Times New Roman"/>
              </a:rPr>
              <a:t>В изумленье зал немеет: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Очень многое умеет -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И артист он, и ловкач.</a:t>
            </a:r>
            <a:br>
              <a:rPr lang="ru-RU" sz="2400" dirty="0">
                <a:latin typeface="Times New Roman"/>
                <a:ea typeface="Times New Roman"/>
              </a:rPr>
            </a:br>
            <a:r>
              <a:rPr lang="ru-RU" sz="2400" dirty="0">
                <a:latin typeface="Times New Roman"/>
                <a:ea typeface="Times New Roman"/>
              </a:rPr>
              <a:t>Всем так нравится ... </a:t>
            </a:r>
            <a:endParaRPr lang="ru-RU" sz="2400" dirty="0" smtClean="0">
              <a:latin typeface="Times New Roman"/>
              <a:ea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</a:rPr>
              <a:t>Ц</a:t>
            </a:r>
            <a:r>
              <a:rPr lang="ru-RU" sz="4400" dirty="0" smtClean="0">
                <a:latin typeface="Times New Roman"/>
              </a:rPr>
              <a:t>иркач</a:t>
            </a:r>
            <a:endParaRPr lang="ru-RU" sz="44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16288" cy="568863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Times New Roman"/>
                <a:ea typeface="Calibri"/>
              </a:rPr>
              <a:t>Вот вам чертёж, </a:t>
            </a:r>
            <a:endParaRPr lang="ru-RU" sz="2400" dirty="0" smtClean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/>
                <a:ea typeface="Calibri"/>
              </a:rPr>
              <a:t>где </a:t>
            </a:r>
            <a:r>
              <a:rPr lang="ru-RU" sz="2400" dirty="0">
                <a:latin typeface="Times New Roman"/>
                <a:ea typeface="Calibri"/>
              </a:rPr>
              <a:t>каждый размер  </a:t>
            </a:r>
            <a:br>
              <a:rPr lang="ru-RU" sz="2400" dirty="0">
                <a:latin typeface="Times New Roman"/>
                <a:ea typeface="Calibri"/>
              </a:rPr>
            </a:br>
            <a:r>
              <a:rPr lang="ru-RU" sz="2400" dirty="0">
                <a:latin typeface="Times New Roman"/>
                <a:ea typeface="Calibri"/>
              </a:rPr>
              <a:t>Новой детали дал ... </a:t>
            </a:r>
            <a:endParaRPr lang="ru-RU" sz="2400" dirty="0" smtClean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/>
              </a:rPr>
              <a:t>И</a:t>
            </a:r>
            <a:r>
              <a:rPr lang="ru-RU" sz="4400" dirty="0" smtClean="0">
                <a:latin typeface="Times New Roman"/>
              </a:rPr>
              <a:t>нженер</a:t>
            </a:r>
            <a:endParaRPr lang="ru-RU" sz="4400" dirty="0"/>
          </a:p>
        </p:txBody>
      </p:sp>
      <p:pic>
        <p:nvPicPr>
          <p:cNvPr id="3074" name="Picture 2" descr="D:\Школа\9214687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36844" y="2708920"/>
            <a:ext cx="416818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D:\Школа\027 akimov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3510" y="2708920"/>
            <a:ext cx="4254474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434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Игра «Отгадай загадку»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1052736"/>
            <a:ext cx="4388296" cy="5688632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>
                <a:latin typeface="Times New Roman"/>
                <a:ea typeface="Calibri"/>
              </a:rPr>
              <a:t>Яхты водит по волнам.</a:t>
            </a:r>
            <a:br>
              <a:rPr lang="ru-RU" sz="2400" dirty="0">
                <a:latin typeface="Times New Roman"/>
                <a:ea typeface="Calibri"/>
              </a:rPr>
            </a:br>
            <a:r>
              <a:rPr lang="ru-RU" sz="2400" dirty="0">
                <a:latin typeface="Times New Roman"/>
                <a:ea typeface="Calibri"/>
              </a:rPr>
              <a:t>Мало он известен </a:t>
            </a:r>
            <a:r>
              <a:rPr lang="ru-RU" sz="2400" dirty="0" smtClean="0">
                <a:latin typeface="Times New Roman"/>
                <a:ea typeface="Calibri"/>
              </a:rPr>
              <a:t>нам.</a:t>
            </a:r>
            <a:r>
              <a:rPr lang="ru-RU" sz="2400" dirty="0">
                <a:latin typeface="Times New Roman"/>
                <a:ea typeface="Calibri"/>
              </a:rPr>
              <a:t/>
            </a:r>
            <a:br>
              <a:rPr lang="ru-RU" sz="2400" dirty="0">
                <a:latin typeface="Times New Roman"/>
                <a:ea typeface="Calibri"/>
              </a:rPr>
            </a:br>
            <a:r>
              <a:rPr lang="ru-RU" sz="2400" dirty="0">
                <a:latin typeface="Times New Roman"/>
                <a:ea typeface="Calibri"/>
              </a:rPr>
              <a:t>Сильный, храбрый тот </a:t>
            </a:r>
            <a:r>
              <a:rPr lang="ru-RU" sz="2400" dirty="0" smtClean="0">
                <a:latin typeface="Times New Roman"/>
                <a:ea typeface="Calibri"/>
              </a:rPr>
              <a:t>спортсмен, называемый </a:t>
            </a:r>
            <a:r>
              <a:rPr lang="ru-RU" sz="2400" dirty="0">
                <a:latin typeface="Times New Roman"/>
                <a:ea typeface="Calibri"/>
              </a:rPr>
              <a:t>... </a:t>
            </a:r>
            <a:endParaRPr lang="ru-RU" sz="2400" dirty="0" smtClean="0">
              <a:latin typeface="Times New Roman"/>
              <a:ea typeface="Calibri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/>
            </a:endParaRPr>
          </a:p>
          <a:p>
            <a:pPr marL="0" indent="0" algn="ctr">
              <a:spcBef>
                <a:spcPts val="0"/>
              </a:spcBef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хтсмен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052736"/>
            <a:ext cx="4316288" cy="5688632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kern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lang="ru-RU" sz="3600" kern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астух</a:t>
            </a:r>
            <a:endParaRPr lang="ru-RU" sz="3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kern="1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О</a:t>
            </a:r>
            <a:r>
              <a:rPr lang="ru-RU" sz="3600" kern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рнитолог</a:t>
            </a:r>
            <a:endParaRPr lang="ru-RU" sz="3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Л</a:t>
            </a:r>
            <a:r>
              <a:rPr lang="ru-RU" sz="3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етчик</a:t>
            </a:r>
            <a:endParaRPr lang="ru-RU" sz="3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И</a:t>
            </a:r>
            <a:r>
              <a:rPr lang="ru-RU" sz="3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нструктор</a:t>
            </a:r>
            <a:endParaRPr lang="ru-RU" sz="3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            Ц</a:t>
            </a:r>
            <a:r>
              <a:rPr lang="ru-RU" sz="36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иркач</a:t>
            </a:r>
            <a:endParaRPr lang="ru-RU" sz="3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И</a:t>
            </a:r>
            <a:r>
              <a:rPr lang="ru-RU" sz="3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нженер</a:t>
            </a:r>
            <a:endParaRPr lang="ru-RU" sz="3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           Я</a:t>
            </a:r>
            <a:r>
              <a:rPr lang="ru-RU" sz="36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хтсмен</a:t>
            </a: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endParaRPr lang="ru-RU" sz="36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</a:t>
            </a:r>
            <a:r>
              <a:rPr lang="ru-RU" sz="4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олиция</a:t>
            </a:r>
            <a:endParaRPr lang="ru-RU" sz="4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dirty="0"/>
          </a:p>
        </p:txBody>
      </p:sp>
      <p:pic>
        <p:nvPicPr>
          <p:cNvPr id="4098" name="Picture 2" descr="D:\Школа\70037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2636912"/>
            <a:ext cx="4176463" cy="3132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97860" y="4949477"/>
            <a:ext cx="1656184" cy="106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136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D:\Школа\358505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741" y="3573016"/>
            <a:ext cx="4490265" cy="31400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D:\Школа\463415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6453" y="190179"/>
            <a:ext cx="4334052" cy="323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D:\Школа\images_18489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3741" y="190179"/>
            <a:ext cx="4490265" cy="3238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Родион\Desktop\f9784948b0e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76452" y="3573016"/>
            <a:ext cx="4302053" cy="312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847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</a:rPr>
              <a:t>История 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7504" y="908720"/>
            <a:ext cx="4388296" cy="583264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По мере развития государства полицейские функции в той или иной мере реализовывали различные лица, находящиеся на службе: посадники, </a:t>
            </a: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сотские, 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волостели</a:t>
            </a: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тысяцкие, 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старосты</a:t>
            </a: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, вирники, стрельцы и т.д.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8720"/>
            <a:ext cx="4388296" cy="5832648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Император России 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Пётр </a:t>
            </a: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I</a:t>
            </a:r>
            <a:r>
              <a:rPr lang="ru-RU" sz="2400" dirty="0" smtClean="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1715 году </a:t>
            </a:r>
            <a:r>
              <a:rPr lang="ru-RU" sz="2400" dirty="0" smtClean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создал </a:t>
            </a:r>
            <a:r>
              <a:rPr lang="ru-RU" sz="2400" dirty="0"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России службу охраны общественного порядка и назвал её «полицией», что в переводе с греческого означало «управление государством».</a:t>
            </a:r>
            <a:endParaRPr lang="ru-RU" sz="2400" dirty="0"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D:\Школа\Streltsy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3655178"/>
            <a:ext cx="4248471" cy="3015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D:\Школа\big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59908" y="3655179"/>
            <a:ext cx="4321820" cy="301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050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/>
                <a:ea typeface="Calibri"/>
              </a:rPr>
              <a:t>История 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124744"/>
            <a:ext cx="4316288" cy="5616624"/>
          </a:xfrm>
        </p:spPr>
        <p:txBody>
          <a:bodyPr/>
          <a:lstStyle/>
          <a:p>
            <a:pPr marL="0" indent="0">
              <a:spcBef>
                <a:spcPts val="0"/>
              </a:spcBef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Самые известные милиционеры прошлых лет – Феликс Дзержинский. Возглавлял ВЧК и был наркомом внутренних дел.</a:t>
            </a:r>
          </a:p>
          <a:p>
            <a:pPr marL="0" indent="0">
              <a:spcBef>
                <a:spcPts val="0"/>
              </a:spcBef>
              <a:buNone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316288" cy="5616624"/>
          </a:xfrm>
        </p:spPr>
        <p:txBody>
          <a:bodyPr/>
          <a:lstStyle/>
          <a:p>
            <a:pPr marL="0" marR="9525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Указом Президента РФ от 21.05.2012 года Колокольцев Владимир Александрович назначен Министром внутренних дел РФ.</a:t>
            </a:r>
            <a:endParaRPr lang="ru-RU" sz="2400" dirty="0">
              <a:solidFill>
                <a:srgbClr val="00000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3432175"/>
            <a:ext cx="4249737" cy="320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16016" y="3429000"/>
            <a:ext cx="4267200" cy="320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97499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/>
          <a:lstStyle/>
          <a:p>
            <a:r>
              <a:rPr lang="ru-RU" sz="3200" dirty="0">
                <a:solidFill>
                  <a:srgbClr val="000000"/>
                </a:solidFill>
                <a:latin typeface="Times New Roman"/>
                <a:ea typeface="Times New Roman"/>
              </a:rPr>
              <a:t>Различные направления этой профессии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832648"/>
          </a:xfrm>
        </p:spPr>
        <p:txBody>
          <a:bodyPr/>
          <a:lstStyle/>
          <a:p>
            <a:pPr mar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Полицейский ИВС                                                                            Участковый</a:t>
            </a: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Следователь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ППС                                            ДПС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Оперативны </a:t>
            </a:r>
            <a:r>
              <a:rPr lang="ru-RU" sz="2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         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Эксперты-криминалисты                      Кинолог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3" y="1268760"/>
            <a:ext cx="2232247" cy="156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 descr="D:\Школа\uchastkoviy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8063" y="1268760"/>
            <a:ext cx="2304256" cy="154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D:\Школа\information_items_64975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3949" y="3094228"/>
            <a:ext cx="2262733" cy="1564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8550" y="3067053"/>
            <a:ext cx="2297832" cy="159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7" name="Picture 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8063" y="3067053"/>
            <a:ext cx="2285578" cy="157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8" name="Picture 8" descr="D:\Школа\2683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512" y="4941168"/>
            <a:ext cx="2277170" cy="1656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9" name="Picture 9" descr="D:\Школа\2844_1366693382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38550" y="4941169"/>
            <a:ext cx="2297832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88064" y="4941168"/>
            <a:ext cx="2306910" cy="1656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76998" y="1268760"/>
            <a:ext cx="4155349" cy="1547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3782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0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1_Оформление по умолчанию">
  <a:themeElements>
    <a:clrScheme name="Другая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4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</TotalTime>
  <Words>406</Words>
  <Application>Microsoft Office PowerPoint</Application>
  <PresentationFormat>Экран (4:3)</PresentationFormat>
  <Paragraphs>237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1_Оформление по умолчанию</vt:lpstr>
      <vt:lpstr>4_Оформление по умолчанию</vt:lpstr>
      <vt:lpstr>6_Оформление по умолчанию</vt:lpstr>
      <vt:lpstr>Внеклассное мероприятие</vt:lpstr>
      <vt:lpstr>Игра «Отгадай загадку»</vt:lpstr>
      <vt:lpstr>Игра «Отгадай загадку»</vt:lpstr>
      <vt:lpstr>Игра «Отгадай загадку»</vt:lpstr>
      <vt:lpstr>Игра «Отгадай загадку»</vt:lpstr>
      <vt:lpstr>Презентация PowerPoint</vt:lpstr>
      <vt:lpstr>История профессии</vt:lpstr>
      <vt:lpstr>История профессии</vt:lpstr>
      <vt:lpstr>Различные направления этой профессии</vt:lpstr>
      <vt:lpstr>Сценка «Про полицейского» </vt:lpstr>
      <vt:lpstr>Мой папа – полицейский</vt:lpstr>
      <vt:lpstr>Сценка «Полицейская считалка»</vt:lpstr>
      <vt:lpstr>Игра «Отгадай загадки»</vt:lpstr>
      <vt:lpstr>Сценка по произведению Сергея Михалкова «Дядя Степа»</vt:lpstr>
      <vt:lpstr>Работа с карточками</vt:lpstr>
      <vt:lpstr>...Наша служба и опасна, и трудна...</vt:lpstr>
      <vt:lpstr>Полицейские - защитники закона, блюстители порядка! </vt:lpstr>
      <vt:lpstr>Список литературы и Интернет-ресурсов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Полиция. Полицейский.</dc:title>
  <dc:creator>Родион</dc:creator>
  <cp:lastModifiedBy>Родион</cp:lastModifiedBy>
  <cp:revision>191</cp:revision>
  <dcterms:created xsi:type="dcterms:W3CDTF">2015-02-08T13:40:40Z</dcterms:created>
  <dcterms:modified xsi:type="dcterms:W3CDTF">2015-07-28T16:56:21Z</dcterms:modified>
</cp:coreProperties>
</file>