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4" r:id="rId6"/>
    <p:sldId id="262" r:id="rId7"/>
    <p:sldId id="266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Percent val="1"/>
          </c:dLbls>
          <c:cat>
            <c:strRef>
              <c:f>Лист1!$A$2:$A$4</c:f>
              <c:strCache>
                <c:ptCount val="3"/>
                <c:pt idx="0">
                  <c:v>полные</c:v>
                </c:pt>
                <c:pt idx="1">
                  <c:v>неполные</c:v>
                </c:pt>
                <c:pt idx="2">
                  <c:v>опекаемые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0.44000000000000067</c:v>
                </c:pt>
                <c:pt idx="2">
                  <c:v>4.0000000000000105E-2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</c:strCache>
            </c:strRef>
          </c:tx>
          <c:dLbls>
            <c:dLblPos val="inEnd"/>
            <c:showPercent val="1"/>
          </c:dLbls>
          <c:cat>
            <c:strRef>
              <c:f>Лист1!$A$2:$A$4</c:f>
              <c:strCache>
                <c:ptCount val="3"/>
                <c:pt idx="0">
                  <c:v>полные</c:v>
                </c:pt>
                <c:pt idx="1">
                  <c:v>неполные</c:v>
                </c:pt>
                <c:pt idx="2">
                  <c:v>опекаемые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11T13:47:23.250" idx="1">
    <p:pos x="-480" y="-85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FFF75-10C1-4685-8805-C30B8150BE57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D256D-02C2-4552-9D5A-3E3576BA6244}">
      <dgm:prSet/>
      <dgm:spPr/>
      <dgm:t>
        <a:bodyPr/>
        <a:lstStyle/>
        <a:p>
          <a:pPr rtl="0"/>
          <a:r>
            <a:rPr lang="ru-RU" dirty="0" smtClean="0"/>
            <a:t>Коммуникативная компетентность педагога как условие успешного сотрудничества с родителями учащихся начальной школы</a:t>
          </a:r>
          <a:endParaRPr lang="ru-RU" dirty="0"/>
        </a:p>
      </dgm:t>
    </dgm:pt>
    <dgm:pt modelId="{210532F1-3052-42FA-ADF6-CF319EF43383}" type="parTrans" cxnId="{4C6B878C-E0E0-46A8-999E-C27A308B3424}">
      <dgm:prSet/>
      <dgm:spPr/>
      <dgm:t>
        <a:bodyPr/>
        <a:lstStyle/>
        <a:p>
          <a:endParaRPr lang="ru-RU"/>
        </a:p>
      </dgm:t>
    </dgm:pt>
    <dgm:pt modelId="{13065ECD-ECAF-4100-BF4D-6C88FA119AD9}" type="sibTrans" cxnId="{4C6B878C-E0E0-46A8-999E-C27A308B3424}">
      <dgm:prSet/>
      <dgm:spPr/>
      <dgm:t>
        <a:bodyPr/>
        <a:lstStyle/>
        <a:p>
          <a:endParaRPr lang="ru-RU"/>
        </a:p>
      </dgm:t>
    </dgm:pt>
    <dgm:pt modelId="{A25003B0-1367-45CC-A9C2-49BC1882B228}">
      <dgm:prSet/>
      <dgm:spPr/>
      <dgm:t>
        <a:bodyPr/>
        <a:lstStyle/>
        <a:p>
          <a:endParaRPr lang="ru-RU" dirty="0"/>
        </a:p>
      </dgm:t>
    </dgm:pt>
    <dgm:pt modelId="{AE2FDE5C-D3E2-44FB-93EC-5B60609E0EFD}" type="parTrans" cxnId="{C4C12F1F-B597-4794-BE9B-DDD1721A208C}">
      <dgm:prSet/>
      <dgm:spPr/>
      <dgm:t>
        <a:bodyPr/>
        <a:lstStyle/>
        <a:p>
          <a:endParaRPr lang="ru-RU"/>
        </a:p>
      </dgm:t>
    </dgm:pt>
    <dgm:pt modelId="{49052977-D3D9-4AAD-8CF3-EAF42A87CA8C}" type="sibTrans" cxnId="{C4C12F1F-B597-4794-BE9B-DDD1721A208C}">
      <dgm:prSet/>
      <dgm:spPr/>
      <dgm:t>
        <a:bodyPr/>
        <a:lstStyle/>
        <a:p>
          <a:endParaRPr lang="ru-RU"/>
        </a:p>
      </dgm:t>
    </dgm:pt>
    <dgm:pt modelId="{E387FB6F-C9C2-483A-82EE-D3E3ECC3F05A}" type="pres">
      <dgm:prSet presAssocID="{E2BFFF75-10C1-4685-8805-C30B8150BE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92E023-E703-4733-BBC9-227D38745D8A}" type="pres">
      <dgm:prSet presAssocID="{4BBD256D-02C2-4552-9D5A-3E3576BA6244}" presName="horFlow" presStyleCnt="0"/>
      <dgm:spPr/>
      <dgm:t>
        <a:bodyPr/>
        <a:lstStyle/>
        <a:p>
          <a:endParaRPr lang="ru-RU"/>
        </a:p>
      </dgm:t>
    </dgm:pt>
    <dgm:pt modelId="{7108E223-E250-4A6E-8C8D-F10DE34EA5B0}" type="pres">
      <dgm:prSet presAssocID="{4BBD256D-02C2-4552-9D5A-3E3576BA6244}" presName="bigChev" presStyleLbl="node1" presStyleIdx="0" presStyleCnt="1" custLinFactNeighborX="-22486" custLinFactNeighborY="-3875"/>
      <dgm:spPr/>
      <dgm:t>
        <a:bodyPr/>
        <a:lstStyle/>
        <a:p>
          <a:endParaRPr lang="ru-RU"/>
        </a:p>
      </dgm:t>
    </dgm:pt>
    <dgm:pt modelId="{65D49332-725B-49A5-8A5B-E857F239FE40}" type="pres">
      <dgm:prSet presAssocID="{AE2FDE5C-D3E2-44FB-93EC-5B60609E0EFD}" presName="parTrans" presStyleCnt="0"/>
      <dgm:spPr/>
      <dgm:t>
        <a:bodyPr/>
        <a:lstStyle/>
        <a:p>
          <a:endParaRPr lang="ru-RU"/>
        </a:p>
      </dgm:t>
    </dgm:pt>
    <dgm:pt modelId="{34BF0717-2D90-45D8-9DA8-54EF4892ED06}" type="pres">
      <dgm:prSet presAssocID="{A25003B0-1367-45CC-A9C2-49BC1882B228}" presName="node" presStyleLbl="alignAccFollowNode1" presStyleIdx="0" presStyleCnt="1" custLinFactNeighborX="47535" custLinFactNeighborY="-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12F1F-B597-4794-BE9B-DDD1721A208C}" srcId="{4BBD256D-02C2-4552-9D5A-3E3576BA6244}" destId="{A25003B0-1367-45CC-A9C2-49BC1882B228}" srcOrd="0" destOrd="0" parTransId="{AE2FDE5C-D3E2-44FB-93EC-5B60609E0EFD}" sibTransId="{49052977-D3D9-4AAD-8CF3-EAF42A87CA8C}"/>
    <dgm:cxn modelId="{48076BBB-67FA-4D3C-8544-5BE65A773D50}" type="presOf" srcId="{E2BFFF75-10C1-4685-8805-C30B8150BE57}" destId="{E387FB6F-C9C2-483A-82EE-D3E3ECC3F05A}" srcOrd="0" destOrd="0" presId="urn:microsoft.com/office/officeart/2005/8/layout/lProcess3"/>
    <dgm:cxn modelId="{9E2CEB18-6A37-4A83-A8A3-B5DC5AC72B14}" type="presOf" srcId="{A25003B0-1367-45CC-A9C2-49BC1882B228}" destId="{34BF0717-2D90-45D8-9DA8-54EF4892ED06}" srcOrd="0" destOrd="0" presId="urn:microsoft.com/office/officeart/2005/8/layout/lProcess3"/>
    <dgm:cxn modelId="{614416BA-47DF-447C-9D3E-15BA23E76C55}" type="presOf" srcId="{4BBD256D-02C2-4552-9D5A-3E3576BA6244}" destId="{7108E223-E250-4A6E-8C8D-F10DE34EA5B0}" srcOrd="0" destOrd="0" presId="urn:microsoft.com/office/officeart/2005/8/layout/lProcess3"/>
    <dgm:cxn modelId="{4C6B878C-E0E0-46A8-999E-C27A308B3424}" srcId="{E2BFFF75-10C1-4685-8805-C30B8150BE57}" destId="{4BBD256D-02C2-4552-9D5A-3E3576BA6244}" srcOrd="0" destOrd="0" parTransId="{210532F1-3052-42FA-ADF6-CF319EF43383}" sibTransId="{13065ECD-ECAF-4100-BF4D-6C88FA119AD9}"/>
    <dgm:cxn modelId="{1C579637-6874-4111-9585-D9434F0D6937}" type="presParOf" srcId="{E387FB6F-C9C2-483A-82EE-D3E3ECC3F05A}" destId="{9592E023-E703-4733-BBC9-227D38745D8A}" srcOrd="0" destOrd="0" presId="urn:microsoft.com/office/officeart/2005/8/layout/lProcess3"/>
    <dgm:cxn modelId="{D1F21BB1-7E30-4B3C-92EE-B9FE37F43B9D}" type="presParOf" srcId="{9592E023-E703-4733-BBC9-227D38745D8A}" destId="{7108E223-E250-4A6E-8C8D-F10DE34EA5B0}" srcOrd="0" destOrd="0" presId="urn:microsoft.com/office/officeart/2005/8/layout/lProcess3"/>
    <dgm:cxn modelId="{A50951B2-19D0-4268-8BE0-2FEBE65A9FAF}" type="presParOf" srcId="{9592E023-E703-4733-BBC9-227D38745D8A}" destId="{65D49332-725B-49A5-8A5B-E857F239FE40}" srcOrd="1" destOrd="0" presId="urn:microsoft.com/office/officeart/2005/8/layout/lProcess3"/>
    <dgm:cxn modelId="{05B96F27-24B7-40B8-8020-18C659B16315}" type="presParOf" srcId="{9592E023-E703-4733-BBC9-227D38745D8A}" destId="{34BF0717-2D90-45D8-9DA8-54EF4892ED06}" srcOrd="2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1DFC2-DE1B-4FF6-83CB-0129A7480A27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DD8FD-21C9-4490-B5E3-B8AEB51FB6B9}">
      <dgm:prSet phldrT="[Текст]" custT="1"/>
      <dgm:spPr/>
      <dgm:t>
        <a:bodyPr/>
        <a:lstStyle/>
        <a:p>
          <a:r>
            <a:rPr lang="ru-RU" sz="2800" dirty="0" smtClean="0"/>
            <a:t>Анкета родителям первоклассников</a:t>
          </a:r>
          <a:endParaRPr lang="ru-RU" sz="2800" dirty="0"/>
        </a:p>
      </dgm:t>
    </dgm:pt>
    <dgm:pt modelId="{75AA8FB0-0527-4A2F-8A2F-2BA24F524CD0}" type="parTrans" cxnId="{BD27A196-E0CA-487A-954E-1E797A75513D}">
      <dgm:prSet/>
      <dgm:spPr/>
      <dgm:t>
        <a:bodyPr/>
        <a:lstStyle/>
        <a:p>
          <a:endParaRPr lang="ru-RU"/>
        </a:p>
      </dgm:t>
    </dgm:pt>
    <dgm:pt modelId="{CD154E4A-4075-48E1-AF57-003C55237D68}" type="sibTrans" cxnId="{BD27A196-E0CA-487A-954E-1E797A75513D}">
      <dgm:prSet/>
      <dgm:spPr/>
      <dgm:t>
        <a:bodyPr/>
        <a:lstStyle/>
        <a:p>
          <a:endParaRPr lang="ru-RU"/>
        </a:p>
      </dgm:t>
    </dgm:pt>
    <dgm:pt modelId="{00D2F884-4784-493F-992D-AE78720E3D58}" type="pres">
      <dgm:prSet presAssocID="{B741DFC2-DE1B-4FF6-83CB-0129A7480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CC9CF-C7CF-4288-83DC-3B3989845EBA}" type="pres">
      <dgm:prSet presAssocID="{B741DFC2-DE1B-4FF6-83CB-0129A7480A27}" presName="dummy" presStyleCnt="0"/>
      <dgm:spPr/>
      <dgm:t>
        <a:bodyPr/>
        <a:lstStyle/>
        <a:p>
          <a:endParaRPr lang="ru-RU"/>
        </a:p>
      </dgm:t>
    </dgm:pt>
    <dgm:pt modelId="{85472CDD-AC8E-4F57-83CB-07BABC8F12FD}" type="pres">
      <dgm:prSet presAssocID="{B741DFC2-DE1B-4FF6-83CB-0129A7480A27}" presName="linH" presStyleCnt="0"/>
      <dgm:spPr/>
      <dgm:t>
        <a:bodyPr/>
        <a:lstStyle/>
        <a:p>
          <a:endParaRPr lang="ru-RU"/>
        </a:p>
      </dgm:t>
    </dgm:pt>
    <dgm:pt modelId="{DE3BFD4B-BB6B-4FF3-A473-DFF2B1E7AE3F}" type="pres">
      <dgm:prSet presAssocID="{B741DFC2-DE1B-4FF6-83CB-0129A7480A27}" presName="padding1" presStyleCnt="0"/>
      <dgm:spPr/>
      <dgm:t>
        <a:bodyPr/>
        <a:lstStyle/>
        <a:p>
          <a:endParaRPr lang="ru-RU"/>
        </a:p>
      </dgm:t>
    </dgm:pt>
    <dgm:pt modelId="{C160CCCC-F9E7-4A1A-9714-4623A2DF7CBA}" type="pres">
      <dgm:prSet presAssocID="{756DD8FD-21C9-4490-B5E3-B8AEB51FB6B9}" presName="linV" presStyleCnt="0"/>
      <dgm:spPr/>
      <dgm:t>
        <a:bodyPr/>
        <a:lstStyle/>
        <a:p>
          <a:endParaRPr lang="ru-RU"/>
        </a:p>
      </dgm:t>
    </dgm:pt>
    <dgm:pt modelId="{F3DDA2D3-6D9C-42B7-AA72-EA33E9018DB3}" type="pres">
      <dgm:prSet presAssocID="{756DD8FD-21C9-4490-B5E3-B8AEB51FB6B9}" presName="spVertical1" presStyleCnt="0"/>
      <dgm:spPr/>
      <dgm:t>
        <a:bodyPr/>
        <a:lstStyle/>
        <a:p>
          <a:endParaRPr lang="ru-RU"/>
        </a:p>
      </dgm:t>
    </dgm:pt>
    <dgm:pt modelId="{AE1A036A-B60A-4648-9DD0-BF46DB0AE521}" type="pres">
      <dgm:prSet presAssocID="{756DD8FD-21C9-4490-B5E3-B8AEB51FB6B9}" presName="parTx" presStyleLbl="revTx" presStyleIdx="0" presStyleCnt="1" custScaleX="131620" custScaleY="165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D1F5-456E-46DA-925C-D7B5727466E3}" type="pres">
      <dgm:prSet presAssocID="{756DD8FD-21C9-4490-B5E3-B8AEB51FB6B9}" presName="spVertical2" presStyleCnt="0"/>
      <dgm:spPr/>
      <dgm:t>
        <a:bodyPr/>
        <a:lstStyle/>
        <a:p>
          <a:endParaRPr lang="ru-RU"/>
        </a:p>
      </dgm:t>
    </dgm:pt>
    <dgm:pt modelId="{E9A69D8A-9F26-4EA5-8AE9-76E1A39BC5D6}" type="pres">
      <dgm:prSet presAssocID="{756DD8FD-21C9-4490-B5E3-B8AEB51FB6B9}" presName="spVertical3" presStyleCnt="0"/>
      <dgm:spPr/>
      <dgm:t>
        <a:bodyPr/>
        <a:lstStyle/>
        <a:p>
          <a:endParaRPr lang="ru-RU"/>
        </a:p>
      </dgm:t>
    </dgm:pt>
    <dgm:pt modelId="{22F63F02-9F1B-40DA-9EFD-146A0A67C177}" type="pres">
      <dgm:prSet presAssocID="{B741DFC2-DE1B-4FF6-83CB-0129A7480A27}" presName="padding2" presStyleCnt="0"/>
      <dgm:spPr/>
      <dgm:t>
        <a:bodyPr/>
        <a:lstStyle/>
        <a:p>
          <a:endParaRPr lang="ru-RU"/>
        </a:p>
      </dgm:t>
    </dgm:pt>
    <dgm:pt modelId="{4C7C0C6F-603A-492A-855C-17C7112A3746}" type="pres">
      <dgm:prSet presAssocID="{B741DFC2-DE1B-4FF6-83CB-0129A7480A27}" presName="negArrow" presStyleCnt="0"/>
      <dgm:spPr/>
      <dgm:t>
        <a:bodyPr/>
        <a:lstStyle/>
        <a:p>
          <a:endParaRPr lang="ru-RU"/>
        </a:p>
      </dgm:t>
    </dgm:pt>
    <dgm:pt modelId="{F92AA322-356E-419C-9F57-632A8FF6F6AD}" type="pres">
      <dgm:prSet presAssocID="{B741DFC2-DE1B-4FF6-83CB-0129A7480A27}" presName="backgroundArrow" presStyleLbl="node1" presStyleIdx="0" presStyleCnt="1" custScaleY="324210" custLinFactNeighborX="870" custLinFactNeighborY="-1593"/>
      <dgm:spPr/>
      <dgm:t>
        <a:bodyPr/>
        <a:lstStyle/>
        <a:p>
          <a:endParaRPr lang="ru-RU"/>
        </a:p>
      </dgm:t>
    </dgm:pt>
  </dgm:ptLst>
  <dgm:cxnLst>
    <dgm:cxn modelId="{E81568A4-8AB3-403D-8147-478B702EEE19}" type="presOf" srcId="{B741DFC2-DE1B-4FF6-83CB-0129A7480A27}" destId="{00D2F884-4784-493F-992D-AE78720E3D58}" srcOrd="0" destOrd="0" presId="urn:microsoft.com/office/officeart/2005/8/layout/hProcess3"/>
    <dgm:cxn modelId="{BD27A196-E0CA-487A-954E-1E797A75513D}" srcId="{B741DFC2-DE1B-4FF6-83CB-0129A7480A27}" destId="{756DD8FD-21C9-4490-B5E3-B8AEB51FB6B9}" srcOrd="0" destOrd="0" parTransId="{75AA8FB0-0527-4A2F-8A2F-2BA24F524CD0}" sibTransId="{CD154E4A-4075-48E1-AF57-003C55237D68}"/>
    <dgm:cxn modelId="{2669465D-87A3-4E66-980A-7D2CBAC21352}" type="presOf" srcId="{756DD8FD-21C9-4490-B5E3-B8AEB51FB6B9}" destId="{AE1A036A-B60A-4648-9DD0-BF46DB0AE521}" srcOrd="0" destOrd="0" presId="urn:microsoft.com/office/officeart/2005/8/layout/hProcess3"/>
    <dgm:cxn modelId="{F8AD008A-263E-4EA7-8F09-D712A9E6F742}" type="presParOf" srcId="{00D2F884-4784-493F-992D-AE78720E3D58}" destId="{38BCC9CF-C7CF-4288-83DC-3B3989845EBA}" srcOrd="0" destOrd="0" presId="urn:microsoft.com/office/officeart/2005/8/layout/hProcess3"/>
    <dgm:cxn modelId="{53FDCE9B-0571-4805-ACCA-291D4DF454B2}" type="presParOf" srcId="{00D2F884-4784-493F-992D-AE78720E3D58}" destId="{85472CDD-AC8E-4F57-83CB-07BABC8F12FD}" srcOrd="1" destOrd="0" presId="urn:microsoft.com/office/officeart/2005/8/layout/hProcess3"/>
    <dgm:cxn modelId="{27C0D375-9E80-4CDE-AA42-6F971EA3EED6}" type="presParOf" srcId="{85472CDD-AC8E-4F57-83CB-07BABC8F12FD}" destId="{DE3BFD4B-BB6B-4FF3-A473-DFF2B1E7AE3F}" srcOrd="0" destOrd="0" presId="urn:microsoft.com/office/officeart/2005/8/layout/hProcess3"/>
    <dgm:cxn modelId="{E91CC948-6566-4EB3-808D-FD14CB02DF14}" type="presParOf" srcId="{85472CDD-AC8E-4F57-83CB-07BABC8F12FD}" destId="{C160CCCC-F9E7-4A1A-9714-4623A2DF7CBA}" srcOrd="1" destOrd="0" presId="urn:microsoft.com/office/officeart/2005/8/layout/hProcess3"/>
    <dgm:cxn modelId="{7EAA268C-E04D-409B-8C21-DD074D8C777B}" type="presParOf" srcId="{C160CCCC-F9E7-4A1A-9714-4623A2DF7CBA}" destId="{F3DDA2D3-6D9C-42B7-AA72-EA33E9018DB3}" srcOrd="0" destOrd="0" presId="urn:microsoft.com/office/officeart/2005/8/layout/hProcess3"/>
    <dgm:cxn modelId="{A789EE29-19C8-40E2-8C49-022B4B1AECA3}" type="presParOf" srcId="{C160CCCC-F9E7-4A1A-9714-4623A2DF7CBA}" destId="{AE1A036A-B60A-4648-9DD0-BF46DB0AE521}" srcOrd="1" destOrd="0" presId="urn:microsoft.com/office/officeart/2005/8/layout/hProcess3"/>
    <dgm:cxn modelId="{EF41D592-A650-4FA0-94EE-AC41779B4331}" type="presParOf" srcId="{C160CCCC-F9E7-4A1A-9714-4623A2DF7CBA}" destId="{F4D2D1F5-456E-46DA-925C-D7B5727466E3}" srcOrd="2" destOrd="0" presId="urn:microsoft.com/office/officeart/2005/8/layout/hProcess3"/>
    <dgm:cxn modelId="{15D514DD-66CE-425A-819C-096E81BB9FB1}" type="presParOf" srcId="{C160CCCC-F9E7-4A1A-9714-4623A2DF7CBA}" destId="{E9A69D8A-9F26-4EA5-8AE9-76E1A39BC5D6}" srcOrd="3" destOrd="0" presId="urn:microsoft.com/office/officeart/2005/8/layout/hProcess3"/>
    <dgm:cxn modelId="{5C30ABAD-79E9-4187-BF02-1EC9E444F289}" type="presParOf" srcId="{85472CDD-AC8E-4F57-83CB-07BABC8F12FD}" destId="{22F63F02-9F1B-40DA-9EFD-146A0A67C177}" srcOrd="2" destOrd="0" presId="urn:microsoft.com/office/officeart/2005/8/layout/hProcess3"/>
    <dgm:cxn modelId="{B3AA5FC1-C3DE-4712-80C6-E7590B9C307E}" type="presParOf" srcId="{85472CDD-AC8E-4F57-83CB-07BABC8F12FD}" destId="{4C7C0C6F-603A-492A-855C-17C7112A3746}" srcOrd="3" destOrd="0" presId="urn:microsoft.com/office/officeart/2005/8/layout/hProcess3"/>
    <dgm:cxn modelId="{01C70652-4A4E-457A-8B3E-71536DAA195D}" type="presParOf" srcId="{85472CDD-AC8E-4F57-83CB-07BABC8F12FD}" destId="{F92AA322-356E-419C-9F57-632A8FF6F6AD}" srcOrd="4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F513-A921-4A0A-82DB-BF8F90AC7E00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4C24-A78E-45B4-9256-F639516368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B5F3-9A1D-43FB-85AC-23D0DB40BEDD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FBF4-8F2A-49D7-9BE2-011EED7E84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3FBF4-8F2A-49D7-9BE2-011EED7E84B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E5F5CA-4667-42E6-A0D5-0F1EB881C3C8}" type="datetimeFigureOut">
              <a:rPr lang="ru-RU" smtClean="0"/>
              <a:pPr/>
              <a:t>21.04.2012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35FB04-E6A9-4145-BCB8-BA6565E9C6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2500306"/>
          <a:ext cx="845820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1429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000628" y="5388936"/>
            <a:ext cx="3526214" cy="9122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Могилёва  Наталия Борисовна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сош</a:t>
            </a:r>
            <a:r>
              <a:rPr lang="ru-RU" dirty="0" smtClean="0"/>
              <a:t>  №49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взаимное доверие и уважение;</a:t>
            </a:r>
          </a:p>
          <a:p>
            <a:pPr lvl="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поддержка и помощь;</a:t>
            </a:r>
          </a:p>
          <a:p>
            <a:pPr lvl="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bg1"/>
                </a:solidFill>
              </a:rPr>
              <a:t>терпение и терпимость по       отношению</a:t>
            </a:r>
          </a:p>
          <a:p>
            <a:pPr lvl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друг к другу;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14348" y="0"/>
            <a:ext cx="7929618" cy="1428736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ПРИНЦИПЫ:</a:t>
            </a:r>
            <a:endParaRPr lang="ru-RU" sz="4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572132" y="364331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642910" y="142852"/>
            <a:ext cx="6858048" cy="1500198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СОЦИАЛЬНЫЙ ПАСПОРТ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4 г\леся в школе\Изображение 0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601912" cy="22383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Рабочий стол\DSC0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643050"/>
            <a:ext cx="3286148" cy="4929222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357158" y="0"/>
          <a:ext cx="8215370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родительские собрания;(1-4кл)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индивидуальные беседы и консультации;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(1-4кл)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открытые уроки для родителей;(1-2кл)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совместные внеклассные мероприятия;(1-4кл)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электронная переписка с родителями;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(4 кл)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8596" y="0"/>
            <a:ext cx="6143668" cy="1497883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ФОРМЫ РАБОТЫ С РОДИТЕЛЯМИ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2071702" cy="155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817577"/>
          </a:xfrm>
        </p:spPr>
        <p:txBody>
          <a:bodyPr/>
          <a:lstStyle/>
          <a:p>
            <a:pPr algn="ctr"/>
            <a:r>
              <a:rPr lang="ru-RU" dirty="0" smtClean="0"/>
              <a:t> ТЕМЫ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357299"/>
            <a:ext cx="4041775" cy="714380"/>
          </a:xfrm>
        </p:spPr>
        <p:txBody>
          <a:bodyPr/>
          <a:lstStyle/>
          <a:p>
            <a:pPr algn="ctr"/>
            <a:r>
              <a:rPr lang="ru-RU" dirty="0" smtClean="0"/>
              <a:t>  Памятки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</a:rPr>
              <a:t>Проблемы адаптации детей в школе.   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</a:rPr>
              <a:t>Учитесь быть  родителями.   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          </a:t>
            </a:r>
          </a:p>
          <a:p>
            <a:pPr>
              <a:buNone/>
            </a:pPr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</a:rPr>
              <a:t>  Детские страхи.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             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sz="9600" dirty="0" smtClean="0">
                <a:solidFill>
                  <a:schemeClr val="tx1"/>
                </a:solidFill>
              </a:rPr>
              <a:t>О разумной родительской любви.</a:t>
            </a: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9600" dirty="0" smtClean="0"/>
          </a:p>
          <a:p>
            <a:pPr>
              <a:buFont typeface="Wingdings" pitchFamily="2" charset="2"/>
              <a:buChar char="v"/>
            </a:pPr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9600" dirty="0" smtClean="0"/>
          </a:p>
          <a:p>
            <a:pPr>
              <a:buFont typeface="Wingdings" pitchFamily="2" charset="2"/>
              <a:buChar char="v"/>
            </a:pPr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9600" dirty="0" smtClean="0"/>
          </a:p>
          <a:p>
            <a:pPr>
              <a:buFont typeface="Wingdings" pitchFamily="2" charset="2"/>
              <a:buChar char="v"/>
            </a:pPr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9600" dirty="0" smtClean="0"/>
          </a:p>
          <a:p>
            <a:pPr>
              <a:buFont typeface="Wingdings" pitchFamily="2" charset="2"/>
              <a:buChar char="v"/>
            </a:pPr>
            <a:endParaRPr lang="ru-RU" sz="9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9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pPr>
              <a:buFont typeface="Wingdings" pitchFamily="2" charset="2"/>
              <a:buChar char="v"/>
            </a:pP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300" dirty="0" smtClean="0">
                <a:solidFill>
                  <a:schemeClr val="tx1"/>
                </a:solidFill>
              </a:rPr>
              <a:t>Развитие познавательных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</a:rPr>
              <a:t>      способностей ребёнка.                          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sz="3300" dirty="0" smtClean="0">
                <a:solidFill>
                  <a:schemeClr val="tx1"/>
                </a:solidFill>
              </a:rPr>
              <a:t>  Поощрение и наказание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1"/>
                </a:solidFill>
              </a:rPr>
              <a:t>                                                                                 </a:t>
            </a:r>
          </a:p>
          <a:p>
            <a:pPr>
              <a:buNone/>
            </a:pPr>
            <a:endParaRPr lang="ru-RU" sz="3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300" dirty="0" smtClean="0">
                <a:solidFill>
                  <a:schemeClr val="tx1"/>
                </a:solidFill>
              </a:rPr>
              <a:t>Первые уроки школьной отметки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«Четыре заповеди мудрого родителя»</a:t>
            </a:r>
          </a:p>
          <a:p>
            <a:endParaRPr lang="ru-RU" sz="2400" dirty="0" smtClean="0"/>
          </a:p>
          <a:p>
            <a:r>
              <a:rPr lang="ru-RU" sz="2400" dirty="0" smtClean="0"/>
              <a:t>«Пять рецептов избавления  от гнева»</a:t>
            </a:r>
          </a:p>
          <a:p>
            <a:endParaRPr lang="ru-RU" sz="2400" dirty="0" smtClean="0"/>
          </a:p>
          <a:p>
            <a:r>
              <a:rPr lang="ru-RU" sz="2400" dirty="0" smtClean="0"/>
              <a:t>«Как помочь ребёнку в преодолении страхов»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 «Как поощрять ребёнка в семье»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8640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Развитие познавательных</a:t>
            </a:r>
          </a:p>
          <a:p>
            <a:pPr algn="just">
              <a:buNone/>
            </a:pPr>
            <a:r>
              <a:rPr lang="ru-RU" dirty="0" smtClean="0"/>
              <a:t>    способностей ребёнка.                          </a:t>
            </a:r>
          </a:p>
          <a:p>
            <a:pPr algn="just">
              <a:buNone/>
            </a:pPr>
            <a:r>
              <a:rPr lang="ru-RU" dirty="0" smtClean="0"/>
              <a:t>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Поощрение и                                          наказание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 </a:t>
            </a:r>
          </a:p>
          <a:p>
            <a:pPr algn="just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Первые  уроки школьной отметки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578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Способы </a:t>
            </a:r>
            <a:r>
              <a:rPr lang="ru-RU" dirty="0" smtClean="0"/>
              <a:t>тренировки внимания,  увеличения объёма памяти.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«Бить или не бить»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 Как относится к отметкам ребёнка»</a:t>
            </a:r>
          </a:p>
          <a:p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14282" y="214291"/>
            <a:ext cx="407196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786314" y="285728"/>
            <a:ext cx="3970337" cy="571504"/>
          </a:xfrm>
          <a:prstGeom prst="rect">
            <a:avLst/>
          </a:prstGeom>
        </p:spPr>
        <p:txBody>
          <a:bodyPr/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Агрессивные дети.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Причины и следствия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Гиперактивные дети. Отличие  гиперактивного ребёнка от энергичного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Как научить ребёнка говорить правду.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Режим дня школьника.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Что нужно знать о леворуком ребёнке.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 Работа с семьёй опекаемого  ученика</a:t>
            </a:r>
            <a:r>
              <a:rPr lang="en-US" dirty="0" smtClean="0"/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57148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143240" cy="35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2786082" cy="38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2857520" cy="37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357430"/>
            <a:ext cx="31416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643182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642910" y="0"/>
            <a:ext cx="7286676" cy="1355007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ПАМЯТКИ ДЛЯ РОДИТЕЛЕЙ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249</Words>
  <Application>Microsoft Office PowerPoint</Application>
  <PresentationFormat>Экран (4:3)</PresentationFormat>
  <Paragraphs>115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  </vt:lpstr>
      <vt:lpstr>Слайд 2</vt:lpstr>
      <vt:lpstr> </vt:lpstr>
      <vt:lpstr>Слайд 4</vt:lpstr>
      <vt:lpstr>Слайд 5</vt:lpstr>
      <vt:lpstr>РОДИТЕЛЬСКИЕ СОБРАНИЯ</vt:lpstr>
      <vt:lpstr>Слайд 7</vt:lpstr>
      <vt:lpstr>Консультации для родителей</vt:lpstr>
      <vt:lpstr> 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комп4</cp:lastModifiedBy>
  <cp:revision>75</cp:revision>
  <dcterms:created xsi:type="dcterms:W3CDTF">2011-12-06T18:06:29Z</dcterms:created>
  <dcterms:modified xsi:type="dcterms:W3CDTF">2012-04-21T09:11:59Z</dcterms:modified>
</cp:coreProperties>
</file>