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8" r:id="rId5"/>
    <p:sldId id="257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90C2-2B65-4098-95A9-6AFE7F9CB82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B338-0287-46EB-A117-CD7A6EF5D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elascottcounselling.com/wp-content/uploads/2013/04/bigstock-Freedom-And-Happiness-1167443.jpg"/>
          <p:cNvPicPr>
            <a:picLocks noChangeAspect="1" noChangeArrowheads="1"/>
          </p:cNvPicPr>
          <p:nvPr/>
        </p:nvPicPr>
        <p:blipFill>
          <a:blip r:embed="rId2" cstate="print"/>
          <a:srcRect l="30240" r="25241"/>
          <a:stretch>
            <a:fillRect/>
          </a:stretch>
        </p:blipFill>
        <p:spPr bwMode="auto">
          <a:xfrm>
            <a:off x="4932040" y="260648"/>
            <a:ext cx="3816424" cy="5705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i="1" dirty="0">
                <a:solidFill>
                  <a:srgbClr val="FFFF00"/>
                </a:solidFill>
              </a:rPr>
              <a:t>Жизнь — </a:t>
            </a:r>
          </a:p>
          <a:p>
            <a:pPr lvl="0" algn="ctr"/>
            <a:r>
              <a:rPr lang="ru-RU" sz="6000" b="1" i="1" dirty="0">
                <a:solidFill>
                  <a:srgbClr val="FFFF00"/>
                </a:solidFill>
              </a:rPr>
              <a:t>это движение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437112"/>
            <a:ext cx="38164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Леонтьев Александр Сергеевич </a:t>
            </a:r>
            <a:r>
              <a:rPr lang="ru-RU" b="1" dirty="0" smtClean="0"/>
              <a:t>(Руководитель школьного музея, </a:t>
            </a:r>
            <a:r>
              <a:rPr lang="ru-RU" b="1" dirty="0" err="1" smtClean="0"/>
              <a:t>Шипуновская</a:t>
            </a:r>
            <a:r>
              <a:rPr lang="ru-RU" b="1" dirty="0" smtClean="0"/>
              <a:t> СОШ им. А.В. Луначарского)</a:t>
            </a:r>
            <a:endParaRPr lang="ru-RU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Вскоре они прилетели на берег болота.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Запыхавшийся утенок проговорил: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— </a:t>
            </a:r>
            <a:r>
              <a:rPr lang="ru-RU" sz="2000" b="1" dirty="0">
                <a:solidFill>
                  <a:schemeClr val="tx1"/>
                </a:solidFill>
              </a:rPr>
              <a:t>Ух, устал. Я же говорил, мама, что </a:t>
            </a:r>
            <a:r>
              <a:rPr lang="ru-RU" sz="2000" b="1" dirty="0" smtClean="0">
                <a:solidFill>
                  <a:schemeClr val="tx1"/>
                </a:solidFill>
              </a:rPr>
              <a:t>мне вредно </a:t>
            </a:r>
            <a:r>
              <a:rPr lang="ru-RU" sz="2000" b="1" dirty="0">
                <a:solidFill>
                  <a:schemeClr val="tx1"/>
                </a:solidFill>
              </a:rPr>
              <a:t>много летать.</a:t>
            </a:r>
          </a:p>
        </p:txBody>
      </p:sp>
      <p:pic>
        <p:nvPicPr>
          <p:cNvPr id="3" name="Picture 2" descr="http://samlib.ru/img/k/kochujushie2/1100kugukup/2.jpg"/>
          <p:cNvPicPr>
            <a:picLocks noChangeAspect="1" noChangeArrowheads="1"/>
          </p:cNvPicPr>
          <p:nvPr/>
        </p:nvPicPr>
        <p:blipFill>
          <a:blip r:embed="rId2" cstate="print"/>
          <a:srcRect l="32130" r="18731"/>
          <a:stretch>
            <a:fillRect/>
          </a:stretch>
        </p:blipFill>
        <p:spPr bwMode="auto">
          <a:xfrm>
            <a:off x="4932040" y="332656"/>
            <a:ext cx="3816424" cy="5705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— Хорошо, тогда живи здесь, — </a:t>
            </a:r>
            <a:r>
              <a:rPr lang="ru-RU" sz="2000" b="1" dirty="0" smtClean="0">
                <a:solidFill>
                  <a:schemeClr val="tx1"/>
                </a:solidFill>
              </a:rPr>
              <a:t>предложила </a:t>
            </a:r>
            <a:r>
              <a:rPr lang="ru-RU" sz="2000" b="1" dirty="0">
                <a:solidFill>
                  <a:schemeClr val="tx1"/>
                </a:solidFill>
              </a:rPr>
              <a:t>мама.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— Где? В этом грязном стоячем </a:t>
            </a:r>
            <a:r>
              <a:rPr lang="ru-RU" sz="2000" b="1" dirty="0" smtClean="0">
                <a:solidFill>
                  <a:schemeClr val="tx1"/>
                </a:solidFill>
              </a:rPr>
              <a:t>болоте</a:t>
            </a:r>
            <a:r>
              <a:rPr lang="ru-RU" sz="2000" b="1" dirty="0">
                <a:solidFill>
                  <a:schemeClr val="tx1"/>
                </a:solidFill>
              </a:rPr>
              <a:t>? — возмутился утенок.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3556" name="Picture 4" descr="http://svopi.ru/uploads/posts/2014-06/1402897394_1.jpg"/>
          <p:cNvPicPr>
            <a:picLocks noChangeAspect="1" noChangeArrowheads="1"/>
          </p:cNvPicPr>
          <p:nvPr/>
        </p:nvPicPr>
        <p:blipFill>
          <a:blip r:embed="rId2" cstate="print"/>
          <a:srcRect l="24679" r="28432" b="11542"/>
          <a:stretch>
            <a:fillRect/>
          </a:stretch>
        </p:blipFill>
        <p:spPr bwMode="auto">
          <a:xfrm>
            <a:off x="4788024" y="188640"/>
            <a:ext cx="4104456" cy="5805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— Когда-то это болото было чистым </a:t>
            </a:r>
            <a:r>
              <a:rPr lang="ru-RU" sz="2000" b="1" dirty="0" smtClean="0">
                <a:solidFill>
                  <a:schemeClr val="tx1"/>
                </a:solidFill>
              </a:rPr>
              <a:t>озером</a:t>
            </a:r>
            <a:r>
              <a:rPr lang="ru-RU" sz="2000" b="1" dirty="0">
                <a:solidFill>
                  <a:schemeClr val="tx1"/>
                </a:solidFill>
              </a:rPr>
              <a:t>. В него втекала речка, а вытекало из </a:t>
            </a:r>
            <a:r>
              <a:rPr lang="ru-RU" sz="2000" b="1" dirty="0" smtClean="0">
                <a:solidFill>
                  <a:schemeClr val="tx1"/>
                </a:solidFill>
              </a:rPr>
              <a:t>него  множество </a:t>
            </a:r>
            <a:r>
              <a:rPr lang="ru-RU" sz="2000" b="1" dirty="0">
                <a:solidFill>
                  <a:schemeClr val="tx1"/>
                </a:solidFill>
              </a:rPr>
              <a:t>звонких и чистых ручьев. Но </a:t>
            </a:r>
            <a:r>
              <a:rPr lang="ru-RU" sz="2000" b="1" dirty="0" smtClean="0">
                <a:solidFill>
                  <a:schemeClr val="tx1"/>
                </a:solidFill>
              </a:rPr>
              <a:t>однажды </a:t>
            </a:r>
            <a:r>
              <a:rPr lang="ru-RU" sz="2000" b="1" dirty="0">
                <a:solidFill>
                  <a:schemeClr val="tx1"/>
                </a:solidFill>
              </a:rPr>
              <a:t>озеро подумало: «Почему вода </a:t>
            </a:r>
            <a:r>
              <a:rPr lang="ru-RU" sz="2000" b="1" dirty="0" smtClean="0">
                <a:solidFill>
                  <a:schemeClr val="tx1"/>
                </a:solidFill>
              </a:rPr>
              <a:t>постоянно </a:t>
            </a:r>
            <a:r>
              <a:rPr lang="ru-RU" sz="2000" b="1" dirty="0">
                <a:solidFill>
                  <a:schemeClr val="tx1"/>
                </a:solidFill>
              </a:rPr>
              <a:t>втекает в меня, а потом вытекает? </a:t>
            </a:r>
            <a:r>
              <a:rPr lang="ru-RU" sz="2000" b="1" dirty="0" smtClean="0">
                <a:solidFill>
                  <a:schemeClr val="tx1"/>
                </a:solidFill>
              </a:rPr>
              <a:t>Лучше </a:t>
            </a:r>
            <a:r>
              <a:rPr lang="ru-RU" sz="2000" b="1" dirty="0">
                <a:solidFill>
                  <a:schemeClr val="tx1"/>
                </a:solidFill>
              </a:rPr>
              <a:t>поберегу свою воду и не дам ей течь».</a:t>
            </a:r>
          </a:p>
        </p:txBody>
      </p:sp>
      <p:pic>
        <p:nvPicPr>
          <p:cNvPr id="25602" name="Picture 2" descr="http://tourismnews.by/media/2/10066.jpg"/>
          <p:cNvPicPr>
            <a:picLocks noChangeAspect="1" noChangeArrowheads="1"/>
          </p:cNvPicPr>
          <p:nvPr/>
        </p:nvPicPr>
        <p:blipFill>
          <a:blip r:embed="rId2" cstate="print"/>
          <a:srcRect l="33075" r="17786"/>
          <a:stretch>
            <a:fillRect/>
          </a:stretch>
        </p:blipFill>
        <p:spPr bwMode="auto">
          <a:xfrm>
            <a:off x="5076056" y="332656"/>
            <a:ext cx="3744416" cy="5754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Тот, кто стоит на месте — загнивает, и </a:t>
            </a:r>
            <a:r>
              <a:rPr lang="ru-RU" sz="2000" b="1" dirty="0" smtClean="0">
                <a:solidFill>
                  <a:schemeClr val="tx1"/>
                </a:solidFill>
              </a:rPr>
              <a:t>озеро </a:t>
            </a:r>
            <a:r>
              <a:rPr lang="ru-RU" sz="2000" b="1" dirty="0">
                <a:solidFill>
                  <a:schemeClr val="tx1"/>
                </a:solidFill>
              </a:rPr>
              <a:t>постепенно превратилось в гнилое болото.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Утенок со страхом посмотрел на </a:t>
            </a:r>
            <a:r>
              <a:rPr lang="ru-RU" sz="2000" b="1" dirty="0" smtClean="0">
                <a:solidFill>
                  <a:schemeClr val="tx1"/>
                </a:solidFill>
              </a:rPr>
              <a:t>болото, замахал </a:t>
            </a:r>
            <a:r>
              <a:rPr lang="ru-RU" sz="2000" b="1" dirty="0">
                <a:solidFill>
                  <a:schemeClr val="tx1"/>
                </a:solidFill>
              </a:rPr>
              <a:t>крылышками и полетел </a:t>
            </a:r>
            <a:r>
              <a:rPr lang="ru-RU" sz="2000" b="1" dirty="0" smtClean="0">
                <a:solidFill>
                  <a:schemeClr val="tx1"/>
                </a:solidFill>
              </a:rPr>
              <a:t>догонять свою </a:t>
            </a:r>
            <a:r>
              <a:rPr lang="ru-RU" sz="2000" b="1" dirty="0">
                <a:solidFill>
                  <a:schemeClr val="tx1"/>
                </a:solidFill>
              </a:rPr>
              <a:t>стаю.</a:t>
            </a:r>
          </a:p>
        </p:txBody>
      </p:sp>
      <p:pic>
        <p:nvPicPr>
          <p:cNvPr id="27650" name="Picture 2" descr="http://www.artseven.ru/_gallery_img/2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810000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Вопросы и задания: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Почему утенок из притчи изменил свое мнение?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Случалось ли с вами когда-нибудь, что вы никак не</a:t>
            </a:r>
          </a:p>
          <a:p>
            <a:r>
              <a:rPr lang="ru-RU" sz="2000" dirty="0">
                <a:solidFill>
                  <a:schemeClr val="tx1"/>
                </a:solidFill>
              </a:rPr>
              <a:t>могли заставить себя делать какое-либо важное дело,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но потом все-таки собирались с духом и делали его?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С чем или с кем вы бы сравнили человека, который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ничего не хочет делать и никуда не стремится?</a:t>
            </a:r>
          </a:p>
        </p:txBody>
      </p:sp>
      <p:pic>
        <p:nvPicPr>
          <p:cNvPr id="26626" name="Picture 2" descr="http://www.resimdiyari.org/wp-content/uploads/2013/07/kus-resimleri-4.jpg"/>
          <p:cNvPicPr>
            <a:picLocks noChangeAspect="1" noChangeArrowheads="1"/>
          </p:cNvPicPr>
          <p:nvPr/>
        </p:nvPicPr>
        <p:blipFill>
          <a:blip r:embed="rId2" cstate="print"/>
          <a:srcRect l="20011" r="31072"/>
          <a:stretch>
            <a:fillRect/>
          </a:stretch>
        </p:blipFill>
        <p:spPr bwMode="auto">
          <a:xfrm>
            <a:off x="4932040" y="332657"/>
            <a:ext cx="3888432" cy="5688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tvorez.ru/photo/20121204030733/20121204031359.jpg"/>
          <p:cNvPicPr>
            <a:picLocks noChangeAspect="1" noChangeArrowheads="1"/>
          </p:cNvPicPr>
          <p:nvPr/>
        </p:nvPicPr>
        <p:blipFill>
          <a:blip r:embed="rId2" cstate="print"/>
          <a:srcRect l="27405" r="16841"/>
          <a:stretch>
            <a:fillRect/>
          </a:stretch>
        </p:blipFill>
        <p:spPr bwMode="auto">
          <a:xfrm>
            <a:off x="4860032" y="332656"/>
            <a:ext cx="4032448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>
              <a:solidFill>
                <a:schemeClr val="tx1"/>
              </a:solidFill>
            </a:endParaRPr>
          </a:p>
          <a:p>
            <a:endParaRPr lang="ru-RU" sz="1600" i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Бурлит текущая вода,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ней нет застоя никогда,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ней сила, чистота, прохлада —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Все, что для жизни этой надо.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 если вдруг решит она,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Что быть спокойною должна,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 прекратит свое теченье,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Исчезнет к жизни в ней стремленье.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img-fotki.yandex.ru/get/4905/a-uzhurov.a/0_40e74_6ca8b9a2_XL"/>
          <p:cNvPicPr>
            <a:picLocks noChangeAspect="1" noChangeArrowheads="1"/>
          </p:cNvPicPr>
          <p:nvPr/>
        </p:nvPicPr>
        <p:blipFill>
          <a:blip r:embed="rId2" cstate="print"/>
          <a:srcRect l="13230" r="32906"/>
          <a:stretch>
            <a:fillRect/>
          </a:stretch>
        </p:blipFill>
        <p:spPr bwMode="auto">
          <a:xfrm>
            <a:off x="4860032" y="188640"/>
            <a:ext cx="3888432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345638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стоять </a:t>
            </a:r>
            <a:endParaRPr lang="ru-RU" sz="6600" b="1" i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66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</a:t>
            </a:r>
            <a:r>
              <a:rPr lang="ru-RU" sz="66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месте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://day-off39.ru/images/uploads/otdyh-kld-obl/otdyh-obl/moh-bolot/moh-bolot1.jpeg"/>
          <p:cNvPicPr>
            <a:picLocks noChangeAspect="1" noChangeArrowheads="1"/>
          </p:cNvPicPr>
          <p:nvPr/>
        </p:nvPicPr>
        <p:blipFill>
          <a:blip r:embed="rId2" cstate="print"/>
          <a:srcRect l="28350" r="20621"/>
          <a:stretch>
            <a:fillRect/>
          </a:stretch>
        </p:blipFill>
        <p:spPr bwMode="auto">
          <a:xfrm>
            <a:off x="5004048" y="332656"/>
            <a:ext cx="3888432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— Дети, завтра вы должны сделать по пять тренировочных полетов, — объявила дикая утка своим утятам.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— Кря-кря, — согласно кивнули все утята головками, только самый толстый отказался: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mtdata.ru/u29/photo85E8/20673510176-0/original.jpg"/>
          <p:cNvPicPr>
            <a:picLocks noChangeAspect="1" noChangeArrowheads="1"/>
          </p:cNvPicPr>
          <p:nvPr/>
        </p:nvPicPr>
        <p:blipFill>
          <a:blip r:embed="rId2" cstate="print"/>
          <a:srcRect l="14112" r="30449"/>
          <a:stretch>
            <a:fillRect/>
          </a:stretch>
        </p:blipFill>
        <p:spPr bwMode="auto">
          <a:xfrm>
            <a:off x="4860032" y="332656"/>
            <a:ext cx="3960440" cy="5569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— Я не полечу, я уже научился летать.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— Сын, скоро мы полетим в </a:t>
            </a:r>
            <a:r>
              <a:rPr lang="ru-RU" sz="2000" dirty="0" smtClean="0">
                <a:solidFill>
                  <a:schemeClr val="tx1"/>
                </a:solidFill>
              </a:rPr>
              <a:t>теплые края. Твои крылья должны стать сильными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>
                <a:solidFill>
                  <a:schemeClr val="tx1"/>
                </a:solidFill>
              </a:rPr>
              <a:t>крепкими, чтобы выдержать перелет, —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объяснила мама утка.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ic.pics.livejournal.com/sergey_sk78/20131117/9007/9007_original.jpg"/>
          <p:cNvPicPr>
            <a:picLocks noChangeAspect="1" noChangeArrowheads="1"/>
          </p:cNvPicPr>
          <p:nvPr/>
        </p:nvPicPr>
        <p:blipFill>
          <a:blip r:embed="rId2" cstate="print"/>
          <a:srcRect l="30240" r="24401"/>
          <a:stretch>
            <a:fillRect/>
          </a:stretch>
        </p:blipFill>
        <p:spPr bwMode="auto">
          <a:xfrm>
            <a:off x="4932040" y="260648"/>
            <a:ext cx="3888432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— Значит, я должен беречь крылья, </a:t>
            </a:r>
            <a:r>
              <a:rPr lang="ru-RU" sz="2000" b="1" dirty="0" smtClean="0">
                <a:solidFill>
                  <a:schemeClr val="tx1"/>
                </a:solidFill>
              </a:rPr>
              <a:t>чтобы </a:t>
            </a:r>
            <a:r>
              <a:rPr lang="ru-RU" sz="2000" b="1" dirty="0">
                <a:solidFill>
                  <a:schemeClr val="tx1"/>
                </a:solidFill>
              </a:rPr>
              <a:t>они не устали от тренировочных полетов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и не ослабели, — заявил утенок.</a:t>
            </a:r>
          </a:p>
        </p:txBody>
      </p:sp>
      <p:pic>
        <p:nvPicPr>
          <p:cNvPr id="21506" name="Picture 2" descr="http://img2.national-geographic.pl/uploads/photo/176/176019/kaczka-dziwaczka-albo-latajacy-holender-zwierzeta-176019-large.jpg"/>
          <p:cNvPicPr>
            <a:picLocks noChangeAspect="1" noChangeArrowheads="1"/>
          </p:cNvPicPr>
          <p:nvPr/>
        </p:nvPicPr>
        <p:blipFill>
          <a:blip r:embed="rId2" cstate="print"/>
          <a:srcRect l="30240" r="15896"/>
          <a:stretch>
            <a:fillRect/>
          </a:stretch>
        </p:blipFill>
        <p:spPr bwMode="auto">
          <a:xfrm>
            <a:off x="4716016" y="260648"/>
            <a:ext cx="4104456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816424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— Сила не уменьшается от </a:t>
            </a:r>
            <a:r>
              <a:rPr lang="ru-RU" sz="2000" b="1" dirty="0" smtClean="0">
                <a:solidFill>
                  <a:schemeClr val="tx1"/>
                </a:solidFill>
              </a:rPr>
              <a:t>движения. Посмотри</a:t>
            </a:r>
            <a:r>
              <a:rPr lang="ru-RU" sz="2000" b="1" dirty="0">
                <a:solidFill>
                  <a:schemeClr val="tx1"/>
                </a:solidFill>
              </a:rPr>
              <a:t>, наша река постоянно течет, </a:t>
            </a:r>
            <a:r>
              <a:rPr lang="ru-RU" sz="2000" b="1" dirty="0" smtClean="0">
                <a:solidFill>
                  <a:schemeClr val="tx1"/>
                </a:solidFill>
              </a:rPr>
              <a:t>но от </a:t>
            </a:r>
            <a:r>
              <a:rPr lang="ru-RU" sz="2000" b="1" dirty="0">
                <a:solidFill>
                  <a:schemeClr val="tx1"/>
                </a:solidFill>
              </a:rPr>
              <a:t>течения вода не убывает. Движение </a:t>
            </a:r>
            <a:r>
              <a:rPr lang="ru-RU" sz="2000" b="1" dirty="0" smtClean="0">
                <a:solidFill>
                  <a:schemeClr val="tx1"/>
                </a:solidFill>
              </a:rPr>
              <a:t>— это </a:t>
            </a:r>
            <a:r>
              <a:rPr lang="ru-RU" sz="2000" b="1" dirty="0">
                <a:solidFill>
                  <a:schemeClr val="tx1"/>
                </a:solidFill>
              </a:rPr>
              <a:t>жизнь, — строго сказал папа.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— Отдыхать тоже полезно, — </a:t>
            </a:r>
            <a:r>
              <a:rPr lang="ru-RU" sz="2000" b="1" dirty="0" smtClean="0">
                <a:solidFill>
                  <a:schemeClr val="tx1"/>
                </a:solidFill>
              </a:rPr>
              <a:t>упрямо возразил </a:t>
            </a:r>
            <a:r>
              <a:rPr lang="ru-RU" sz="2000" b="1" dirty="0">
                <a:solidFill>
                  <a:schemeClr val="tx1"/>
                </a:solidFill>
              </a:rPr>
              <a:t>утенок.</a:t>
            </a:r>
          </a:p>
        </p:txBody>
      </p:sp>
      <p:pic>
        <p:nvPicPr>
          <p:cNvPr id="18434" name="Picture 2" descr="http://ic.pics.livejournal.com/sergey_sk78/20131117/9007/9007_original.jpg"/>
          <p:cNvPicPr>
            <a:picLocks noChangeAspect="1" noChangeArrowheads="1"/>
          </p:cNvPicPr>
          <p:nvPr/>
        </p:nvPicPr>
        <p:blipFill>
          <a:blip r:embed="rId2" cstate="print"/>
          <a:srcRect l="38640" r="14321"/>
          <a:stretch>
            <a:fillRect/>
          </a:stretch>
        </p:blipFill>
        <p:spPr bwMode="auto">
          <a:xfrm>
            <a:off x="4932040" y="188640"/>
            <a:ext cx="4032448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3960440" cy="56166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На следующий день утята во главе с </a:t>
            </a:r>
            <a:r>
              <a:rPr lang="ru-RU" sz="2000" b="1" dirty="0" smtClean="0">
                <a:solidFill>
                  <a:schemeClr val="tx1"/>
                </a:solidFill>
              </a:rPr>
              <a:t>папой отправились </a:t>
            </a:r>
            <a:r>
              <a:rPr lang="ru-RU" sz="2000" b="1" dirty="0">
                <a:solidFill>
                  <a:schemeClr val="tx1"/>
                </a:solidFill>
              </a:rPr>
              <a:t>в тренировочный полет, а </a:t>
            </a:r>
            <a:r>
              <a:rPr lang="ru-RU" sz="2000" b="1" dirty="0" smtClean="0">
                <a:solidFill>
                  <a:schemeClr val="tx1"/>
                </a:solidFill>
              </a:rPr>
              <a:t>мама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велела ленивому утенку лететь за ней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www.bhmpics.com/wallpapers/ducks_flying_over_water-960x540.jpg"/>
          <p:cNvPicPr>
            <a:picLocks noChangeAspect="1" noChangeArrowheads="1"/>
          </p:cNvPicPr>
          <p:nvPr/>
        </p:nvPicPr>
        <p:blipFill>
          <a:blip r:embed="rId2" cstate="print"/>
          <a:srcRect l="41991" r="5063"/>
          <a:stretch>
            <a:fillRect/>
          </a:stretch>
        </p:blipFill>
        <p:spPr bwMode="auto">
          <a:xfrm>
            <a:off x="4932040" y="404664"/>
            <a:ext cx="3744416" cy="5544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431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9</cp:revision>
  <dcterms:created xsi:type="dcterms:W3CDTF">2015-11-08T14:45:20Z</dcterms:created>
  <dcterms:modified xsi:type="dcterms:W3CDTF">2016-02-05T16:21:36Z</dcterms:modified>
</cp:coreProperties>
</file>