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72C9-AD31-435D-99EE-6F3F4FA210A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00B9-7AD6-4AF4-9A77-E3E19A75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96752"/>
            <a:ext cx="44198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Глубокая </a:t>
            </a:r>
            <a:endParaRPr lang="en-US" sz="8000" b="1" i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80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река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http://i34.beon.ru/3/65/2636503/90/106220190/0.jpeg"/>
          <p:cNvPicPr>
            <a:picLocks noChangeAspect="1" noChangeArrowheads="1"/>
          </p:cNvPicPr>
          <p:nvPr/>
        </p:nvPicPr>
        <p:blipFill>
          <a:blip r:embed="rId2" cstate="print"/>
          <a:srcRect l="28350" r="22511"/>
          <a:stretch>
            <a:fillRect/>
          </a:stretch>
        </p:blipFill>
        <p:spPr bwMode="auto">
          <a:xfrm>
            <a:off x="4788024" y="620688"/>
            <a:ext cx="4139952" cy="5282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44824"/>
            <a:ext cx="3744416" cy="2862322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endParaRPr lang="ru-RU" i="1" dirty="0"/>
          </a:p>
          <a:p>
            <a:pPr indent="360363"/>
            <a:r>
              <a:rPr lang="ru-RU" dirty="0"/>
              <a:t>Трое учеников шли на занятия к </a:t>
            </a:r>
            <a:r>
              <a:rPr lang="ru-RU" dirty="0" smtClean="0"/>
              <a:t>учителю</a:t>
            </a:r>
            <a:r>
              <a:rPr lang="ru-RU" dirty="0"/>
              <a:t>. Неподалеку от дома </a:t>
            </a:r>
            <a:r>
              <a:rPr lang="ru-RU" dirty="0" smtClean="0"/>
              <a:t>учителя</a:t>
            </a:r>
            <a:r>
              <a:rPr lang="en-US" dirty="0" smtClean="0"/>
              <a:t> </a:t>
            </a:r>
            <a:r>
              <a:rPr lang="ru-RU" dirty="0" smtClean="0"/>
              <a:t>они </a:t>
            </a:r>
            <a:r>
              <a:rPr lang="ru-RU" dirty="0"/>
              <a:t>увидели старика в пыльной </a:t>
            </a:r>
            <a:r>
              <a:rPr lang="ru-RU" dirty="0" smtClean="0"/>
              <a:t>одежде, который </a:t>
            </a:r>
            <a:r>
              <a:rPr lang="ru-RU" dirty="0"/>
              <a:t>сидел в задумчивости под </a:t>
            </a:r>
            <a:r>
              <a:rPr lang="ru-RU" dirty="0" smtClean="0"/>
              <a:t>деревом</a:t>
            </a:r>
            <a:r>
              <a:rPr lang="ru-RU" dirty="0"/>
              <a:t>. Старик кивнул им, но ученики </a:t>
            </a:r>
            <a:r>
              <a:rPr lang="ru-RU" dirty="0" smtClean="0"/>
              <a:t>прошли мимо</a:t>
            </a:r>
            <a:r>
              <a:rPr lang="ru-RU" dirty="0"/>
              <a:t>, так как учитель просил их не </a:t>
            </a:r>
            <a:r>
              <a:rPr lang="ru-RU" dirty="0" smtClean="0"/>
              <a:t>отвлекаться </a:t>
            </a:r>
            <a:r>
              <a:rPr lang="ru-RU" dirty="0"/>
              <a:t>перед уроком.</a:t>
            </a:r>
          </a:p>
          <a:p>
            <a:pPr indent="360363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http://slavyanskaya-kultura.ru/upload/wysiwyg/3ec7925221f38aa6e34c663629a18beb.jpg"/>
          <p:cNvPicPr>
            <a:picLocks noChangeAspect="1" noChangeArrowheads="1"/>
          </p:cNvPicPr>
          <p:nvPr/>
        </p:nvPicPr>
        <p:blipFill>
          <a:blip r:embed="rId2" cstate="print"/>
          <a:srcRect l="32440" r="23146"/>
          <a:stretch>
            <a:fillRect/>
          </a:stretch>
        </p:blipFill>
        <p:spPr bwMode="auto">
          <a:xfrm>
            <a:off x="5004048" y="476672"/>
            <a:ext cx="3749166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3744416" cy="3447098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endParaRPr lang="ru-RU" i="1" dirty="0"/>
          </a:p>
          <a:p>
            <a:pPr indent="360363"/>
            <a:r>
              <a:rPr lang="ru-RU" sz="2000" dirty="0" smtClean="0"/>
              <a:t>Ученики </a:t>
            </a:r>
            <a:r>
              <a:rPr lang="ru-RU" sz="2000" dirty="0"/>
              <a:t>вошли в дом учителя, молча </a:t>
            </a:r>
            <a:r>
              <a:rPr lang="ru-RU" sz="2000" dirty="0" smtClean="0"/>
              <a:t>поклонились </a:t>
            </a:r>
            <a:r>
              <a:rPr lang="ru-RU" sz="2000" dirty="0"/>
              <a:t>и сели. Потом они начали </a:t>
            </a:r>
            <a:r>
              <a:rPr lang="ru-RU" sz="2000" dirty="0" smtClean="0"/>
              <a:t>читать тексты</a:t>
            </a:r>
            <a:r>
              <a:rPr lang="ru-RU" sz="2000" dirty="0"/>
              <a:t>, которые заранее приготовил </a:t>
            </a:r>
            <a:r>
              <a:rPr lang="ru-RU" sz="2000" dirty="0" smtClean="0"/>
              <a:t>для них </a:t>
            </a:r>
            <a:r>
              <a:rPr lang="ru-RU" sz="2000" dirty="0"/>
              <a:t>учитель.</a:t>
            </a:r>
          </a:p>
          <a:p>
            <a:pPr indent="360363"/>
            <a:r>
              <a:rPr lang="ru-RU" sz="2000" dirty="0"/>
              <a:t>В полдень учитель разрешил </a:t>
            </a:r>
            <a:r>
              <a:rPr lang="ru-RU" sz="2000" dirty="0" smtClean="0"/>
              <a:t>ученикам отдохнуть </a:t>
            </a:r>
            <a:r>
              <a:rPr lang="ru-RU" sz="2000" dirty="0"/>
              <a:t>и выпить чаю. Пока слуга </a:t>
            </a:r>
            <a:r>
              <a:rPr lang="ru-RU" sz="2000" dirty="0" smtClean="0"/>
              <a:t>готовил </a:t>
            </a:r>
            <a:r>
              <a:rPr lang="ru-RU" sz="2000" dirty="0"/>
              <a:t>чай, один ученик выглянул в окно и </a:t>
            </a:r>
            <a:r>
              <a:rPr lang="ru-RU" sz="2000" dirty="0" smtClean="0"/>
              <a:t>заметил</a:t>
            </a:r>
            <a:r>
              <a:rPr lang="ru-RU" sz="2000" dirty="0"/>
              <a:t>:</a:t>
            </a:r>
          </a:p>
        </p:txBody>
      </p:sp>
      <p:pic>
        <p:nvPicPr>
          <p:cNvPr id="19458" name="Picture 2" descr="http://veshky-don.ru/userfiles/image/d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820" y="1196752"/>
            <a:ext cx="4377180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16832"/>
            <a:ext cx="324036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— Тот старик, бездельник, все еще </a:t>
            </a:r>
            <a:r>
              <a:rPr lang="ru-RU" dirty="0" smtClean="0"/>
              <a:t>сидит под </a:t>
            </a:r>
            <a:r>
              <a:rPr lang="ru-RU" dirty="0"/>
              <a:t>деревом.</a:t>
            </a:r>
          </a:p>
          <a:p>
            <a:r>
              <a:rPr lang="ru-RU" dirty="0"/>
              <a:t>— Одежда у него бедная, видимо, он </a:t>
            </a:r>
            <a:r>
              <a:rPr lang="ru-RU" dirty="0" smtClean="0"/>
              <a:t>нищий</a:t>
            </a:r>
            <a:r>
              <a:rPr lang="ru-RU" dirty="0"/>
              <a:t>, — добавил второй.</a:t>
            </a:r>
          </a:p>
          <a:p>
            <a:r>
              <a:rPr lang="ru-RU" dirty="0"/>
              <a:t>— Его ноги в грязи и ссадинах, </a:t>
            </a:r>
            <a:r>
              <a:rPr lang="ru-RU" dirty="0" smtClean="0"/>
              <a:t>наверное, он </a:t>
            </a:r>
            <a:r>
              <a:rPr lang="ru-RU" dirty="0"/>
              <a:t>шатается повсюду, — заметил </a:t>
            </a:r>
            <a:r>
              <a:rPr lang="ru-RU" dirty="0" smtClean="0"/>
              <a:t>третий ученик</a:t>
            </a:r>
            <a:r>
              <a:rPr lang="ru-RU" dirty="0"/>
              <a:t>.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122" name="Picture 2" descr="http://tiaurus.info/wp-content/uploads/2015/04/tiaurus.info_20150430095449-960x481.jpg"/>
          <p:cNvPicPr>
            <a:picLocks noChangeAspect="1" noChangeArrowheads="1"/>
          </p:cNvPicPr>
          <p:nvPr/>
        </p:nvPicPr>
        <p:blipFill>
          <a:blip r:embed="rId2" cstate="print"/>
          <a:srcRect l="42913" r="20075"/>
          <a:stretch>
            <a:fillRect/>
          </a:stretch>
        </p:blipFill>
        <p:spPr bwMode="auto">
          <a:xfrm>
            <a:off x="4716016" y="476671"/>
            <a:ext cx="4352722" cy="5502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3528392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endParaRPr lang="ru-RU" sz="2400" dirty="0"/>
          </a:p>
          <a:p>
            <a:r>
              <a:rPr lang="ru-RU" sz="2400" dirty="0"/>
              <a:t>Услышав беседу учеников, учитель </a:t>
            </a:r>
            <a:r>
              <a:rPr lang="ru-RU" sz="2400" dirty="0" smtClean="0"/>
              <a:t>выбежал </a:t>
            </a:r>
            <a:r>
              <a:rPr lang="ru-RU" sz="2400" dirty="0"/>
              <a:t>из дома и низко поклонился старику.</a:t>
            </a:r>
          </a:p>
          <a:p>
            <a:r>
              <a:rPr lang="ru-RU" sz="2400" dirty="0"/>
              <a:t>Потом он пригласил его в дом и усадил </a:t>
            </a:r>
            <a:r>
              <a:rPr lang="ru-RU" sz="2400" dirty="0" smtClean="0"/>
              <a:t>на самое </a:t>
            </a:r>
            <a:r>
              <a:rPr lang="ru-RU" sz="2400" dirty="0"/>
              <a:t>почетное место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ru-RU" sz="2400" dirty="0"/>
          </a:p>
        </p:txBody>
      </p:sp>
      <p:pic>
        <p:nvPicPr>
          <p:cNvPr id="20482" name="Picture 2" descr="https://forum-antikvariat.ru/uploads/monthly_07_2014/post-722-0-06037800-1405530975.jpg"/>
          <p:cNvPicPr>
            <a:picLocks noChangeAspect="1" noChangeArrowheads="1"/>
          </p:cNvPicPr>
          <p:nvPr/>
        </p:nvPicPr>
        <p:blipFill>
          <a:blip r:embed="rId2" cstate="print"/>
          <a:srcRect l="36587" r="22396" b="22493"/>
          <a:stretch>
            <a:fillRect/>
          </a:stretch>
        </p:blipFill>
        <p:spPr bwMode="auto">
          <a:xfrm>
            <a:off x="4644008" y="404664"/>
            <a:ext cx="4293892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3888432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— </a:t>
            </a:r>
            <a:r>
              <a:rPr lang="ru-RU" sz="2000" dirty="0" smtClean="0"/>
              <a:t>Познакомьтесь, этот </a:t>
            </a:r>
            <a:r>
              <a:rPr lang="ru-RU" sz="2000" dirty="0"/>
              <a:t>мудрый старец </a:t>
            </a:r>
            <a:r>
              <a:rPr lang="ru-RU" sz="2000" dirty="0" smtClean="0"/>
              <a:t>учил меня </a:t>
            </a:r>
            <a:r>
              <a:rPr lang="ru-RU" sz="2000" dirty="0"/>
              <a:t>когда-то, как я </a:t>
            </a:r>
            <a:r>
              <a:rPr lang="ru-RU" sz="2000" dirty="0" smtClean="0"/>
              <a:t>вас сейчас</a:t>
            </a:r>
            <a:r>
              <a:rPr lang="ru-RU" sz="2000" dirty="0"/>
              <a:t>, — сказал </a:t>
            </a:r>
            <a:r>
              <a:rPr lang="ru-RU" sz="2000" dirty="0" smtClean="0"/>
              <a:t>учитель своим </a:t>
            </a:r>
            <a:r>
              <a:rPr lang="ru-RU" sz="2000" dirty="0"/>
              <a:t>ученикам, а </a:t>
            </a:r>
            <a:r>
              <a:rPr lang="ru-RU" sz="2000" dirty="0" smtClean="0"/>
              <a:t>старик спросил</a:t>
            </a:r>
            <a:r>
              <a:rPr lang="ru-RU" sz="2000" dirty="0"/>
              <a:t>:</a:t>
            </a:r>
          </a:p>
          <a:p>
            <a:r>
              <a:rPr lang="ru-RU" sz="2000" dirty="0"/>
              <a:t>— Как ты узнал, что </a:t>
            </a:r>
            <a:r>
              <a:rPr lang="ru-RU" sz="2000" dirty="0" smtClean="0"/>
              <a:t>я пришел </a:t>
            </a:r>
            <a:r>
              <a:rPr lang="ru-RU" sz="2000" dirty="0"/>
              <a:t>к тебе?</a:t>
            </a:r>
          </a:p>
          <a:p>
            <a:r>
              <a:rPr lang="ru-RU" sz="2000" dirty="0"/>
              <a:t>Мои ученики рассказали, что под </a:t>
            </a:r>
            <a:r>
              <a:rPr lang="ru-RU" sz="2000" dirty="0" smtClean="0"/>
              <a:t>деревом </a:t>
            </a:r>
            <a:r>
              <a:rPr lang="ru-RU" sz="2000" dirty="0"/>
              <a:t>уже много часов медитирует старец в</a:t>
            </a:r>
          </a:p>
          <a:p>
            <a:r>
              <a:rPr lang="ru-RU" sz="2000" dirty="0"/>
              <a:t>бедной одежде, проделавший дальний путь.</a:t>
            </a:r>
          </a:p>
          <a:p>
            <a:r>
              <a:rPr lang="ru-RU" sz="2000" dirty="0"/>
              <a:t>Я сразу догадался, что это ты.</a:t>
            </a:r>
          </a:p>
        </p:txBody>
      </p:sp>
      <p:pic>
        <p:nvPicPr>
          <p:cNvPr id="4100" name="Picture 4" descr="http://cs6.pikabu.ru/images/big_size_comm/2015-05_5/14323215008195.jpg"/>
          <p:cNvPicPr>
            <a:picLocks noChangeAspect="1" noChangeArrowheads="1"/>
          </p:cNvPicPr>
          <p:nvPr/>
        </p:nvPicPr>
        <p:blipFill>
          <a:blip r:embed="rId2" cstate="print"/>
          <a:srcRect l="7189" r="7955"/>
          <a:stretch>
            <a:fillRect/>
          </a:stretch>
        </p:blipFill>
        <p:spPr bwMode="auto">
          <a:xfrm>
            <a:off x="4572000" y="908720"/>
            <a:ext cx="4443822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4176464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Ученики покраснели, а один воскликнул:</a:t>
            </a:r>
          </a:p>
          <a:p>
            <a:r>
              <a:rPr lang="ru-RU" sz="2000" dirty="0"/>
              <a:t>— Учитель, но мы говорили совсем </a:t>
            </a:r>
            <a:r>
              <a:rPr lang="ru-RU" sz="2000" dirty="0" smtClean="0"/>
              <a:t>другие </a:t>
            </a:r>
            <a:r>
              <a:rPr lang="ru-RU" sz="2000" dirty="0"/>
              <a:t>слова!</a:t>
            </a:r>
          </a:p>
          <a:p>
            <a:r>
              <a:rPr lang="ru-RU" sz="2000" dirty="0"/>
              <a:t>— </a:t>
            </a:r>
            <a:r>
              <a:rPr lang="ru-RU" sz="2000" b="1" dirty="0"/>
              <a:t>Глубокую реку коротким шестом </a:t>
            </a:r>
            <a:r>
              <a:rPr lang="ru-RU" sz="2000" b="1" dirty="0" smtClean="0"/>
              <a:t>не измеришь</a:t>
            </a:r>
            <a:r>
              <a:rPr lang="ru-RU" sz="2000" b="1" dirty="0"/>
              <a:t>, — задумчиво ответил учитель. </a:t>
            </a:r>
            <a:endParaRPr lang="ru-RU" sz="2000" b="1" dirty="0" smtClean="0"/>
          </a:p>
          <a:p>
            <a:r>
              <a:rPr lang="ru-RU" sz="2000" b="1" dirty="0" smtClean="0"/>
              <a:t>— </a:t>
            </a:r>
            <a:r>
              <a:rPr lang="ru-RU" sz="2000" dirty="0" smtClean="0"/>
              <a:t>Я </a:t>
            </a:r>
            <a:r>
              <a:rPr lang="ru-RU" sz="2000" dirty="0"/>
              <a:t>сразу понял, что вам повстречалась </a:t>
            </a:r>
            <a:r>
              <a:rPr lang="ru-RU" sz="2000" dirty="0" smtClean="0"/>
              <a:t>глубокая </a:t>
            </a:r>
            <a:r>
              <a:rPr lang="ru-RU" sz="2000" dirty="0"/>
              <a:t>река, несмотря на то что ваши </a:t>
            </a:r>
            <a:r>
              <a:rPr lang="ru-RU" sz="2000" dirty="0" smtClean="0"/>
              <a:t>шесты пока </a:t>
            </a:r>
            <a:r>
              <a:rPr lang="ru-RU" sz="2000" dirty="0"/>
              <a:t>короткие.</a:t>
            </a:r>
          </a:p>
        </p:txBody>
      </p:sp>
      <p:pic>
        <p:nvPicPr>
          <p:cNvPr id="5" name="Picture 2" descr="http://www.youkoufme.gr/wp-content/plugins/wordpress-gallery-plugin/timthumb.php?src=/upldfiles/2011/10/Bruno-Torfs-garden-youkoufmeGR-04.jpg&amp;a=t&amp;h=&amp;w=630&amp;zc=1"/>
          <p:cNvPicPr>
            <a:picLocks noChangeAspect="1" noChangeArrowheads="1"/>
          </p:cNvPicPr>
          <p:nvPr/>
        </p:nvPicPr>
        <p:blipFill>
          <a:blip r:embed="rId2" cstate="print"/>
          <a:srcRect l="14400" r="24401"/>
          <a:stretch>
            <a:fillRect/>
          </a:stretch>
        </p:blipFill>
        <p:spPr bwMode="auto">
          <a:xfrm>
            <a:off x="4644008" y="764704"/>
            <a:ext cx="4390744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3384376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Вопросы и задания: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Как </a:t>
            </a:r>
            <a:r>
              <a:rPr lang="ru-RU" dirty="0" smtClean="0"/>
              <a:t>учитель </a:t>
            </a:r>
            <a:r>
              <a:rPr lang="ru-RU" dirty="0"/>
              <a:t>смог понять, кто к нему пришел?</a:t>
            </a:r>
          </a:p>
          <a:p>
            <a:r>
              <a:rPr lang="ru-RU" dirty="0"/>
              <a:t>• Почему люди чаще всего оценивают друг друга </a:t>
            </a:r>
            <a:r>
              <a:rPr lang="ru-RU" dirty="0" smtClean="0"/>
              <a:t>по внешности</a:t>
            </a:r>
            <a:r>
              <a:rPr lang="ru-RU" dirty="0"/>
              <a:t>?</a:t>
            </a:r>
          </a:p>
          <a:p>
            <a:r>
              <a:rPr lang="ru-RU" dirty="0"/>
              <a:t>• Покажите детям какой-либо характерный </a:t>
            </a:r>
            <a:r>
              <a:rPr lang="ru-RU" dirty="0" smtClean="0"/>
              <a:t>портрет известного </a:t>
            </a:r>
            <a:r>
              <a:rPr lang="ru-RU" dirty="0"/>
              <a:t>вам человека, но не знакомого детям.</a:t>
            </a:r>
          </a:p>
          <a:p>
            <a:r>
              <a:rPr lang="ru-RU" dirty="0"/>
              <a:t>Попросите детей внимательно рассмотреть </a:t>
            </a:r>
            <a:r>
              <a:rPr lang="ru-RU" dirty="0" smtClean="0"/>
              <a:t>портрет и </a:t>
            </a:r>
            <a:r>
              <a:rPr lang="ru-RU" dirty="0"/>
              <a:t>рассказать о характере и роде занятий данного </a:t>
            </a:r>
            <a:r>
              <a:rPr lang="ru-RU" dirty="0" smtClean="0"/>
              <a:t>человека.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 descr="http://img1.liveinternet.ru/images/attach/c/9/106/956/106956053_PeGJbrHM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79095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</cp:revision>
  <dcterms:created xsi:type="dcterms:W3CDTF">2015-10-27T14:36:29Z</dcterms:created>
  <dcterms:modified xsi:type="dcterms:W3CDTF">2015-11-01T07:27:31Z</dcterms:modified>
</cp:coreProperties>
</file>