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3845EDA-3571-43DF-B64C-04F7FFBD940B}" type="datetimeFigureOut">
              <a:rPr lang="ru-RU" smtClean="0"/>
              <a:pPr/>
              <a:t>30.11.2015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725D498-0EB5-4096-A2CC-FC54DB87FC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2492896"/>
            <a:ext cx="4392488" cy="1800200"/>
          </a:xfrm>
        </p:spPr>
        <p:txBody>
          <a:bodyPr/>
          <a:lstStyle/>
          <a:p>
            <a:r>
              <a:rPr lang="ru-RU" dirty="0" smtClean="0"/>
              <a:t>АБА</a:t>
            </a:r>
            <a:r>
              <a:rPr lang="ru-RU" b="1" dirty="0" smtClean="0"/>
              <a:t>Д</a:t>
            </a:r>
            <a:r>
              <a:rPr lang="ru-RU" dirty="0" smtClean="0"/>
              <a:t>ЗЕХИ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437112"/>
            <a:ext cx="7848872" cy="1633736"/>
          </a:xfrm>
        </p:spPr>
        <p:txBody>
          <a:bodyPr>
            <a:noAutofit/>
          </a:bodyPr>
          <a:lstStyle/>
          <a:p>
            <a:pPr algn="l"/>
            <a:r>
              <a:rPr lang="ru-RU" sz="2000" b="1" i="1" dirty="0" err="1">
                <a:solidFill>
                  <a:srgbClr val="002060"/>
                </a:solidFill>
              </a:rPr>
              <a:t>Абадзехи</a:t>
            </a:r>
            <a:r>
              <a:rPr lang="ru-RU" sz="2000" b="1" i="1" dirty="0">
                <a:solidFill>
                  <a:srgbClr val="002060"/>
                </a:solidFill>
              </a:rPr>
              <a:t> (самоназвание: </a:t>
            </a:r>
            <a:r>
              <a:rPr lang="ru-RU" sz="2000" b="1" i="1" dirty="0" err="1">
                <a:solidFill>
                  <a:srgbClr val="002060"/>
                </a:solidFill>
              </a:rPr>
              <a:t>адыгэ</a:t>
            </a:r>
            <a:r>
              <a:rPr lang="ru-RU" sz="2000" b="1" i="1" dirty="0">
                <a:solidFill>
                  <a:srgbClr val="002060"/>
                </a:solidFill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</a:rPr>
              <a:t>абдзах</a:t>
            </a:r>
            <a:r>
              <a:rPr lang="ru-RU" sz="2000" b="1" i="1" dirty="0">
                <a:solidFill>
                  <a:srgbClr val="002060"/>
                </a:solidFill>
              </a:rPr>
              <a:t>) — </a:t>
            </a:r>
            <a:r>
              <a:rPr lang="ru-RU" sz="2000" b="1" i="1" dirty="0" err="1">
                <a:solidFill>
                  <a:srgbClr val="002060"/>
                </a:solidFill>
              </a:rPr>
              <a:t>субэтнос</a:t>
            </a:r>
            <a:r>
              <a:rPr lang="ru-RU" sz="2000" b="1" i="1" dirty="0">
                <a:solidFill>
                  <a:srgbClr val="002060"/>
                </a:solidFill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</a:rPr>
              <a:t>адыгов</a:t>
            </a:r>
            <a:r>
              <a:rPr lang="ru-RU" sz="2000" b="1" i="1" dirty="0">
                <a:solidFill>
                  <a:srgbClr val="002060"/>
                </a:solidFill>
              </a:rPr>
              <a:t>. В настоящий момент большинство </a:t>
            </a:r>
            <a:r>
              <a:rPr lang="ru-RU" sz="2000" b="1" i="1" dirty="0" err="1">
                <a:solidFill>
                  <a:srgbClr val="002060"/>
                </a:solidFill>
              </a:rPr>
              <a:t>абадзехов</a:t>
            </a:r>
            <a:r>
              <a:rPr lang="ru-RU" sz="2000" b="1" i="1" dirty="0">
                <a:solidFill>
                  <a:srgbClr val="002060"/>
                </a:solidFill>
              </a:rPr>
              <a:t> проживает на территории Турции, Иордании, Сирии и России (аул </a:t>
            </a:r>
            <a:r>
              <a:rPr lang="ru-RU" sz="2000" b="1" i="1" dirty="0" err="1">
                <a:solidFill>
                  <a:srgbClr val="002060"/>
                </a:solidFill>
              </a:rPr>
              <a:t>Хакуринохабль</a:t>
            </a:r>
            <a:r>
              <a:rPr lang="ru-RU" sz="2000" b="1" i="1" dirty="0">
                <a:solidFill>
                  <a:srgbClr val="002060"/>
                </a:solidFill>
              </a:rPr>
              <a:t> Шовгеновского района Адыгеи). По религии </a:t>
            </a:r>
            <a:r>
              <a:rPr lang="ru-RU" sz="2000" b="1" i="1" dirty="0" err="1">
                <a:solidFill>
                  <a:srgbClr val="002060"/>
                </a:solidFill>
              </a:rPr>
              <a:t>абадзехи</a:t>
            </a:r>
            <a:r>
              <a:rPr lang="ru-RU" sz="2000" b="1" i="1" dirty="0">
                <a:solidFill>
                  <a:srgbClr val="002060"/>
                </a:solidFill>
              </a:rPr>
              <a:t> — мусульмане-сунниты</a:t>
            </a:r>
          </a:p>
        </p:txBody>
      </p:sp>
      <p:pic>
        <p:nvPicPr>
          <p:cNvPr id="4" name="Рисунок 3" descr="http://s4.stc.all.kpcdn.net/f/12/image/11/41/509411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6"/>
            <a:ext cx="828092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49694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B0F0"/>
                </a:solidFill>
              </a:rPr>
              <a:t>Язык Говорят на </a:t>
            </a:r>
            <a:r>
              <a:rPr lang="ru-RU" sz="1600" b="1" dirty="0" err="1">
                <a:solidFill>
                  <a:srgbClr val="00B0F0"/>
                </a:solidFill>
              </a:rPr>
              <a:t>абадзехском</a:t>
            </a:r>
            <a:r>
              <a:rPr lang="ru-RU" sz="1600" b="1" dirty="0">
                <a:solidFill>
                  <a:srgbClr val="00B0F0"/>
                </a:solidFill>
              </a:rPr>
              <a:t> диалекте адыгейского языка, который в настоящее время практически вытеснен литературным. Хотя отдельные черты </a:t>
            </a:r>
            <a:r>
              <a:rPr lang="ru-RU" sz="1600" b="1" dirty="0" err="1">
                <a:solidFill>
                  <a:srgbClr val="00B0F0"/>
                </a:solidFill>
              </a:rPr>
              <a:t>абадзехского</a:t>
            </a:r>
            <a:r>
              <a:rPr lang="ru-RU" sz="1600" b="1" dirty="0">
                <a:solidFill>
                  <a:srgbClr val="00B0F0"/>
                </a:solidFill>
              </a:rPr>
              <a:t> диалекта сохраняются в речи большинства </a:t>
            </a:r>
            <a:r>
              <a:rPr lang="ru-RU" sz="1600" b="1" dirty="0" err="1">
                <a:solidFill>
                  <a:srgbClr val="00B0F0"/>
                </a:solidFill>
              </a:rPr>
              <a:t>абадзехов</a:t>
            </a:r>
            <a:r>
              <a:rPr lang="ru-RU" sz="1600" b="1" dirty="0">
                <a:solidFill>
                  <a:srgbClr val="00B0F0"/>
                </a:solidFill>
              </a:rPr>
              <a:t>, на чистом диалекте говорят только представители старшего поколения (70 лет и старше). История По мнению большинства историков, название </a:t>
            </a:r>
            <a:r>
              <a:rPr lang="ru-RU" sz="1600" b="1" dirty="0" err="1">
                <a:solidFill>
                  <a:srgbClr val="00B0F0"/>
                </a:solidFill>
              </a:rPr>
              <a:t>субэтноса</a:t>
            </a:r>
            <a:r>
              <a:rPr lang="ru-RU" sz="1600" b="1" dirty="0">
                <a:solidFill>
                  <a:srgbClr val="00B0F0"/>
                </a:solidFill>
              </a:rPr>
              <a:t> происходит от адыгского слова «ниже абхазцев»,что </a:t>
            </a:r>
            <a:r>
              <a:rPr lang="ru-RU" sz="1600" b="1" dirty="0" err="1">
                <a:solidFill>
                  <a:srgbClr val="00B0F0"/>
                </a:solidFill>
              </a:rPr>
              <a:t>соотвествовало</a:t>
            </a:r>
            <a:r>
              <a:rPr lang="ru-RU" sz="1600" b="1" dirty="0">
                <a:solidFill>
                  <a:srgbClr val="00B0F0"/>
                </a:solidFill>
              </a:rPr>
              <a:t> их географическому месторасположению. Изначально проживали в горной части Адыгеи и Краснодарского края, но после Кавказской войны большинство </a:t>
            </a:r>
            <a:r>
              <a:rPr lang="ru-RU" sz="1600" b="1" dirty="0" err="1">
                <a:solidFill>
                  <a:srgbClr val="00B0F0"/>
                </a:solidFill>
              </a:rPr>
              <a:t>абадзехов</a:t>
            </a:r>
            <a:r>
              <a:rPr lang="ru-RU" sz="1600" b="1" dirty="0">
                <a:solidFill>
                  <a:srgbClr val="00B0F0"/>
                </a:solidFill>
              </a:rPr>
              <a:t> (как и других </a:t>
            </a:r>
            <a:r>
              <a:rPr lang="ru-RU" sz="1600" b="1" dirty="0" err="1">
                <a:solidFill>
                  <a:srgbClr val="00B0F0"/>
                </a:solidFill>
              </a:rPr>
              <a:t>адыгов</a:t>
            </a:r>
            <a:r>
              <a:rPr lang="ru-RU" sz="1600" b="1" dirty="0">
                <a:solidFill>
                  <a:srgbClr val="00B0F0"/>
                </a:solidFill>
              </a:rPr>
              <a:t>) было выселено в Османскую Империю; оставшаяся незначительная часть была царским указом переселена на степные территории современного </a:t>
            </a:r>
            <a:r>
              <a:rPr lang="ru-RU" b="1" dirty="0">
                <a:solidFill>
                  <a:srgbClr val="00B0F0"/>
                </a:solidFill>
              </a:rPr>
              <a:t>Шовгеновского района</a:t>
            </a:r>
            <a:r>
              <a:rPr lang="ru-RU" b="1" dirty="0"/>
              <a:t>. </a:t>
            </a:r>
          </a:p>
        </p:txBody>
      </p:sp>
      <p:pic>
        <p:nvPicPr>
          <p:cNvPr id="3" name="Рисунок 2" descr="http://adygi.ru/uploads/posts/2012-12/1355077686_0i_hsbpa9tm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717032"/>
            <a:ext cx="8424936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548680"/>
            <a:ext cx="6768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Абадзехи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имели дворянские роды: </a:t>
            </a:r>
            <a:r>
              <a:rPr lang="ru-RU" b="1" dirty="0" err="1">
                <a:solidFill>
                  <a:srgbClr val="002060"/>
                </a:solidFill>
              </a:rPr>
              <a:t>Бешок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Инемок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Джанчат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Анчок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Даур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Негиок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55976" y="2924944"/>
            <a:ext cx="457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Абадзехи</a:t>
            </a:r>
            <a:r>
              <a:rPr lang="ru-RU" b="1" dirty="0">
                <a:solidFill>
                  <a:srgbClr val="C00000"/>
                </a:solidFill>
              </a:rPr>
              <a:t> большею частью среднего или высокого роста, хорошо сложены, отличаются ловкостью и быстротой движений. Жили </a:t>
            </a:r>
            <a:r>
              <a:rPr lang="ru-RU" b="1" dirty="0" err="1">
                <a:solidFill>
                  <a:srgbClr val="C00000"/>
                </a:solidFill>
              </a:rPr>
              <a:t>абадзехи</a:t>
            </a:r>
            <a:r>
              <a:rPr lang="ru-RU" b="1" dirty="0">
                <a:solidFill>
                  <a:srgbClr val="C00000"/>
                </a:solidFill>
              </a:rPr>
              <a:t> как большими, так и очень маленькими </a:t>
            </a:r>
            <a:r>
              <a:rPr lang="ru-RU" b="1" dirty="0" smtClean="0">
                <a:solidFill>
                  <a:srgbClr val="C00000"/>
                </a:solidFill>
              </a:rPr>
              <a:t>аулами.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6148" name="Picture 4" descr="http://cs624631.vk.me/v624631339/283da/Ogpo-BXMm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1412776"/>
            <a:ext cx="4032448" cy="51125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260648"/>
            <a:ext cx="78488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Внешность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абадзехов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ru-RU" sz="24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Одежда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08720"/>
            <a:ext cx="482453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B050"/>
                </a:solidFill>
              </a:rPr>
              <a:t>Внешность </a:t>
            </a:r>
            <a:r>
              <a:rPr lang="ru-RU" sz="1600" b="1" dirty="0" err="1">
                <a:solidFill>
                  <a:srgbClr val="00B050"/>
                </a:solidFill>
              </a:rPr>
              <a:t>абадаехов</a:t>
            </a:r>
            <a:r>
              <a:rPr lang="ru-RU" sz="1600" b="1" dirty="0">
                <a:solidFill>
                  <a:srgbClr val="00B050"/>
                </a:solidFill>
              </a:rPr>
              <a:t> очень привлекательна: они, в большинстве случаев, выше среднего роста, очень стройны: </a:t>
            </a:r>
            <a:r>
              <a:rPr lang="ru-RU" sz="1600" b="1" dirty="0" smtClean="0">
                <a:solidFill>
                  <a:srgbClr val="00B050"/>
                </a:solidFill>
              </a:rPr>
              <a:t> </a:t>
            </a:r>
            <a:r>
              <a:rPr lang="ru-RU" sz="1600" b="1" dirty="0">
                <a:solidFill>
                  <a:srgbClr val="00B050"/>
                </a:solidFill>
              </a:rPr>
              <a:t>плечи отличаются шириною, </a:t>
            </a:r>
            <a:r>
              <a:rPr lang="ru-RU" sz="1600" b="1" dirty="0" err="1">
                <a:solidFill>
                  <a:srgbClr val="00B050"/>
                </a:solidFill>
              </a:rPr>
              <a:t>a</a:t>
            </a:r>
            <a:r>
              <a:rPr lang="ru-RU" sz="1600" b="1" dirty="0">
                <a:solidFill>
                  <a:srgbClr val="00B050"/>
                </a:solidFill>
              </a:rPr>
              <a:t> талия, перехваченная ремнем,—тонкостью. Волосы они коротко стригут, некоторые бреют их. Летом большинство бреет головы. Бороды стригут, молодые очень коротко: у одного из щеголей нам даже пришлось увидеть машинку для стрижки: старшие же отпускают бороду </a:t>
            </a:r>
            <a:r>
              <a:rPr lang="ru-RU" sz="1600" b="1" dirty="0" err="1">
                <a:solidFill>
                  <a:srgbClr val="00B050"/>
                </a:solidFill>
              </a:rPr>
              <a:t>длинее</a:t>
            </a:r>
            <a:r>
              <a:rPr lang="ru-RU" sz="1600" b="1" dirty="0">
                <a:solidFill>
                  <a:srgbClr val="00B050"/>
                </a:solidFill>
              </a:rPr>
              <a:t>, а муллы считают за необходимость носить большую бороду. Черты лица, в общем, правильные и </a:t>
            </a:r>
            <a:r>
              <a:rPr lang="ru-RU" sz="1600" b="1" dirty="0" smtClean="0">
                <a:solidFill>
                  <a:srgbClr val="00B050"/>
                </a:solidFill>
              </a:rPr>
              <a:t>приятны. </a:t>
            </a:r>
            <a:r>
              <a:rPr lang="ru-RU" sz="1600" b="1" dirty="0">
                <a:solidFill>
                  <a:srgbClr val="00B050"/>
                </a:solidFill>
              </a:rPr>
              <a:t>Часто встречаются серые и голубые глаза. Но редкость встрети</a:t>
            </a:r>
            <a:r>
              <a:rPr lang="ru-RU" b="1" dirty="0">
                <a:solidFill>
                  <a:srgbClr val="00B050"/>
                </a:solidFill>
              </a:rPr>
              <a:t>ть блондина. </a:t>
            </a:r>
          </a:p>
        </p:txBody>
      </p:sp>
      <p:pic>
        <p:nvPicPr>
          <p:cNvPr id="4" name="Рисунок 3" descr="http://i.ytimg.com/vi/gdyM8YslXpw/sddefaul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980728"/>
            <a:ext cx="3851920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32040" y="908720"/>
            <a:ext cx="34563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Женщины миловидны, особенно из сословия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уорков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: белизна их кожи красиво оттеняется тонкими темными бровями; глаза, красивой и овальной формы, не отличаются величиною. Походка мужчин и женщин легка и быстра. Вообще,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абадзехи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отличаются ловкостью в работе и езде верхом</a:t>
            </a:r>
            <a:r>
              <a:rPr lang="ru-RU" b="1" dirty="0"/>
              <a:t>.</a:t>
            </a:r>
          </a:p>
        </p:txBody>
      </p:sp>
      <p:pic>
        <p:nvPicPr>
          <p:cNvPr id="4098" name="Picture 2" descr="https://im1-tub-ru.yandex.net/i?id=68f8edf2293b4942a9e0a69c49b579d0&amp;n=33&amp;h=190&amp;w=2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4464496" cy="5688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32656"/>
            <a:ext cx="75608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Одеваются </a:t>
            </a:r>
            <a:r>
              <a:rPr lang="ru-RU" b="1" dirty="0" err="1">
                <a:solidFill>
                  <a:srgbClr val="0070C0"/>
                </a:solidFill>
              </a:rPr>
              <a:t>Абадзехи</a:t>
            </a:r>
            <a:r>
              <a:rPr lang="ru-RU" b="1" dirty="0">
                <a:solidFill>
                  <a:srgbClr val="0070C0"/>
                </a:solidFill>
              </a:rPr>
              <a:t>, как и раньше, в </a:t>
            </a:r>
            <a:r>
              <a:rPr lang="ru-RU" b="1" dirty="0" err="1">
                <a:solidFill>
                  <a:srgbClr val="0070C0"/>
                </a:solidFill>
              </a:rPr>
              <a:t>общечеркесскую</a:t>
            </a:r>
            <a:r>
              <a:rPr lang="ru-RU" b="1" dirty="0">
                <a:solidFill>
                  <a:srgbClr val="0070C0"/>
                </a:solidFill>
              </a:rPr>
              <a:t> одежду. Верхняя одежда, длинная черкеска, ниже икр (выше икр из всех западно-горских племен носят одни абхазцы), преимущественно черного, иногда коричневого, редко белого цвета—</a:t>
            </a:r>
            <a:r>
              <a:rPr lang="ru-RU" b="1" i="1" dirty="0" err="1">
                <a:solidFill>
                  <a:srgbClr val="0070C0"/>
                </a:solidFill>
              </a:rPr>
              <a:t>цей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4048" y="2780928"/>
            <a:ext cx="36724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Старинная обувь состояла из </a:t>
            </a:r>
            <a:r>
              <a:rPr lang="ru-RU" b="1" i="1" dirty="0">
                <a:solidFill>
                  <a:srgbClr val="FF0000"/>
                </a:solidFill>
              </a:rPr>
              <a:t>чувяк</a:t>
            </a:r>
            <a:r>
              <a:rPr lang="ru-RU" b="1" dirty="0">
                <a:solidFill>
                  <a:srgbClr val="FF0000"/>
                </a:solidFill>
              </a:rPr>
              <a:t>, которые шились из кожи черной или рыжей коровы, при чем носились шерстью наружу. “Ноговицы" доходили только до колен и назывались </a:t>
            </a:r>
            <a:r>
              <a:rPr lang="ru-RU" b="1" i="1" dirty="0" err="1">
                <a:solidFill>
                  <a:srgbClr val="FF0000"/>
                </a:solidFill>
              </a:rPr>
              <a:t>ляй</a:t>
            </a:r>
            <a:r>
              <a:rPr lang="ru-RU" b="1" dirty="0">
                <a:solidFill>
                  <a:srgbClr val="FF0000"/>
                </a:solidFill>
              </a:rPr>
              <a:t>; </a:t>
            </a:r>
          </a:p>
        </p:txBody>
      </p:sp>
      <p:pic>
        <p:nvPicPr>
          <p:cNvPr id="5" name="Рисунок 4" descr="http://ic.pics.livejournal.com/alex_sincov/39059828/224710/224710_64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276872"/>
            <a:ext cx="4464495" cy="3133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6367" y="332656"/>
            <a:ext cx="3451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Воспитание. </a:t>
            </a:r>
            <a:r>
              <a:rPr lang="ru-RU" b="1" dirty="0"/>
              <a:t>Брак. </a:t>
            </a:r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67544" y="692696"/>
            <a:ext cx="799288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Абадзехи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как и все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адиге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на воспитание обращали серьезное внимание. Мальчик и юноша в старину воспитывались очень строго: из них вырабатывали воина, владыку семьи, свободного и самолюбивого члена демократического государства, каким была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Абадзехия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551837"/>
            <a:ext cx="42484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Мальчики воспитывались на женской половине , в "хозяйской", до семи лет. Отец тогда упражнял сына в метании ножа, копья, камня, кинжала, в стрельбе в цель, сначала в неподвижную, затем в движущуюся; мальчики "пронзали в небесах орлов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" 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Рисунок 5" descr="http://yt3.ggpht.com/-TBpAN37Gqyg/AAAAAAAAAAI/AAAAAAAAAAA/7mCSUp6Gimw/s900-c-k-no/phot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988840"/>
            <a:ext cx="3816424" cy="441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25144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Девочки находились до выхода замуж под надзором матери, которая должна была научить их рукоделию, домоводству. </a:t>
            </a:r>
            <a:r>
              <a:rPr lang="ru-RU" dirty="0" err="1">
                <a:solidFill>
                  <a:srgbClr val="FF0000"/>
                </a:solidFill>
              </a:rPr>
              <a:t>Абадзехские</a:t>
            </a:r>
            <a:r>
              <a:rPr lang="ru-RU" dirty="0">
                <a:solidFill>
                  <a:srgbClr val="FF0000"/>
                </a:solidFill>
              </a:rPr>
              <a:t> девушки довольно поздно выходят замуж, в противность девушкам других кавказских племен, у которых отдавали замужество даже двенадцатилетних девочек. </a:t>
            </a:r>
            <a:r>
              <a:rPr lang="ru-RU" dirty="0" err="1">
                <a:solidFill>
                  <a:srgbClr val="FF0000"/>
                </a:solidFill>
              </a:rPr>
              <a:t>Абадзехи</a:t>
            </a:r>
            <a:r>
              <a:rPr lang="ru-RU" dirty="0">
                <a:solidFill>
                  <a:srgbClr val="FF0000"/>
                </a:solidFill>
              </a:rPr>
              <a:t> отдавали замуж своих дочерей 18-20 лет</a:t>
            </a:r>
          </a:p>
        </p:txBody>
      </p:sp>
      <p:pic>
        <p:nvPicPr>
          <p:cNvPr id="3" name="Рисунок 2" descr="http://cs3.livemaster.ru/zhurnalfoto/6/c/b/13020414595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7848872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Такова история</a:t>
            </a:r>
            <a:br>
              <a:rPr lang="ru-RU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АБАДЗЕХОВ</a:t>
            </a:r>
            <a:endParaRPr lang="ru-RU" i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71</TotalTime>
  <Words>527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АБАДЗЕХИ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Такова история   АБАДЗЕХОВ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АБАДЗЕХИ</dc:title>
  <dc:creator>Зарема</dc:creator>
  <cp:lastModifiedBy>Зарема</cp:lastModifiedBy>
  <cp:revision>12</cp:revision>
  <dcterms:created xsi:type="dcterms:W3CDTF">2015-10-27T13:23:02Z</dcterms:created>
  <dcterms:modified xsi:type="dcterms:W3CDTF">2015-11-30T18:43:11Z</dcterms:modified>
</cp:coreProperties>
</file>