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80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1" r:id="rId12"/>
    <p:sldId id="282" r:id="rId13"/>
    <p:sldId id="28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9337" autoAdjust="0"/>
    <p:restoredTop sz="94660"/>
  </p:normalViewPr>
  <p:slideViewPr>
    <p:cSldViewPr>
      <p:cViewPr varScale="1">
        <p:scale>
          <a:sx n="73" d="100"/>
          <a:sy n="73" d="100"/>
        </p:scale>
        <p:origin x="-8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F5CF6E-754B-41A8-8FBF-671826B48807}" type="doc">
      <dgm:prSet loTypeId="urn:microsoft.com/office/officeart/2005/8/layout/chevron2" loCatId="process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B3F93560-C429-493A-AE1C-AB93043752B2}">
      <dgm:prSet phldrT="[Текст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 Факт 1</a:t>
          </a:r>
          <a:endParaRPr lang="ru-RU" dirty="0"/>
        </a:p>
      </dgm:t>
    </dgm:pt>
    <dgm:pt modelId="{C50A7447-B260-4325-BD10-14B67355F80F}" type="parTrans" cxnId="{F56F07A4-E726-4BAB-B8F5-4933A819E74B}">
      <dgm:prSet/>
      <dgm:spPr/>
      <dgm:t>
        <a:bodyPr/>
        <a:lstStyle/>
        <a:p>
          <a:endParaRPr lang="ru-RU"/>
        </a:p>
      </dgm:t>
    </dgm:pt>
    <dgm:pt modelId="{3DD4E335-966A-4897-9CF7-708FD199B2E0}" type="sibTrans" cxnId="{F56F07A4-E726-4BAB-B8F5-4933A819E74B}">
      <dgm:prSet/>
      <dgm:spPr/>
      <dgm:t>
        <a:bodyPr/>
        <a:lstStyle/>
        <a:p>
          <a:endParaRPr lang="ru-RU"/>
        </a:p>
      </dgm:t>
    </dgm:pt>
    <dgm:pt modelId="{027525B0-480D-4DFE-9CCD-24AB7E048C21}">
      <dgm:prSet custT="1"/>
      <dgm:spPr/>
      <dgm:t>
        <a:bodyPr/>
        <a:lstStyle/>
        <a:p>
          <a:r>
            <a:rPr lang="ru-RU" sz="2400" dirty="0" smtClean="0">
              <a:latin typeface="Arial" pitchFamily="34" charset="0"/>
              <a:cs typeface="Arial" pitchFamily="34" charset="0"/>
            </a:rPr>
            <a:t>Основную часть пресной воды содержат ледники.</a:t>
          </a:r>
          <a:endParaRPr lang="ru-RU" sz="2400" dirty="0"/>
        </a:p>
      </dgm:t>
    </dgm:pt>
    <dgm:pt modelId="{5CD2593F-51A4-4393-9A63-1A24F3F43513}" type="parTrans" cxnId="{B4C220E2-D6DC-4FD3-AB5D-2ECD39588DD7}">
      <dgm:prSet/>
      <dgm:spPr/>
      <dgm:t>
        <a:bodyPr/>
        <a:lstStyle/>
        <a:p>
          <a:endParaRPr lang="ru-RU"/>
        </a:p>
      </dgm:t>
    </dgm:pt>
    <dgm:pt modelId="{7C70CAFA-6E39-4660-98A8-B8EB2FE38788}" type="sibTrans" cxnId="{B4C220E2-D6DC-4FD3-AB5D-2ECD39588DD7}">
      <dgm:prSet/>
      <dgm:spPr/>
      <dgm:t>
        <a:bodyPr/>
        <a:lstStyle/>
        <a:p>
          <a:endParaRPr lang="ru-RU"/>
        </a:p>
      </dgm:t>
    </dgm:pt>
    <dgm:pt modelId="{2BEEC730-5CF8-44EE-AE69-B300A5CFB0E7}">
      <dgm:prSet phldrT="[Текст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Факт 2</a:t>
          </a:r>
          <a:endParaRPr lang="ru-RU" dirty="0"/>
        </a:p>
      </dgm:t>
    </dgm:pt>
    <dgm:pt modelId="{6C268F24-738A-4521-8B26-1AA4C6DF8813}" type="parTrans" cxnId="{28ABDA7A-7C01-4DB0-B0AF-A5CEA72BDEE2}">
      <dgm:prSet/>
      <dgm:spPr/>
      <dgm:t>
        <a:bodyPr/>
        <a:lstStyle/>
        <a:p>
          <a:endParaRPr lang="ru-RU"/>
        </a:p>
      </dgm:t>
    </dgm:pt>
    <dgm:pt modelId="{2AD59C7A-E4E1-4FE9-816F-C5D5838EC608}" type="sibTrans" cxnId="{28ABDA7A-7C01-4DB0-B0AF-A5CEA72BDEE2}">
      <dgm:prSet/>
      <dgm:spPr/>
      <dgm:t>
        <a:bodyPr/>
        <a:lstStyle/>
        <a:p>
          <a:endParaRPr lang="ru-RU"/>
        </a:p>
      </dgm:t>
    </dgm:pt>
    <dgm:pt modelId="{C43832C3-30DB-4695-9E86-A5CF85F5A692}">
      <dgm:prSet phldrT="[Текст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Факт 3</a:t>
          </a:r>
          <a:endParaRPr lang="ru-RU" dirty="0"/>
        </a:p>
      </dgm:t>
    </dgm:pt>
    <dgm:pt modelId="{F2217763-C1CC-41C3-9F12-EEFF91D13833}" type="parTrans" cxnId="{5458DFFA-D188-4E7C-93B5-CC352DB37A06}">
      <dgm:prSet/>
      <dgm:spPr/>
      <dgm:t>
        <a:bodyPr/>
        <a:lstStyle/>
        <a:p>
          <a:endParaRPr lang="ru-RU"/>
        </a:p>
      </dgm:t>
    </dgm:pt>
    <dgm:pt modelId="{C2D3B61A-F780-490C-9748-63DBE368924D}" type="sibTrans" cxnId="{5458DFFA-D188-4E7C-93B5-CC352DB37A06}">
      <dgm:prSet/>
      <dgm:spPr/>
      <dgm:t>
        <a:bodyPr/>
        <a:lstStyle/>
        <a:p>
          <a:endParaRPr lang="ru-RU"/>
        </a:p>
      </dgm:t>
    </dgm:pt>
    <dgm:pt modelId="{D6A14180-23C6-4F98-9A09-4E766C1AB356}">
      <dgm:prSet phldrT="[Текст]" custT="1"/>
      <dgm:spPr/>
      <dgm:t>
        <a:bodyPr/>
        <a:lstStyle/>
        <a:p>
          <a:r>
            <a:rPr lang="ru-RU" sz="2400" dirty="0" smtClean="0">
              <a:latin typeface="Arial" pitchFamily="34" charset="0"/>
              <a:cs typeface="Arial" pitchFamily="34" charset="0"/>
            </a:rPr>
            <a:t>Загрязненные подземные воды очищаются в течение нескольких тысячелетий.</a:t>
          </a:r>
          <a:endParaRPr lang="ru-RU" sz="2400" dirty="0">
            <a:latin typeface="Arial" pitchFamily="34" charset="0"/>
            <a:cs typeface="Arial" pitchFamily="34" charset="0"/>
          </a:endParaRPr>
        </a:p>
      </dgm:t>
    </dgm:pt>
    <dgm:pt modelId="{DA156257-2582-4A9C-AAFC-9D1767B9B3CC}" type="parTrans" cxnId="{54EAD4C4-2534-4101-962D-F3D17E9F4352}">
      <dgm:prSet/>
      <dgm:spPr/>
      <dgm:t>
        <a:bodyPr/>
        <a:lstStyle/>
        <a:p>
          <a:endParaRPr lang="ru-RU"/>
        </a:p>
      </dgm:t>
    </dgm:pt>
    <dgm:pt modelId="{96B6AC2E-3C68-4D97-BF00-3D2EA28FE444}" type="sibTrans" cxnId="{54EAD4C4-2534-4101-962D-F3D17E9F4352}">
      <dgm:prSet/>
      <dgm:spPr/>
      <dgm:t>
        <a:bodyPr/>
        <a:lstStyle/>
        <a:p>
          <a:endParaRPr lang="ru-RU"/>
        </a:p>
      </dgm:t>
    </dgm:pt>
    <dgm:pt modelId="{F2FC5975-3B39-420D-8C16-586D71EF1AB5}">
      <dgm:prSet phldrT="[Текст]" custT="1"/>
      <dgm:spPr/>
      <dgm:t>
        <a:bodyPr/>
        <a:lstStyle/>
        <a:p>
          <a:r>
            <a:rPr lang="ru-RU" sz="2400" dirty="0" smtClean="0">
              <a:latin typeface="Arial" pitchFamily="34" charset="0"/>
              <a:cs typeface="Arial" pitchFamily="34" charset="0"/>
            </a:rPr>
            <a:t>Человек за один год потребляет около 60 тонн воды только в процессе питания.</a:t>
          </a:r>
          <a:endParaRPr lang="ru-RU" sz="2400" dirty="0">
            <a:latin typeface="Arial" pitchFamily="34" charset="0"/>
            <a:cs typeface="Arial" pitchFamily="34" charset="0"/>
          </a:endParaRPr>
        </a:p>
      </dgm:t>
    </dgm:pt>
    <dgm:pt modelId="{ABABE35C-AF12-4B24-8BCA-E4C857F76833}" type="sibTrans" cxnId="{EB5832E7-7CA9-4596-B1C5-EDD056F78815}">
      <dgm:prSet/>
      <dgm:spPr/>
      <dgm:t>
        <a:bodyPr/>
        <a:lstStyle/>
        <a:p>
          <a:endParaRPr lang="ru-RU"/>
        </a:p>
      </dgm:t>
    </dgm:pt>
    <dgm:pt modelId="{C57E1A05-4D37-464B-8B97-510F977ACFA1}" type="parTrans" cxnId="{EB5832E7-7CA9-4596-B1C5-EDD056F78815}">
      <dgm:prSet/>
      <dgm:spPr/>
      <dgm:t>
        <a:bodyPr/>
        <a:lstStyle/>
        <a:p>
          <a:endParaRPr lang="ru-RU"/>
        </a:p>
      </dgm:t>
    </dgm:pt>
    <dgm:pt modelId="{F7728623-031C-4464-8C67-3D51481A0CB6}" type="pres">
      <dgm:prSet presAssocID="{66F5CF6E-754B-41A8-8FBF-671826B4880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3CB6D5-9668-4CCB-AD4D-224B926F39BA}" type="pres">
      <dgm:prSet presAssocID="{B3F93560-C429-493A-AE1C-AB93043752B2}" presName="composite" presStyleCnt="0"/>
      <dgm:spPr/>
    </dgm:pt>
    <dgm:pt modelId="{363B67B7-AB25-4189-B926-8B533E613C8D}" type="pres">
      <dgm:prSet presAssocID="{B3F93560-C429-493A-AE1C-AB93043752B2}" presName="parentText" presStyleLbl="alignNode1" presStyleIdx="0" presStyleCnt="3" custLinFactNeighborX="-3720" custLinFactNeighborY="-297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5BA867-0BA9-441F-A380-F4326169624B}" type="pres">
      <dgm:prSet presAssocID="{B3F93560-C429-493A-AE1C-AB93043752B2}" presName="descendantText" presStyleLbl="alignAcc1" presStyleIdx="0" presStyleCnt="3" custLinFactNeighborX="470" custLinFactNeighborY="25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0F16EF-3815-4D8C-945A-0BCD7E31E528}" type="pres">
      <dgm:prSet presAssocID="{3DD4E335-966A-4897-9CF7-708FD199B2E0}" presName="sp" presStyleCnt="0"/>
      <dgm:spPr/>
    </dgm:pt>
    <dgm:pt modelId="{0963A14D-0018-434F-A5F6-49B1B0255E31}" type="pres">
      <dgm:prSet presAssocID="{2BEEC730-5CF8-44EE-AE69-B300A5CFB0E7}" presName="composite" presStyleCnt="0"/>
      <dgm:spPr/>
    </dgm:pt>
    <dgm:pt modelId="{A815797B-17DF-4938-8C21-01AE79F1477E}" type="pres">
      <dgm:prSet presAssocID="{2BEEC730-5CF8-44EE-AE69-B300A5CFB0E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F07A09-563D-48F8-9FA4-2D16ACD5A919}" type="pres">
      <dgm:prSet presAssocID="{2BEEC730-5CF8-44EE-AE69-B300A5CFB0E7}" presName="descendantText" presStyleLbl="alignAcc1" presStyleIdx="1" presStyleCnt="3" custLinFactNeighborX="470" custLinFactNeighborY="20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2EBBFC-0638-445D-BBEC-9787543806FD}" type="pres">
      <dgm:prSet presAssocID="{2AD59C7A-E4E1-4FE9-816F-C5D5838EC608}" presName="sp" presStyleCnt="0"/>
      <dgm:spPr/>
    </dgm:pt>
    <dgm:pt modelId="{AA2DC073-092D-4B0B-9566-4C9ABC97E521}" type="pres">
      <dgm:prSet presAssocID="{C43832C3-30DB-4695-9E86-A5CF85F5A692}" presName="composite" presStyleCnt="0"/>
      <dgm:spPr/>
    </dgm:pt>
    <dgm:pt modelId="{405486D7-B1BB-436C-A229-92A9E3C57DE9}" type="pres">
      <dgm:prSet presAssocID="{C43832C3-30DB-4695-9E86-A5CF85F5A692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EC6FED-DCB2-4DEF-8C7C-73401EDA75A8}" type="pres">
      <dgm:prSet presAssocID="{C43832C3-30DB-4695-9E86-A5CF85F5A692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58DFFA-D188-4E7C-93B5-CC352DB37A06}" srcId="{66F5CF6E-754B-41A8-8FBF-671826B48807}" destId="{C43832C3-30DB-4695-9E86-A5CF85F5A692}" srcOrd="2" destOrd="0" parTransId="{F2217763-C1CC-41C3-9F12-EEFF91D13833}" sibTransId="{C2D3B61A-F780-490C-9748-63DBE368924D}"/>
    <dgm:cxn modelId="{F56F07A4-E726-4BAB-B8F5-4933A819E74B}" srcId="{66F5CF6E-754B-41A8-8FBF-671826B48807}" destId="{B3F93560-C429-493A-AE1C-AB93043752B2}" srcOrd="0" destOrd="0" parTransId="{C50A7447-B260-4325-BD10-14B67355F80F}" sibTransId="{3DD4E335-966A-4897-9CF7-708FD199B2E0}"/>
    <dgm:cxn modelId="{41436762-D100-437E-8CF6-DDB3E39D192D}" type="presOf" srcId="{F2FC5975-3B39-420D-8C16-586D71EF1AB5}" destId="{67F07A09-563D-48F8-9FA4-2D16ACD5A919}" srcOrd="0" destOrd="0" presId="urn:microsoft.com/office/officeart/2005/8/layout/chevron2"/>
    <dgm:cxn modelId="{B4C220E2-D6DC-4FD3-AB5D-2ECD39588DD7}" srcId="{B3F93560-C429-493A-AE1C-AB93043752B2}" destId="{027525B0-480D-4DFE-9CCD-24AB7E048C21}" srcOrd="0" destOrd="0" parTransId="{5CD2593F-51A4-4393-9A63-1A24F3F43513}" sibTransId="{7C70CAFA-6E39-4660-98A8-B8EB2FE38788}"/>
    <dgm:cxn modelId="{A294FBF1-CE16-46A0-8CBC-FE0E8F9E7078}" type="presOf" srcId="{D6A14180-23C6-4F98-9A09-4E766C1AB356}" destId="{FFEC6FED-DCB2-4DEF-8C7C-73401EDA75A8}" srcOrd="0" destOrd="0" presId="urn:microsoft.com/office/officeart/2005/8/layout/chevron2"/>
    <dgm:cxn modelId="{0F02E52F-E191-45B4-A87D-E48BCB1B2152}" type="presOf" srcId="{66F5CF6E-754B-41A8-8FBF-671826B48807}" destId="{F7728623-031C-4464-8C67-3D51481A0CB6}" srcOrd="0" destOrd="0" presId="urn:microsoft.com/office/officeart/2005/8/layout/chevron2"/>
    <dgm:cxn modelId="{54EAD4C4-2534-4101-962D-F3D17E9F4352}" srcId="{C43832C3-30DB-4695-9E86-A5CF85F5A692}" destId="{D6A14180-23C6-4F98-9A09-4E766C1AB356}" srcOrd="0" destOrd="0" parTransId="{DA156257-2582-4A9C-AAFC-9D1767B9B3CC}" sibTransId="{96B6AC2E-3C68-4D97-BF00-3D2EA28FE444}"/>
    <dgm:cxn modelId="{1F033A05-D417-4740-A3B9-83433E13A6CA}" type="presOf" srcId="{2BEEC730-5CF8-44EE-AE69-B300A5CFB0E7}" destId="{A815797B-17DF-4938-8C21-01AE79F1477E}" srcOrd="0" destOrd="0" presId="urn:microsoft.com/office/officeart/2005/8/layout/chevron2"/>
    <dgm:cxn modelId="{7422CA69-F729-495E-92DE-9765590FC68C}" type="presOf" srcId="{B3F93560-C429-493A-AE1C-AB93043752B2}" destId="{363B67B7-AB25-4189-B926-8B533E613C8D}" srcOrd="0" destOrd="0" presId="urn:microsoft.com/office/officeart/2005/8/layout/chevron2"/>
    <dgm:cxn modelId="{76D2E21F-0F49-4F2C-A52D-48FBD7C1D599}" type="presOf" srcId="{027525B0-480D-4DFE-9CCD-24AB7E048C21}" destId="{845BA867-0BA9-441F-A380-F4326169624B}" srcOrd="0" destOrd="0" presId="urn:microsoft.com/office/officeart/2005/8/layout/chevron2"/>
    <dgm:cxn modelId="{28ABDA7A-7C01-4DB0-B0AF-A5CEA72BDEE2}" srcId="{66F5CF6E-754B-41A8-8FBF-671826B48807}" destId="{2BEEC730-5CF8-44EE-AE69-B300A5CFB0E7}" srcOrd="1" destOrd="0" parTransId="{6C268F24-738A-4521-8B26-1AA4C6DF8813}" sibTransId="{2AD59C7A-E4E1-4FE9-816F-C5D5838EC608}"/>
    <dgm:cxn modelId="{EB5832E7-7CA9-4596-B1C5-EDD056F78815}" srcId="{2BEEC730-5CF8-44EE-AE69-B300A5CFB0E7}" destId="{F2FC5975-3B39-420D-8C16-586D71EF1AB5}" srcOrd="0" destOrd="0" parTransId="{C57E1A05-4D37-464B-8B97-510F977ACFA1}" sibTransId="{ABABE35C-AF12-4B24-8BCA-E4C857F76833}"/>
    <dgm:cxn modelId="{30E4BDF5-C194-4349-BC68-56E491CC431F}" type="presOf" srcId="{C43832C3-30DB-4695-9E86-A5CF85F5A692}" destId="{405486D7-B1BB-436C-A229-92A9E3C57DE9}" srcOrd="0" destOrd="0" presId="urn:microsoft.com/office/officeart/2005/8/layout/chevron2"/>
    <dgm:cxn modelId="{47C216B2-3D3A-4B49-B64D-FFF036B808AC}" type="presParOf" srcId="{F7728623-031C-4464-8C67-3D51481A0CB6}" destId="{AD3CB6D5-9668-4CCB-AD4D-224B926F39BA}" srcOrd="0" destOrd="0" presId="urn:microsoft.com/office/officeart/2005/8/layout/chevron2"/>
    <dgm:cxn modelId="{981A462B-CF08-4511-A7EE-0732D3E65707}" type="presParOf" srcId="{AD3CB6D5-9668-4CCB-AD4D-224B926F39BA}" destId="{363B67B7-AB25-4189-B926-8B533E613C8D}" srcOrd="0" destOrd="0" presId="urn:microsoft.com/office/officeart/2005/8/layout/chevron2"/>
    <dgm:cxn modelId="{B9D1A77F-FF81-4BC1-AC1F-31E350DB0D0D}" type="presParOf" srcId="{AD3CB6D5-9668-4CCB-AD4D-224B926F39BA}" destId="{845BA867-0BA9-441F-A380-F4326169624B}" srcOrd="1" destOrd="0" presId="urn:microsoft.com/office/officeart/2005/8/layout/chevron2"/>
    <dgm:cxn modelId="{8B10C328-61E3-4CB9-936A-0930235CCCAD}" type="presParOf" srcId="{F7728623-031C-4464-8C67-3D51481A0CB6}" destId="{2C0F16EF-3815-4D8C-945A-0BCD7E31E528}" srcOrd="1" destOrd="0" presId="urn:microsoft.com/office/officeart/2005/8/layout/chevron2"/>
    <dgm:cxn modelId="{E1157797-ACE0-4BBF-8D3A-38BED1C0B0A0}" type="presParOf" srcId="{F7728623-031C-4464-8C67-3D51481A0CB6}" destId="{0963A14D-0018-434F-A5F6-49B1B0255E31}" srcOrd="2" destOrd="0" presId="urn:microsoft.com/office/officeart/2005/8/layout/chevron2"/>
    <dgm:cxn modelId="{1DBE6364-FE14-472E-A3B2-14BC45DDFA46}" type="presParOf" srcId="{0963A14D-0018-434F-A5F6-49B1B0255E31}" destId="{A815797B-17DF-4938-8C21-01AE79F1477E}" srcOrd="0" destOrd="0" presId="urn:microsoft.com/office/officeart/2005/8/layout/chevron2"/>
    <dgm:cxn modelId="{7DE7CDE8-74CF-453B-A6A0-F5B167A78C91}" type="presParOf" srcId="{0963A14D-0018-434F-A5F6-49B1B0255E31}" destId="{67F07A09-563D-48F8-9FA4-2D16ACD5A919}" srcOrd="1" destOrd="0" presId="urn:microsoft.com/office/officeart/2005/8/layout/chevron2"/>
    <dgm:cxn modelId="{2CEEFAE8-9FBE-4C36-86E3-19C88A1673D4}" type="presParOf" srcId="{F7728623-031C-4464-8C67-3D51481A0CB6}" destId="{F32EBBFC-0638-445D-BBEC-9787543806FD}" srcOrd="3" destOrd="0" presId="urn:microsoft.com/office/officeart/2005/8/layout/chevron2"/>
    <dgm:cxn modelId="{3FC45EB0-7152-4B3E-9C7A-5D2E6BB91716}" type="presParOf" srcId="{F7728623-031C-4464-8C67-3D51481A0CB6}" destId="{AA2DC073-092D-4B0B-9566-4C9ABC97E521}" srcOrd="4" destOrd="0" presId="urn:microsoft.com/office/officeart/2005/8/layout/chevron2"/>
    <dgm:cxn modelId="{55BC477D-BC1E-4FE4-9A63-732BE7127ADB}" type="presParOf" srcId="{AA2DC073-092D-4B0B-9566-4C9ABC97E521}" destId="{405486D7-B1BB-436C-A229-92A9E3C57DE9}" srcOrd="0" destOrd="0" presId="urn:microsoft.com/office/officeart/2005/8/layout/chevron2"/>
    <dgm:cxn modelId="{1F6E5DD1-BB96-4DE4-8281-CC1CE593F34E}" type="presParOf" srcId="{AA2DC073-092D-4B0B-9566-4C9ABC97E521}" destId="{FFEC6FED-DCB2-4DEF-8C7C-73401EDA75A8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A620-9BD2-4BD1-8DE5-BE21FB4EBD7A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C0810-7E41-46CD-8F8D-E0495D7C03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A620-9BD2-4BD1-8DE5-BE21FB4EBD7A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C0810-7E41-46CD-8F8D-E0495D7C03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A620-9BD2-4BD1-8DE5-BE21FB4EBD7A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C0810-7E41-46CD-8F8D-E0495D7C03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A620-9BD2-4BD1-8DE5-BE21FB4EBD7A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C0810-7E41-46CD-8F8D-E0495D7C03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A620-9BD2-4BD1-8DE5-BE21FB4EBD7A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C0810-7E41-46CD-8F8D-E0495D7C03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A620-9BD2-4BD1-8DE5-BE21FB4EBD7A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C0810-7E41-46CD-8F8D-E0495D7C03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A620-9BD2-4BD1-8DE5-BE21FB4EBD7A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C0810-7E41-46CD-8F8D-E0495D7C03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A620-9BD2-4BD1-8DE5-BE21FB4EBD7A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C0810-7E41-46CD-8F8D-E0495D7C03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A620-9BD2-4BD1-8DE5-BE21FB4EBD7A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C0810-7E41-46CD-8F8D-E0495D7C03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A620-9BD2-4BD1-8DE5-BE21FB4EBD7A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C0810-7E41-46CD-8F8D-E0495D7C03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A620-9BD2-4BD1-8DE5-BE21FB4EBD7A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E4C0810-7E41-46CD-8F8D-E0495D7C03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DE6A620-9BD2-4BD1-8DE5-BE21FB4EBD7A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E4C0810-7E41-46CD-8F8D-E0495D7C035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1428736"/>
            <a:ext cx="7854696" cy="4214842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sz="6200" dirty="0" smtClean="0"/>
              <a:t>Проект по экологии</a:t>
            </a:r>
          </a:p>
          <a:p>
            <a:pPr algn="ctr"/>
            <a:endParaRPr lang="ru-RU" sz="3600" dirty="0" smtClean="0"/>
          </a:p>
          <a:p>
            <a:pPr algn="ctr"/>
            <a:endParaRPr lang="ru-RU" sz="3600" dirty="0" smtClean="0"/>
          </a:p>
          <a:p>
            <a:pPr algn="ctr"/>
            <a:endParaRPr lang="ru-RU" sz="3600" dirty="0" smtClean="0"/>
          </a:p>
          <a:p>
            <a:pPr algn="ctr"/>
            <a:r>
              <a:rPr lang="ru-RU" sz="3600" dirty="0" smtClean="0"/>
              <a:t>Тема: «Экологические  проблемы. </a:t>
            </a:r>
            <a:r>
              <a:rPr lang="ru-RU" sz="3600" dirty="0" smtClean="0"/>
              <a:t>Загрязнение  </a:t>
            </a:r>
            <a:r>
              <a:rPr lang="ru-RU" sz="3600" dirty="0" smtClean="0"/>
              <a:t>водоёмов»</a:t>
            </a:r>
          </a:p>
          <a:p>
            <a:pPr algn="ctr"/>
            <a:endParaRPr lang="ru-RU" sz="3600" dirty="0" smtClean="0"/>
          </a:p>
          <a:p>
            <a:pPr algn="ctr"/>
            <a:r>
              <a:rPr lang="ru-RU" sz="2800" dirty="0" smtClean="0"/>
              <a:t>                                   </a:t>
            </a:r>
          </a:p>
          <a:p>
            <a:pPr algn="ctr"/>
            <a:r>
              <a:rPr lang="ru-RU" sz="2800" dirty="0" smtClean="0"/>
              <a:t>                                 Выполнили:    ученики   4Б класса</a:t>
            </a:r>
          </a:p>
          <a:p>
            <a:pPr algn="ctr"/>
            <a:r>
              <a:rPr lang="ru-RU" sz="2800" dirty="0" smtClean="0"/>
              <a:t>                                                 Руководитель:  воспитатель  Сафонова А.В</a:t>
            </a:r>
          </a:p>
          <a:p>
            <a:pPr algn="ctr"/>
            <a:r>
              <a:rPr lang="ru-RU" sz="2800" dirty="0" smtClean="0"/>
              <a:t>                                              </a:t>
            </a:r>
          </a:p>
          <a:p>
            <a:pPr algn="ctr"/>
            <a:r>
              <a:rPr lang="ru-RU" sz="2800" dirty="0" smtClean="0"/>
              <a:t>            </a:t>
            </a:r>
          </a:p>
          <a:p>
            <a:pPr algn="ctr"/>
            <a:endParaRPr lang="ru-RU" sz="2800" dirty="0" smtClean="0"/>
          </a:p>
          <a:p>
            <a:pPr algn="ctr"/>
            <a:endParaRPr lang="ru-RU" sz="2800" dirty="0" smtClean="0"/>
          </a:p>
          <a:p>
            <a:pPr algn="ctr"/>
            <a:endParaRPr lang="ru-RU" sz="28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4214810" y="6143644"/>
            <a:ext cx="1013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2018 год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Выноска-облако 2"/>
          <p:cNvSpPr/>
          <p:nvPr/>
        </p:nvSpPr>
        <p:spPr>
          <a:xfrm>
            <a:off x="1928794" y="571480"/>
            <a:ext cx="5761037" cy="2997200"/>
          </a:xfrm>
          <a:prstGeom prst="cloudCallout">
            <a:avLst>
              <a:gd name="adj1" fmla="val -58400"/>
              <a:gd name="adj2" fmla="val -49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i="1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latin typeface="Arial" pitchFamily="34" charset="0"/>
                <a:cs typeface="Arial" pitchFamily="34" charset="0"/>
              </a:rPr>
              <a:t>А теперь подумайте, что может сделать каждый из нас для сохранения водных богатств?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4000504"/>
            <a:ext cx="8243887" cy="22463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Принимая душ в течение 5 минут, вы расходуете около </a:t>
            </a:r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100 л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воды.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Наполнив ванну лишь до половины, вы расходуете  </a:t>
            </a:r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150 л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воды.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Разовый смыв в туалете – </a:t>
            </a:r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8-10 л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воды.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Каждый раз, когда вы чистите зубы, вы расходуете  </a:t>
            </a:r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 л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воды.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Каждая стирка в стиральной машине требует свыше </a:t>
            </a:r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100 л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воды.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Во время влажной уборки расходуется  не менее </a:t>
            </a:r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10 л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воды.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F:\Проект 4 Б класса Охрана водоёмов\Марина К\DSCN8668.JPG"/>
          <p:cNvPicPr>
            <a:picLocks noChangeAspect="1" noChangeArrowheads="1"/>
          </p:cNvPicPr>
          <p:nvPr/>
        </p:nvPicPr>
        <p:blipFill>
          <a:blip r:embed="rId2" cstate="print"/>
          <a:srcRect l="3726" r="4969" b="13043"/>
          <a:stretch>
            <a:fillRect/>
          </a:stretch>
        </p:blipFill>
        <p:spPr bwMode="auto">
          <a:xfrm>
            <a:off x="571472" y="857232"/>
            <a:ext cx="7643866" cy="5459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4348" y="5786430"/>
            <a:ext cx="7286676" cy="1071570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Однажды пролетала синичка мимо водопада. Села на веточку дерева  и говорит : "Водопад-водопад, какой ты могучий! Никто перед тобой не сможет устоять!" А водопад  ей отвечает : "Да , ты права ,я могуч! Но человек во много раз сильнее меня!". И вдруг они услышали грохот. Это рядом с водопадом могучий дуб рубили. Дуб, который при молниях , ураганах, бурях выживал! А люди  его рубят!</a:t>
            </a:r>
            <a:br>
              <a:rPr lang="ru-RU" sz="2000" dirty="0" smtClean="0"/>
            </a:br>
            <a:r>
              <a:rPr lang="ru-RU" sz="2000" dirty="0" smtClean="0"/>
              <a:t> Синичка спрашивает водопад :  " Скажи ,зачем дуб рубят ?"</a:t>
            </a:r>
            <a:br>
              <a:rPr lang="ru-RU" sz="2000" dirty="0" smtClean="0"/>
            </a:br>
            <a:r>
              <a:rPr lang="ru-RU" sz="2000" dirty="0" smtClean="0"/>
              <a:t>Водопад отвечает : " Чтобы потом всего-навсего мебель и дома сделать."</a:t>
            </a:r>
            <a:br>
              <a:rPr lang="ru-RU" sz="2000" dirty="0" smtClean="0"/>
            </a:br>
            <a:r>
              <a:rPr lang="ru-RU" sz="2000" dirty="0" smtClean="0"/>
              <a:t>-А куда они денут они денут оставшиеся ветки дуба?</a:t>
            </a:r>
            <a:br>
              <a:rPr lang="ru-RU" sz="2000" dirty="0" smtClean="0"/>
            </a:br>
            <a:r>
              <a:rPr lang="ru-RU" sz="2000" dirty="0" smtClean="0"/>
              <a:t>-Они их выкинут на свалку. И до меня люди доберутся! Я ничего  не могу сделать, когда в меня  кидают  бутылки и консервные банки. И то, что ты сейчас видишь меня таким красивым, синичка, ненадолго: твои внуки меня уже не увидят. Я  просто стану мелким и грязным.</a:t>
            </a:r>
            <a:br>
              <a:rPr lang="ru-RU" sz="2000" dirty="0" smtClean="0"/>
            </a:br>
            <a:r>
              <a:rPr lang="ru-RU" sz="2000" dirty="0" smtClean="0"/>
              <a:t>-Какой ужас!- воскликнула синичка- Почему же все так происходит! Почему люди не думают , прежде  чем делать зло  природе! А?</a:t>
            </a:r>
            <a:br>
              <a:rPr lang="ru-RU" sz="2000" dirty="0" smtClean="0"/>
            </a:br>
            <a:r>
              <a:rPr lang="ru-RU" sz="2000" dirty="0" smtClean="0"/>
              <a:t>-Потому что один человек всегда говорит на другого: вот  он так делает , а почему мне нельзя ? И так далее. И это касается не только водопадов ,но и лесов , озёр, морей,  океанов, всей земли и воздуха. Человечество  должно беречь природу, иначе она бессильна против него!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071670" y="357166"/>
            <a:ext cx="6500858" cy="642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          </a:t>
            </a:r>
            <a:r>
              <a:rPr lang="ru-RU" b="1" dirty="0" smtClean="0">
                <a:solidFill>
                  <a:srgbClr val="002060"/>
                </a:solidFill>
              </a:rPr>
              <a:t>Сказка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           Бессилие природы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4348" y="5786430"/>
            <a:ext cx="7286676" cy="1071570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pic>
        <p:nvPicPr>
          <p:cNvPr id="26626" name="Picture 2" descr="F:\Проект 4 Б класса Охрана водоёмов\Даша Ш\001.jpg"/>
          <p:cNvPicPr>
            <a:picLocks noChangeAspect="1" noChangeArrowheads="1"/>
          </p:cNvPicPr>
          <p:nvPr/>
        </p:nvPicPr>
        <p:blipFill>
          <a:blip r:embed="rId2" cstate="print"/>
          <a:srcRect r="2794" b="4981"/>
          <a:stretch>
            <a:fillRect/>
          </a:stretch>
        </p:blipFill>
        <p:spPr bwMode="auto">
          <a:xfrm>
            <a:off x="2285984" y="519927"/>
            <a:ext cx="4714908" cy="63380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600" b="1">
                <a:solidFill>
                  <a:srgbClr val="10253F"/>
                </a:solidFill>
                <a:latin typeface="Arial" charset="0"/>
                <a:cs typeface="Times New Roman" pitchFamily="18" charset="0"/>
              </a:rPr>
              <a:t>Много ли мы знаем о воде?</a:t>
            </a:r>
            <a:endParaRPr lang="ru-RU">
              <a:solidFill>
                <a:srgbClr val="10253F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1071538" y="2428868"/>
          <a:ext cx="6858048" cy="3507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 rot="10800000" flipV="1">
            <a:off x="357158" y="357166"/>
            <a:ext cx="878684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Сегодня  проблемы, связанные с экологией планеты ,стоят перед человечеством очень остро. Сокращаются виды растений и животных, вырубаются леса, уменьшается количество полезных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ископаемых,загрязнятся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мировой океан и атмосфера ,разрушается озоновый слой.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F:\Проект 4 Б класса Охрана водоёмов\Алим Б\20180123_1837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571744"/>
            <a:ext cx="6858513" cy="41097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42910" y="428604"/>
            <a:ext cx="8229600" cy="1143000"/>
          </a:xfrm>
        </p:spPr>
        <p:txBody>
          <a:bodyPr/>
          <a:lstStyle/>
          <a:p>
            <a:r>
              <a:rPr lang="ru-RU" b="1" dirty="0" smtClean="0"/>
              <a:t>ПРОБЛЕМЫ  ЭКОЛОГИИ</a:t>
            </a:r>
            <a:endParaRPr lang="ru-RU" dirty="0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714348" y="2143116"/>
            <a:ext cx="778674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менее опасно и химическое загрязнение океана. Мы теряем водные пищевые ресурсы , нарушается кислородный баланс в атмосфере.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Стов воды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071942"/>
            <a:ext cx="34290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Покрышки в океане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857628"/>
            <a:ext cx="3429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Крушение танкер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500438"/>
            <a:ext cx="34290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571472" y="642918"/>
            <a:ext cx="822960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Транспортировка углеводородов может закончиться крушением судна и разливом нефти на огромной водной поверхности. Ежегодно ее поступление в океан составляет более 10 % от мировой добычи. К этому нужно прибавить и утечки при добыче из скважин (10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тонн), и продукты переработки, поступающие с ливневыми стоками (8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тонн).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121442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ТИХООКЕАНСКИЙ    МУСОРНЫЙ        ОСТРОВ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7410" name="Picture 2" descr="F:\Проект 4 Б класса Охрана водоёмов\Саша Э\IMG-20180123-WA0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358531"/>
            <a:ext cx="4286280" cy="333294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58" y="1571613"/>
            <a:ext cx="80010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Один такой остров размером более американского штата Техас плавает между  Калифорнией, Гавайями  и </a:t>
            </a:r>
            <a:r>
              <a:rPr lang="ru-RU" dirty="0" err="1" smtClean="0"/>
              <a:t>Аляской-миллионы</a:t>
            </a:r>
            <a:r>
              <a:rPr lang="ru-RU" dirty="0" smtClean="0"/>
              <a:t> тонн мусора. Остров быстро растёт, ежедневно в океан со всех материков сбрасывается 2.5 миллиона кусочков пластика и прочего </a:t>
            </a:r>
            <a:r>
              <a:rPr lang="ru-RU" dirty="0" err="1" smtClean="0"/>
              <a:t>мусора.Медленноразлагаясь,пластик</a:t>
            </a:r>
            <a:r>
              <a:rPr lang="ru-RU" dirty="0" smtClean="0"/>
              <a:t> наносит серьёзный вред окружающей </a:t>
            </a:r>
            <a:r>
              <a:rPr lang="ru-RU" dirty="0" err="1" smtClean="0"/>
              <a:t>среде.Птицы,рыбы</a:t>
            </a:r>
            <a:r>
              <a:rPr lang="ru-RU" dirty="0" smtClean="0"/>
              <a:t> (и прочие обитатели океана) страдают больше всего.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57224" y="2000240"/>
            <a:ext cx="8286776" cy="1285884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>«Мусорный остров» быстро растёт примерно с 1950-х годов за счёт особенностей </a:t>
            </a:r>
            <a:r>
              <a:rPr lang="ru-RU" sz="2200" b="1" dirty="0" err="1" smtClean="0"/>
              <a:t>Северо-Тихоокеанской</a:t>
            </a:r>
            <a:r>
              <a:rPr lang="ru-RU" sz="2200" b="1" dirty="0" smtClean="0"/>
              <a:t> системы течений, центр которой, куда и попадает весь мусор, относительно стационарен. По оценкам учёных, в  настоящее время масса мусорного острова составляет более трёх с половиной миллионов тонн, а площадь – более миллиона квадратных метров.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8434" name="Picture 2" descr="F:\Проект 4 Б класса Охрана водоёмов\Саша Э\IMG-20180123-WA0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857496"/>
            <a:ext cx="6365345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2910" y="121442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Черепаха в детстве угодившая в пластиковое кольцо и выросшая в нём</a:t>
            </a:r>
            <a:endParaRPr lang="ru-RU" sz="3600" dirty="0"/>
          </a:p>
        </p:txBody>
      </p:sp>
      <p:pic>
        <p:nvPicPr>
          <p:cNvPr id="19458" name="Picture 2" descr="F:\Проект 4 Б класса Охрана водоёмов\Саша Э\IMG-20180123-WA0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286124"/>
            <a:ext cx="4181224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1571612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Останки птенца  альбатроса, которому родители скармливали пластик; птенец  не мог вывести его из организма ,что привело к смерти.</a:t>
            </a:r>
            <a:endParaRPr lang="ru-RU" sz="3200" dirty="0"/>
          </a:p>
        </p:txBody>
      </p:sp>
      <p:pic>
        <p:nvPicPr>
          <p:cNvPr id="20482" name="Picture 2" descr="F:\Проект 4 Б класса Охрана водоёмов\Саша Э\IMG-20180123-WA0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3214686"/>
            <a:ext cx="5103664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204</TotalTime>
  <Words>411</Words>
  <Application>Microsoft Office PowerPoint</Application>
  <PresentationFormat>Экран (4:3)</PresentationFormat>
  <Paragraphs>41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Слайд 1</vt:lpstr>
      <vt:lpstr>Много ли мы знаем о воде?</vt:lpstr>
      <vt:lpstr>Слайд 3</vt:lpstr>
      <vt:lpstr>ПРОБЛЕМЫ  ЭКОЛОГИИ</vt:lpstr>
      <vt:lpstr>Транспортировка углеводородов может закончиться крушением судна и разливом нефти на огромной водной поверхности. Ежегодно ее поступление в океан составляет более 10 % от мировой добычи. К этому нужно прибавить и утечки при добыче из скважин (10 млн тонн), и продукты переработки, поступающие с ливневыми стоками (8 млн тонн). </vt:lpstr>
      <vt:lpstr>      ТИХООКЕАНСКИЙ    МУСОРНЫЙ        ОСТРОВ </vt:lpstr>
      <vt:lpstr>«Мусорный остров» быстро растёт примерно с 1950-х годов за счёт особенностей Северо-Тихоокеанской системы течений, центр которой, куда и попадает весь мусор, относительно стационарен. По оценкам учёных, в  настоящее время масса мусорного острова составляет более трёх с половиной миллионов тонн, а площадь – более миллиона квадратных метров.  </vt:lpstr>
      <vt:lpstr>Черепаха в детстве угодившая в пластиковое кольцо и выросшая в нём</vt:lpstr>
      <vt:lpstr>Останки птенца  альбатроса, которому родители скармливали пластик; птенец  не мог вывести его из организма ,что привело к смерти.</vt:lpstr>
      <vt:lpstr>Слайд 10</vt:lpstr>
      <vt:lpstr>Слайд 11</vt:lpstr>
      <vt:lpstr>  Однажды пролетала синичка мимо водопада. Села на веточку дерева  и говорит : "Водопад-водопад, какой ты могучий! Никто перед тобой не сможет устоять!" А водопад  ей отвечает : "Да , ты права ,я могуч! Но человек во много раз сильнее меня!". И вдруг они услышали грохот. Это рядом с водопадом могучий дуб рубили. Дуб, который при молниях , ураганах, бурях выживал! А люди  его рубят!  Синичка спрашивает водопад :  " Скажи ,зачем дуб рубят ?" Водопад отвечает : " Чтобы потом всего-навсего мебель и дома сделать." -А куда они денут они денут оставшиеся ветки дуба? -Они их выкинут на свалку. И до меня люди доберутся! Я ничего  не могу сделать, когда в меня  кидают  бутылки и консервные банки. И то, что ты сейчас видишь меня таким красивым, синичка, ненадолго: твои внуки меня уже не увидят. Я  просто стану мелким и грязным. -Какой ужас!- воскликнула синичка- Почему же все так происходит! Почему люди не думают , прежде  чем делать зло  природе! А? -Потому что один человек всегда говорит на другого: вот  он так делает , а почему мне нельзя ? И так далее. И это касается не только водопадов ,но и лесов , озёр, морей,  океанов, всей земли и воздуха. Человечество  должно беречь природу, иначе она бессильна против него! 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Вода в жизни человека</dc:title>
  <dc:creator>Пользователь</dc:creator>
  <cp:lastModifiedBy>my</cp:lastModifiedBy>
  <cp:revision>26</cp:revision>
  <dcterms:created xsi:type="dcterms:W3CDTF">2015-10-24T13:38:37Z</dcterms:created>
  <dcterms:modified xsi:type="dcterms:W3CDTF">2018-01-29T15:49:41Z</dcterms:modified>
</cp:coreProperties>
</file>