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5"/>
  </p:notesMasterIdLst>
  <p:sldIdLst>
    <p:sldId id="299" r:id="rId2"/>
    <p:sldId id="301" r:id="rId3"/>
    <p:sldId id="279" r:id="rId4"/>
    <p:sldId id="281" r:id="rId5"/>
    <p:sldId id="302" r:id="rId6"/>
    <p:sldId id="303" r:id="rId7"/>
    <p:sldId id="304" r:id="rId8"/>
    <p:sldId id="284" r:id="rId9"/>
    <p:sldId id="285" r:id="rId10"/>
    <p:sldId id="287" r:id="rId11"/>
    <p:sldId id="288" r:id="rId12"/>
    <p:sldId id="289" r:id="rId13"/>
    <p:sldId id="29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3300"/>
    <a:srgbClr val="800000"/>
    <a:srgbClr val="996633"/>
    <a:srgbClr val="9933FF"/>
    <a:srgbClr val="FF66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24" autoAdjust="0"/>
    <p:restoredTop sz="59147" autoAdjust="0"/>
  </p:normalViewPr>
  <p:slideViewPr>
    <p:cSldViewPr>
      <p:cViewPr varScale="1">
        <p:scale>
          <a:sx n="45" d="100"/>
          <a:sy n="45" d="100"/>
        </p:scale>
        <p:origin x="-1848" y="-90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D7DE7F-8B33-40BF-9DD8-F6D8E5B1CDC8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6BAD8-2932-4561-B43F-7713432E9F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86804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6BAD8-2932-4561-B43F-7713432E9FD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7512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6BAD8-2932-4561-B43F-7713432E9FD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406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6BAD8-2932-4561-B43F-7713432E9FD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634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6BAD8-2932-4561-B43F-7713432E9FD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96847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6BAD8-2932-4561-B43F-7713432E9FD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9230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76BAD8-2932-4561-B43F-7713432E9FD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9598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hyperlink" Target="http://ru.wikipedia.org/wiki/%D0%A2%D1%80%D0%BE%D0%BF%D0%B8%D0%BA%D0%B8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ru.wikipedia.org/wiki/%D0%9A%D0%B0%D0%BA%D0%B0%D0%BE-%D0%B4%D0%B5%D1%80%D0%B5%D0%B2%D0%BE" TargetMode="External"/><Relationship Id="rId5" Type="http://schemas.openxmlformats.org/officeDocument/2006/relationships/hyperlink" Target="http://ru.wikipedia.org/wiki/%D0%91%D0%BE%D0%B1%D1%8B" TargetMode="External"/><Relationship Id="rId4" Type="http://schemas.openxmlformats.org/officeDocument/2006/relationships/hyperlink" Target="http://ru.wikipedia.org/wiki/%D0%A1%D1%8B%D1%80%D1%8C%D1%91" TargetMode="External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6450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00034" y="0"/>
            <a:ext cx="9361040" cy="186204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400" b="1" dirty="0" smtClean="0">
                <a:ln>
                  <a:solidFill>
                    <a:srgbClr val="996633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ru-RU" sz="11500" b="1" dirty="0" smtClean="0">
                <a:ln w="22225">
                  <a:solidFill>
                    <a:srgbClr val="996633"/>
                  </a:solidFill>
                  <a:prstDash val="solid"/>
                </a:ln>
                <a:solidFill>
                  <a:srgbClr val="663300"/>
                </a:solidFill>
              </a:rPr>
              <a:t>Экскурсия         </a:t>
            </a:r>
            <a:endParaRPr lang="ru-RU" sz="11500" b="1" dirty="0">
              <a:ln w="22225">
                <a:solidFill>
                  <a:srgbClr val="996633"/>
                </a:solidFill>
                <a:prstDash val="solid"/>
              </a:ln>
              <a:solidFill>
                <a:srgbClr val="663300"/>
              </a:solidFill>
            </a:endParaRPr>
          </a:p>
        </p:txBody>
      </p:sp>
      <p:pic>
        <p:nvPicPr>
          <p:cNvPr id="6" name="Picture 2" descr="C:\Users\user\Desktop\фотки сент окт\шоколад\CIMG5439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969" t="12801" r="22053" b="11154"/>
          <a:stretch/>
        </p:blipFill>
        <p:spPr bwMode="auto">
          <a:xfrm>
            <a:off x="30733" y="3583355"/>
            <a:ext cx="9181020" cy="32746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857356" y="2000240"/>
            <a:ext cx="5184576" cy="1296144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2400" b="1" dirty="0" smtClean="0">
                <a:ln>
                  <a:solidFill>
                    <a:srgbClr val="996633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11500" b="1" dirty="0" smtClean="0">
                <a:ln w="22225">
                  <a:solidFill>
                    <a:srgbClr val="996633"/>
                  </a:solidFill>
                  <a:prstDash val="solid"/>
                </a:ln>
                <a:solidFill>
                  <a:srgbClr val="663300"/>
                </a:solidFill>
              </a:rPr>
              <a:t>        в        </a:t>
            </a:r>
            <a:endParaRPr lang="ru-RU" sz="11500" b="1" dirty="0">
              <a:ln w="22225">
                <a:solidFill>
                  <a:srgbClr val="996633"/>
                </a:solidFill>
                <a:prstDash val="solid"/>
              </a:ln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3951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557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323528" y="-28041"/>
            <a:ext cx="8244408" cy="3744415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Затем  нам выдали халаты, шапочки на голову и вместе с экскурсоводом мы отправились на производство шоколада и шоколадных конфет. Там было очень интересно. Мы увидели конфеты "Белочка", как их делают, упаковывают в "фантики", пакуют в пакеты. Нас угостили конфетами, рожденными на наших глазах. Нас угощали разными сортами конфет и шоколада. После такого большого количества шоколада нам очень захотелось пить, выйдя из цеха, все кинулись к стаканчикам с водой, которые были для нас приготовлены.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1626"/>
            <a:ext cx="4518248" cy="33950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465130"/>
            <a:ext cx="4410744" cy="33080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3393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4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 txBox="1">
            <a:spLocks/>
          </p:cNvSpPr>
          <p:nvPr/>
        </p:nvSpPr>
        <p:spPr>
          <a:xfrm>
            <a:off x="179512" y="122747"/>
            <a:ext cx="8993586" cy="273018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6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Нам показали 3D-фильм о русском ученом Ю.В. Кнорозове, который смог расшифровать письменность индейцев майя, и секрет цивилизации майя. Затем мы побывали на испанском корабле под командованием </a:t>
            </a:r>
            <a:r>
              <a:rPr lang="ru-RU" sz="2600" b="1" i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Эрнана</a:t>
            </a:r>
            <a:r>
              <a:rPr lang="ru-RU" sz="26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Кортеса, который впервые привез какао-бобы из Мексики в Испанию. Оказывается, испанцы в течение ста лет хранили секрет изготовления шоколада. Также мы узнали, что раньше шоколад использовали как лекарство, его можно было купить в аптеке.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2621858"/>
            <a:ext cx="5996019" cy="410429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75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" y="0"/>
            <a:ext cx="9144000" cy="6858000"/>
          </a:xfrm>
          <a:prstGeom prst="rect">
            <a:avLst/>
          </a:prstGeom>
        </p:spPr>
      </p:pic>
      <p:pic>
        <p:nvPicPr>
          <p:cNvPr id="3" name="Picture 8"/>
          <p:cNvPicPr>
            <a:picLocks noChangeAspect="1" noChangeArrowheads="1"/>
          </p:cNvPicPr>
          <p:nvPr/>
        </p:nvPicPr>
        <p:blipFill>
          <a:blip r:embed="rId4" cstate="print"/>
          <a:srcRect t="6222" b="6222"/>
          <a:stretch>
            <a:fillRect/>
          </a:stretch>
        </p:blipFill>
        <p:spPr bwMode="auto">
          <a:xfrm>
            <a:off x="1619672" y="3068960"/>
            <a:ext cx="6370914" cy="3240360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</p:spPr>
      </p:pic>
      <p:sp>
        <p:nvSpPr>
          <p:cNvPr id="4" name="Текст 3"/>
          <p:cNvSpPr txBox="1">
            <a:spLocks/>
          </p:cNvSpPr>
          <p:nvPr/>
        </p:nvSpPr>
        <p:spPr>
          <a:xfrm>
            <a:off x="359652" y="620688"/>
            <a:ext cx="8424936" cy="7683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выглядят цветы на шоколадном дереве, они растут не на ветках как у обычных деревьев, а прямо на стволе</a:t>
            </a:r>
            <a:endParaRPr lang="ru-RU" sz="2400" b="1" i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14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61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268926"/>
            <a:ext cx="82089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en-US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удовольствием изготовили    шоколадные фигурки.</a:t>
            </a:r>
            <a:endParaRPr lang="ru-RU" sz="2400" b="1" i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07757" y="990469"/>
            <a:ext cx="2874798" cy="8892951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52" y="734636"/>
            <a:ext cx="5347411" cy="3558459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="" xmlns:p14="http://schemas.microsoft.com/office/powerpoint/2010/main" val="8472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309180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мая  мы побывали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музее истории шоколада и какао, который находится на территории двух кондитерских фабрик «Красный октябрь» и «Концерн «Бабаевский».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8119" y="2344567"/>
            <a:ext cx="3600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возникновения шоколада  берёт своё начало с незапамятных времён, когда племена ацтеков и майя изобрели магический напиток «</a:t>
            </a:r>
            <a:r>
              <a:rPr lang="ru-RU" sz="2400" b="1" i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ксокоатль</a:t>
            </a:r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который они готовили из плодов какао.</a:t>
            </a:r>
          </a:p>
          <a:p>
            <a:pPr algn="just"/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Плод дерева похож на лимон , а внутри какао бобы</a:t>
            </a:r>
            <a:endParaRPr lang="ru-RU" sz="2400" b="1" i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C:\Users\АРМЕН\Desktop\КАРТИНКИ\12-3840e6ca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0" y="2677159"/>
            <a:ext cx="4645036" cy="4180532"/>
          </a:xfrm>
          <a:prstGeom prst="rect">
            <a:avLst/>
          </a:prstGeom>
          <a:noFill/>
        </p:spPr>
      </p:pic>
      <p:pic>
        <p:nvPicPr>
          <p:cNvPr id="12" name="Содержимое 4" descr="фабрик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33706"/>
            <a:ext cx="3548539" cy="22999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9711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" y="0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89338" y="-387424"/>
            <a:ext cx="8568952" cy="2564904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400" dirty="0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Полвека спустя шоколад был известен уже во всей Европе: горячий напиток пила знать во Франции, Италии, Англии. Самое первое кафе с подачей горячего шоколада появилось в Лондоне. Это случилось в 1657 году. Напиток был очень дорогим, и пить его могли только весьма состоятельные люди. Для этого они посещали «шоколадные дома».</a:t>
            </a:r>
            <a:endParaRPr lang="ru-RU" sz="2400" i="1" dirty="0">
              <a:solidFill>
                <a:srgbClr val="6633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5" descr="кофейня Итали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636912"/>
            <a:ext cx="5474923" cy="40417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96777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2245" y="314619"/>
            <a:ext cx="42484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Основным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Сырьё"/>
              </a:rPr>
              <a:t>сырьём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производства шоколада и какао-порошка являются какао-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Бобы"/>
              </a:rPr>
              <a:t>бобы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семена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 tooltip="Какао-дерево"/>
              </a:rPr>
              <a:t>какао-дерева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произрастающего в </a:t>
            </a:r>
            <a:r>
              <a:rPr lang="ru-RU" sz="2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7" tooltip="Тропики"/>
              </a:rPr>
              <a:t>тропических</a:t>
            </a:r>
            <a:r>
              <a:rPr lang="ru-RU" sz="2400" b="1" i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районах земного шара. Высота какао-дерева колеблется от 5 до 7 метров, а срок жизни от 25 до 30 лет. Листья какао-дерева большие ( в длину достигают </a:t>
            </a:r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ru-RU" sz="24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см). В среднем   дерево дает от 30 до 40 бобов, врезанных в белую мякоть плода</a:t>
            </a:r>
            <a:r>
              <a:rPr lang="ru-RU" sz="2400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/>
          </a:p>
        </p:txBody>
      </p:sp>
      <p:pic>
        <p:nvPicPr>
          <p:cNvPr id="4" name="Picture 3" descr="C:\Users\user\Desktop\фотки сент окт\шоколад\CIMG545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2656"/>
            <a:ext cx="3024336" cy="22682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80269" y="2813120"/>
            <a:ext cx="3324179" cy="3888431"/>
          </a:xfrm>
          <a:prstGeom prst="rect">
            <a:avLst/>
          </a:prstGeom>
          <a:noFill/>
          <a:ln w="38100">
            <a:solidFill>
              <a:srgbClr val="CC66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87983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685" y="-18574"/>
            <a:ext cx="9144000" cy="6858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7544" y="-23557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i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Самый старый экспонат в музее -гигантский мишка, который весит около 100 </a:t>
            </a:r>
            <a:r>
              <a:rPr lang="ru-RU" sz="2000" b="1" i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килограмм.Таким</a:t>
            </a:r>
            <a:r>
              <a:rPr lang="ru-RU" sz="20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«тяжеловесом» он стал в процессе обновления </a:t>
            </a:r>
            <a:r>
              <a:rPr lang="ru-RU" sz="2000" b="1" i="1" dirty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как при реставрации этой фигурки добавляют намного больше шоколада, чем тает.</a:t>
            </a:r>
            <a:endParaRPr lang="ru-RU" sz="2000" b="1" i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12" y="1543321"/>
            <a:ext cx="6984776" cy="5238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8552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7" y="4983"/>
            <a:ext cx="9144000" cy="6858000"/>
          </a:xfrm>
          <a:prstGeom prst="rect">
            <a:avLst/>
          </a:prstGeo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107275" y="146756"/>
            <a:ext cx="4697016" cy="1219176"/>
          </a:xfrm>
          <a:prstGeom prst="rect">
            <a:avLst/>
          </a:prstGeom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400" i="1" dirty="0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i="1" dirty="0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музее мы увидели множество старинных </a:t>
            </a:r>
            <a:r>
              <a:rPr lang="ru-RU" sz="2400" i="1" dirty="0" err="1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обёрточек</a:t>
            </a:r>
            <a:r>
              <a:rPr lang="ru-RU" sz="2400" i="1" dirty="0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и коробочек для кондитерских изделий. </a:t>
            </a:r>
            <a:r>
              <a:rPr lang="ru-RU" sz="2400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i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Содержимое 3" descr="оберт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73016"/>
            <a:ext cx="5607226" cy="2999866"/>
          </a:xfrm>
          <a:prstGeom prst="rect">
            <a:avLst/>
          </a:prstGeom>
        </p:spPr>
      </p:pic>
      <p:pic>
        <p:nvPicPr>
          <p:cNvPr id="6" name="Picture 2" descr="E:\Танзиля\Новая папка\обертки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3282" y="484099"/>
            <a:ext cx="4349668" cy="2609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6534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392244" y="260648"/>
            <a:ext cx="8153400" cy="990600"/>
          </a:xfrm>
          <a:prstGeom prst="rect">
            <a:avLst/>
          </a:prstGeom>
          <a:effectLst/>
        </p:spPr>
        <p:txBody>
          <a:bodyPr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ru-RU" sz="2400" i="1" dirty="0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Далее мы узнали о первой в России фабрике шоколада, конфет и чайных печений "Эйнем" - ныне фабрика "Красный октябрь". Побывали в доме купца </a:t>
            </a:r>
            <a:r>
              <a:rPr lang="ru-RU" sz="2400" i="1" dirty="0" err="1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Абрикосова</a:t>
            </a:r>
            <a:r>
              <a:rPr lang="ru-RU" sz="2400" i="1" dirty="0" smtClean="0">
                <a:solidFill>
                  <a:srgbClr val="6633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основателя кондитерской фабрики «Концерн «Бабаевский».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pic>
        <p:nvPicPr>
          <p:cNvPr id="5" name="Содержимое 3" descr="Фабрика Эйне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024" y="2240192"/>
            <a:ext cx="6863840" cy="45987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7784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188640"/>
            <a:ext cx="63367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Абрикосов прекрасно понимал, что шоколад должен иметь не только отличное качество, но и привлекательную упаковку. Поэтому он создаёт упаковочную фабрику, на которой работали художники-профессионалы. Упаковка </a:t>
            </a:r>
            <a:r>
              <a:rPr lang="ru-RU" sz="2400" b="1" i="1" dirty="0" err="1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абрикосовских</a:t>
            </a:r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товаров была поистине удивительной.</a:t>
            </a:r>
            <a:endParaRPr lang="ru-RU" sz="2400" b="1" i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упаковка абрикосов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866296"/>
            <a:ext cx="5960662" cy="39170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2605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260648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внимание </a:t>
            </a:r>
            <a:r>
              <a:rPr lang="en-US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фабрике уделялось продукции, предназначенной для детей. Конфетные фантики и шоколадные обёртки были украшены трогательными зайчиками, медвежатами, гномиками, белочками и птичками.</a:t>
            </a:r>
            <a:endParaRPr lang="ru-RU" sz="2400" b="1" i="1" dirty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упаковка абрикосова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8828" y="1718745"/>
            <a:ext cx="4309637" cy="5112568"/>
          </a:xfrm>
          <a:prstGeom prst="rect">
            <a:avLst/>
          </a:prstGeom>
        </p:spPr>
      </p:pic>
      <p:pic>
        <p:nvPicPr>
          <p:cNvPr id="5" name="Рисунок 4" descr="abrikosovy-konditerskaya1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67" y="2460288"/>
            <a:ext cx="4762500" cy="32289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68778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TM04033917[[fn=Берлин]]</Template>
  <TotalTime>1340</TotalTime>
  <Words>471</Words>
  <Application>Microsoft Office PowerPoint</Application>
  <PresentationFormat>Экран (4:3)</PresentationFormat>
  <Paragraphs>23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my</cp:lastModifiedBy>
  <cp:revision>97</cp:revision>
  <dcterms:created xsi:type="dcterms:W3CDTF">2013-01-01T13:45:54Z</dcterms:created>
  <dcterms:modified xsi:type="dcterms:W3CDTF">2018-02-27T14:16:15Z</dcterms:modified>
</cp:coreProperties>
</file>