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92" r:id="rId2"/>
    <p:sldId id="276" r:id="rId3"/>
    <p:sldId id="277" r:id="rId4"/>
    <p:sldId id="278" r:id="rId5"/>
    <p:sldId id="279" r:id="rId6"/>
    <p:sldId id="280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3" r:id="rId18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2D01640B-8597-4B0E-B35D-E0E49B4CBFE1}">
          <p14:sldIdLst>
            <p14:sldId id="276"/>
            <p14:sldId id="277"/>
            <p14:sldId id="278"/>
            <p14:sldId id="279"/>
            <p14:sldId id="280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</p14:sldIdLst>
        </p14:section>
        <p14:section name="Раздел без заголовка" id="{0BFE1B4B-9F2E-415B-B7B4-6CA7544E66DA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5764C-3213-4EF9-A4E0-62C9C50D2FFA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F0375-B242-44D8-B648-5B145ECBC1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6490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516F336-2AF8-4CAB-9464-32E6D9B867A1}" type="datetimeFigureOut">
              <a:rPr lang="ru-RU" smtClean="0"/>
              <a:pPr/>
              <a:t>30.01.2018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F709A3E-8924-47D9-A1CE-E8F9E80328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7" Type="http://schemas.openxmlformats.org/officeDocument/2006/relationships/image" Target="../media/image31.jpeg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5" Type="http://schemas.openxmlformats.org/officeDocument/2006/relationships/image" Target="../media/image29.gif"/><Relationship Id="rId4" Type="http://schemas.openxmlformats.org/officeDocument/2006/relationships/image" Target="../media/image28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7858180" cy="589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645168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Алферова! Я в отпаде! Здорово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789040"/>
            <a:ext cx="3600400" cy="184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Урок физкультур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04664"/>
            <a:ext cx="190500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55576" y="1155998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7C7C7C"/>
                </a:solidFill>
                <a:latin typeface="Arial" panose="020B0604020202020204" pitchFamily="34" charset="0"/>
              </a:rPr>
              <a:t>Зачет по физкультуре</a:t>
            </a:r>
          </a:p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Был зачет по физкультуре.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Тройки — только мне и Юре,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Всем — четыре или пять.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Даже стыдно вспоминать,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Как на брусьях мы болтались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 бессмысленно смеялись.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А Алферова Наташа,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 краса и гордость наша,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Та на брусьях так вертелась —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На нее глядеть хотелось!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Ей решил в любви признаться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Прямо здесь — а что стесняться?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 сказал: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11464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32403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FF3300"/>
                </a:solidFill>
                <a:latin typeface="Arial" panose="020B0604020202020204" pitchFamily="34" charset="0"/>
              </a:rPr>
              <a:t>        </a:t>
            </a:r>
            <a:r>
              <a:rPr lang="ru-RU" sz="1400" dirty="0" smtClean="0">
                <a:solidFill>
                  <a:srgbClr val="FF3300"/>
                </a:solidFill>
                <a:latin typeface="Arial" panose="020B0604020202020204" pitchFamily="34" charset="0"/>
              </a:rPr>
              <a:t>Задира</a:t>
            </a:r>
            <a:endParaRPr lang="ru-RU" sz="1400" dirty="0">
              <a:solidFill>
                <a:srgbClr val="FF3300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Не знает покоя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Ирина-задира.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Всем в классе мальчишкам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Она досадила.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Довольна задира,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Задира "щедра":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Кругом подзатыльники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Сыплет с утра.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Краснеют мальчишки,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Мальчишки молчат.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Но сдачи задире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Давать не хотят.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Не трусят они,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Отступая в сторонку —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Нельзя ж кулаки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Поднимать на девчонку!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Зато у задиры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Задора излишек...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Девчонки! Вступитесь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solidFill>
                  <a:srgbClr val="2A2A2A"/>
                </a:solidFill>
                <a:latin typeface="Arial" panose="020B0604020202020204" pitchFamily="34" charset="0"/>
              </a:rPr>
              <a:t>Скорей за мальчишек!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>
                <a:solidFill>
                  <a:srgbClr val="2A2A2A"/>
                </a:solidFill>
                <a:latin typeface="Arial" panose="020B0604020202020204" pitchFamily="34" charset="0"/>
              </a:rPr>
              <a:t>Валерий Шумилин</a:t>
            </a:r>
            <a:endParaRPr lang="ru-RU" sz="1400" b="0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18" name="Picture 2" descr="Драчунь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844824"/>
            <a:ext cx="3096344" cy="2025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65828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Ссо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514555"/>
            <a:ext cx="3528392" cy="270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1514555"/>
            <a:ext cx="4572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Семенов прислал мне записку: "Корова",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А я написала: "Семенов — козел!"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Он — новое слово, я — новое слово.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Но тут к нам учитель как раз подошел.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Пал Палыч ругал нас не очень сурово,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Но только сказал, выводя за порог: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— Как только в людей превратитесь вы снова,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Тогда приходите опять на урок!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>
                <a:solidFill>
                  <a:srgbClr val="2A2A2A"/>
                </a:solidFill>
                <a:latin typeface="Arial" panose="020B0604020202020204" pitchFamily="34" charset="0"/>
              </a:rPr>
              <a:t>Николай Красильников</a:t>
            </a:r>
            <a:endParaRPr lang="ru-RU" b="0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6682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990099"/>
                </a:solidFill>
                <a:latin typeface="Arial" panose="020B0604020202020204" pitchFamily="34" charset="0"/>
              </a:rPr>
              <a:t>— Придумай предложение с числительным "три".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990099"/>
                </a:solidFill>
                <a:latin typeface="Arial" panose="020B0604020202020204" pitchFamily="34" charset="0"/>
              </a:rPr>
              <a:t>— Моя мама работает на </a:t>
            </a:r>
            <a:r>
              <a:rPr lang="ru-RU" dirty="0" err="1">
                <a:solidFill>
                  <a:srgbClr val="990099"/>
                </a:solidFill>
                <a:latin typeface="Arial" panose="020B0604020202020204" pitchFamily="34" charset="0"/>
              </a:rPr>
              <a:t>ТРИкотажной</a:t>
            </a:r>
            <a:r>
              <a:rPr lang="ru-RU" dirty="0">
                <a:solidFill>
                  <a:srgbClr val="990099"/>
                </a:solidFill>
                <a:latin typeface="Arial" panose="020B0604020202020204" pitchFamily="34" charset="0"/>
              </a:rPr>
              <a:t> фабрике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5649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9900CC"/>
                </a:solidFill>
                <a:latin typeface="Arial" panose="020B0604020202020204" pitchFamily="34" charset="0"/>
              </a:rPr>
              <a:t>— Назови числа, которые в сумме давали бы десять.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9900CC"/>
                </a:solidFill>
                <a:latin typeface="Arial" panose="020B0604020202020204" pitchFamily="34" charset="0"/>
              </a:rPr>
              <a:t>— Один и ноль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6536" y="400680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993300"/>
                </a:solidFill>
                <a:latin typeface="Arial" panose="020B0604020202020204" pitchFamily="34" charset="0"/>
              </a:rPr>
              <a:t>— Что означает фразеологизм "кот наплакал?"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993300"/>
                </a:solidFill>
                <a:latin typeface="Arial" panose="020B0604020202020204" pitchFamily="34" charset="0"/>
              </a:rPr>
              <a:t>— Это означает, что кота сильно обидели!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3156" y="58180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CC3333"/>
                </a:solidFill>
                <a:latin typeface="Arial" panose="020B0604020202020204" pitchFamily="34" charset="0"/>
              </a:rPr>
              <a:t>— Когда появились первые люди?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CC3333"/>
                </a:solidFill>
                <a:latin typeface="Arial" panose="020B0604020202020204" pitchFamily="34" charset="0"/>
              </a:rPr>
              <a:t>— Когда обезьяны стали много работать</a:t>
            </a:r>
            <a:endParaRPr lang="ru-RU" dirty="0"/>
          </a:p>
        </p:txBody>
      </p:sp>
      <p:pic>
        <p:nvPicPr>
          <p:cNvPr id="6" name="Picture 2" descr="Ответы у дос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844824"/>
            <a:ext cx="323803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92175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Я сидела и делала уроки. А мой четырехлетний братик Саша стоял около меня и канючил: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— Пойдем гулять, пойдем гулять!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Я не выдержала: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— От твоего "пойдем гулять" у меня уже в ушах звенит!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— А-а, так это у тебя! — ответил Саша. — А я-то думаю — откуда звон!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14096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Внучка спрашивает бабушку: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— Бабуля, сколько тебе лет?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— Шестьдесят.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— Покажи мне на пальчиках!..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42409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Маленький Миша жалуется воспитательнице в детском саду: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660000"/>
                </a:solidFill>
                <a:latin typeface="Arial" panose="020B0604020202020204" pitchFamily="34" charset="0"/>
              </a:rPr>
              <a:t>— Анна Сергеевна, у меня большое горе: нос у меня маленький, а уши — большие!</a:t>
            </a:r>
            <a:endParaRPr lang="ru-RU" dirty="0"/>
          </a:p>
        </p:txBody>
      </p:sp>
      <p:pic>
        <p:nvPicPr>
          <p:cNvPr id="1026" name="Picture 2" descr="Говорят малыш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484784"/>
            <a:ext cx="2448272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67817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>
                <a:solidFill>
                  <a:srgbClr val="2A2A2A"/>
                </a:solidFill>
                <a:latin typeface="Arial" panose="020B0604020202020204" pitchFamily="34" charset="0"/>
              </a:rPr>
              <a:t>Учитель </a:t>
            </a: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рисования говорит отцу Вовочки:</a:t>
            </a:r>
            <a:b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— У вашего сына исключительные способности. Вчера на парте он нарисовал муху, и я даже отбил руку, пытаясь ее согнать!</a:t>
            </a:r>
            <a:b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— Это еще что! Недавно он в ванной изобразил крокодила, и я так напугался, что пытался выскочить через дверь, которая была тоже нарисована на стене.</a:t>
            </a:r>
            <a:endParaRPr lang="ru-RU" b="0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386104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Вовочка с папой в зоопарке стоят у клетки, где сидит лев.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— Папа, — говорит Вовочка, — а если лев случайно выскочит из клетки и съест тебя, на каком автобусе мне ехать домой?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30041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На рыбалке мы поймали и сварили уху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7016" y="51162"/>
            <a:ext cx="31242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Тело млекопитающего состоит из головы, туловища и четырех пар ног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475696"/>
            <a:ext cx="3048000" cy="157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В лесу громко пели птицы, и люди наслаждались тишиной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2582"/>
            <a:ext cx="3000375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На болоте росли камыши и лягушки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852936"/>
            <a:ext cx="2886075" cy="1971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www.kostyor.ru/images0/images_humour/15/um7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772816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www.kostyor.ru/images0/images_humour/15/um7_4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58992" y="4653136"/>
            <a:ext cx="381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61596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2510" y="3117375"/>
            <a:ext cx="8831490" cy="563758"/>
          </a:xfrm>
          <a:prstGeom prst="rect">
            <a:avLst/>
          </a:prstGeom>
          <a:noFill/>
        </p:spPr>
        <p:txBody>
          <a:bodyPr lIns="55385" tIns="27693" rIns="55385" bIns="27693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3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Смейтесь на здоровье!!!</a:t>
            </a:r>
          </a:p>
        </p:txBody>
      </p:sp>
      <p:pic>
        <p:nvPicPr>
          <p:cNvPr id="5" name="Содержимое 4" descr="tempimage13.tiff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 rot="1332001" flipH="1">
            <a:off x="39291" y="506850"/>
            <a:ext cx="2456557" cy="2816066"/>
          </a:xfrm>
        </p:spPr>
      </p:pic>
      <p:pic>
        <p:nvPicPr>
          <p:cNvPr id="6" name="Рисунок 5" descr="tempimage13.tiff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32001" flipH="1">
            <a:off x="6401694" y="414695"/>
            <a:ext cx="2444055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tempimage13.tiff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32001" flipH="1">
            <a:off x="-107156" y="3706535"/>
            <a:ext cx="2126159" cy="293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tempimage13.tiff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642681" flipH="1">
            <a:off x="3690640" y="173593"/>
            <a:ext cx="1778794" cy="2827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tempimage13.tiff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32001">
            <a:off x="6291858" y="3531870"/>
            <a:ext cx="2344936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0" y="5214950"/>
            <a:ext cx="8831490" cy="563758"/>
          </a:xfrm>
          <a:prstGeom prst="rect">
            <a:avLst/>
          </a:prstGeom>
          <a:noFill/>
        </p:spPr>
        <p:txBody>
          <a:bodyPr lIns="55385" tIns="27693" rIns="55385" bIns="27693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3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Воспитатель  Сафонова А.В.</a:t>
            </a:r>
            <a:endParaRPr lang="ru-RU" sz="33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autoRev="1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11432 -0.01235 C -0.13824 0.26758 -0.3911 0.54642 -0.46578 0.47608 C -0.54057 0.40465 -0.49527 -0.36606 -0.33418 -0.44139 C -0.17329 -0.51673 0.44586 -0.13301 0.50102 0.02407 C 0.55609 0.18115 0.00254 0.56173 -0.00391 0.50109 C -0.01055 0.43982 0.52533 -0.26227 0.46139 -0.3398 C 0.39754 -0.41732 -0.3869 -0.08831 -0.3869 0.03563 C -0.3869 0.15942 0.45309 0.46123 0.46139 0.40231 C 0.46988 0.34557 -0.19233 -0.29291 -0.33662 -0.31104 C -0.48101 -0.32917 -0.53939 0.31306 -0.40486 0.29415 C -0.27014 0.27524 0.42546 -0.45577 0.47095 -0.4242 C 0.51635 -0.39263 -0.01943 0.48187 -0.13199 0.48374 C -0.24436 0.48562 -0.30489 -0.36606 -0.20385 -0.41263 C -0.10271 -0.45937 0.51079 0.14832 0.47466 0.20412 C 0.43854 0.25992 -0.27922 0.03438 -0.42039 -0.07737 C -0.56146 -0.18913 -0.50132 -0.56002 -0.37255 -0.46624 C -0.24378 -0.37246 0.24172 0.47624 0.35253 0.48577 C 0.46353 0.49531 0.35771 -0.40372 0.29269 -0.40919 C 0.22776 -0.41404 0.09187 0.34948 -0.03739 0.45514 C -0.16665 0.5608 -0.57064 0.35386 -0.48238 0.22522 C -0.39432 0.09659 0.41413 -0.29775 0.49146 -0.31682 C 0.56848 -0.33589 0.06307 0.0411 -0.01943 0.11034 C -0.10212 0.17958 -0.05301 0.1391 -0.00391 0.09878 " pathEditMode="relative" rAng="0" ptsTypes="aaaaaaaaaaaaaaaaaaaaa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" y="1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8000"/>
                            </p:stCondLst>
                            <p:childTnLst>
                              <p:par>
                                <p:cTn id="22" presetID="0" presetClass="path" presetSubtype="0" accel="50000" decel="50000" autoRev="1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11432 -0.01235 C -0.13824 0.26758 -0.3911 0.54642 -0.46578 0.47608 C -0.54057 0.40465 -0.49527 -0.36606 -0.33418 -0.44139 C -0.17329 -0.51673 0.44586 -0.13301 0.50102 0.02407 C 0.55609 0.18115 0.00254 0.56173 -0.00391 0.50109 C -0.01055 0.43982 0.52533 -0.26227 0.46139 -0.3398 C 0.39754 -0.41732 -0.3869 -0.08831 -0.3869 0.03563 C -0.3869 0.15942 0.45309 0.46123 0.46139 0.40231 C 0.46988 0.34557 -0.19233 -0.29291 -0.33662 -0.31104 C -0.48101 -0.32917 -0.53939 0.31306 -0.40486 0.29415 C -0.27014 0.27524 0.42546 -0.45577 0.47095 -0.4242 C 0.51635 -0.39263 -0.01943 0.48187 -0.13199 0.48374 C -0.24436 0.48562 -0.30489 -0.36606 -0.20385 -0.41263 C -0.10271 -0.45937 0.51079 0.14832 0.47466 0.20412 C 0.43854 0.25992 -0.27922 0.03438 -0.42039 -0.07737 C -0.56146 -0.18913 -0.50132 -0.56002 -0.37255 -0.46624 C -0.24378 -0.37246 0.24172 0.47624 0.35253 0.48577 C 0.46353 0.49531 0.35771 -0.40372 0.29269 -0.40919 C 0.22776 -0.41404 0.09187 0.34948 -0.03739 0.45514 C -0.16665 0.5608 -0.57064 0.35386 -0.48238 0.22522 C -0.39432 0.09659 0.41413 -0.29775 0.49146 -0.31682 C 0.56848 -0.33589 0.06307 0.0411 -0.01943 0.11034 C -0.10212 0.17958 -0.05301 0.1391 -0.00391 0.09878 " pathEditMode="relative" rAng="0" ptsTypes="aaaaaaaaaaaaaaaaaaaaaaA">
                                      <p:cBhvr>
                                        <p:cTn id="2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" y="1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5" presetID="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6" dur="5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0528" y="332656"/>
            <a:ext cx="437423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66CC"/>
                </a:solidFill>
                <a:latin typeface="Tahoma" panose="020B0604030504040204" pitchFamily="34" charset="0"/>
              </a:rPr>
              <a:t>В камере хранения</a:t>
            </a:r>
          </a:p>
          <a:p>
            <a:pPr algn="r"/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Примите, прошу, на храненье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дурное мое настроенье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уроки учить нехотенье,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хотенье болтать ерунду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Готов заплатить за храненье,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Накиньте еще за продленье,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 верьте мне — для полученья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навряд ли, пожалуй, приду...</a:t>
            </a:r>
            <a:r>
              <a:rPr lang="ru-RU" i="1" dirty="0">
                <a:solidFill>
                  <a:srgbClr val="2A2A2A"/>
                </a:solidFill>
                <a:latin typeface="Arial" panose="020B0604020202020204" pitchFamily="34" charset="0"/>
              </a:rPr>
              <a:t>Сергей </a:t>
            </a:r>
            <a:r>
              <a:rPr lang="ru-RU" i="1" dirty="0" err="1">
                <a:solidFill>
                  <a:srgbClr val="2A2A2A"/>
                </a:solidFill>
                <a:latin typeface="Arial" panose="020B0604020202020204" pitchFamily="34" charset="0"/>
              </a:rPr>
              <a:t>Погореловский</a:t>
            </a:r>
            <a:endParaRPr lang="ru-RU" b="0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4" name="Picture 2" descr="Камера хране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88640"/>
            <a:ext cx="2952328" cy="1834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788024" y="2204864"/>
            <a:ext cx="412271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FF3300"/>
                </a:solidFill>
                <a:latin typeface="Arial" panose="020B0604020202020204" pitchFamily="34" charset="0"/>
              </a:rPr>
              <a:t>Рюкзак</a:t>
            </a:r>
          </a:p>
          <a:p>
            <a:r>
              <a:rPr lang="ru-RU" dirty="0" smtClean="0">
                <a:solidFill>
                  <a:srgbClr val="2A2A2A"/>
                </a:solidFill>
                <a:latin typeface="Arial" panose="020B0604020202020204" pitchFamily="34" charset="0"/>
              </a:rPr>
              <a:t>Собирала </a:t>
            </a: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я рюкзак,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Что-то сделала не так: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Он штангисту-силачу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Получился по плечу!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Может, зонт не брать в поход?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Ну, а если дождь пойдет?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Может, лишняя подушка?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Сковородка? Раскладушка?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Может, вытащить утюг?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А помнется платье вдруг?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...Может, папу взять в поход?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Пусть он мой рюкзак несет</a:t>
            </a:r>
            <a:endParaRPr lang="ru-RU" dirty="0"/>
          </a:p>
        </p:txBody>
      </p:sp>
      <p:pic>
        <p:nvPicPr>
          <p:cNvPr id="3076" name="Picture 4" descr="Большой рюкза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573016"/>
            <a:ext cx="187220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452320" y="6294928"/>
            <a:ext cx="13596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i="1" dirty="0">
                <a:solidFill>
                  <a:srgbClr val="2A2A2A"/>
                </a:solidFill>
                <a:latin typeface="Arial" panose="020B0604020202020204" pitchFamily="34" charset="0"/>
              </a:rPr>
              <a:t>Елена </a:t>
            </a:r>
            <a:r>
              <a:rPr lang="ru-RU" i="1" dirty="0" err="1">
                <a:solidFill>
                  <a:srgbClr val="2A2A2A"/>
                </a:solidFill>
                <a:latin typeface="Arial" panose="020B0604020202020204" pitchFamily="34" charset="0"/>
              </a:rPr>
              <a:t>Дюк</a:t>
            </a:r>
            <a:endParaRPr lang="ru-RU" dirty="0">
              <a:solidFill>
                <a:srgbClr val="2A2A2A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5168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332656"/>
            <a:ext cx="4572000" cy="584775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srgbClr val="009933"/>
                </a:solidFill>
                <a:latin typeface="Tahoma" panose="020B0604030504040204" pitchFamily="34" charset="0"/>
              </a:rPr>
              <a:t>Карабас и З-й класс</a:t>
            </a:r>
          </a:p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В жизни всякое </a:t>
            </a:r>
            <a:r>
              <a:rPr lang="ru-RU" dirty="0" smtClean="0">
                <a:solidFill>
                  <a:srgbClr val="2A2A2A"/>
                </a:solidFill>
                <a:latin typeface="Arial" panose="020B0604020202020204" pitchFamily="34" charset="0"/>
              </a:rPr>
              <a:t>случается</a:t>
            </a:r>
            <a:endParaRPr lang="en-US" dirty="0" smtClean="0"/>
          </a:p>
          <a:p>
            <a:r>
              <a:rPr lang="ru-RU" dirty="0" smtClean="0">
                <a:solidFill>
                  <a:srgbClr val="2A2A2A"/>
                </a:solidFill>
                <a:latin typeface="Arial" panose="020B0604020202020204" pitchFamily="34" charset="0"/>
              </a:rPr>
              <a:t>Подчас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Мне навстречу ковыляет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Карабас.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 хромает и рыдает </a:t>
            </a:r>
            <a:r>
              <a:rPr lang="ru-RU" dirty="0" err="1">
                <a:solidFill>
                  <a:srgbClr val="2A2A2A"/>
                </a:solidFill>
                <a:latin typeface="Arial" panose="020B0604020202020204" pitchFamily="34" charset="0"/>
              </a:rPr>
              <a:t>Барабас</a:t>
            </a: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 —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Слезы горькие роняет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Он из глаз.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— Где вы были,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Карабас-</a:t>
            </a:r>
            <a:r>
              <a:rPr lang="ru-RU" dirty="0" err="1">
                <a:solidFill>
                  <a:srgbClr val="2A2A2A"/>
                </a:solidFill>
                <a:latin typeface="Arial" panose="020B0604020202020204" pitchFamily="34" charset="0"/>
              </a:rPr>
              <a:t>Барабас</a:t>
            </a: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Почему у вас подбит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Правый глаз?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Бороды как не бывало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У вас,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Что случилось,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Карабас-</a:t>
            </a:r>
            <a:r>
              <a:rPr lang="ru-RU" dirty="0" err="1">
                <a:solidFill>
                  <a:srgbClr val="2A2A2A"/>
                </a:solidFill>
                <a:latin typeface="Arial" panose="020B0604020202020204" pitchFamily="34" charset="0"/>
              </a:rPr>
              <a:t>Барабас</a:t>
            </a: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?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Чешет сбитое колено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Карабас: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— Я попал на перемену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В третий класс!</a:t>
            </a:r>
          </a:p>
          <a:p>
            <a:r>
              <a:rPr lang="ru-RU" i="1" dirty="0">
                <a:solidFill>
                  <a:srgbClr val="2A2A2A"/>
                </a:solidFill>
                <a:latin typeface="Arial" panose="020B0604020202020204" pitchFamily="34" charset="0"/>
              </a:rPr>
              <a:t>Ю. Макаров</a:t>
            </a:r>
            <a:endParaRPr lang="ru-RU" b="0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2" name="Picture 2" descr="Карабас-Бараба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95528" y="1484784"/>
            <a:ext cx="345068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2778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38519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9933"/>
                </a:solidFill>
                <a:latin typeface="Tahoma" panose="020B0604030504040204" pitchFamily="34" charset="0"/>
              </a:rPr>
              <a:t>Бездельники и понедельники</a:t>
            </a:r>
          </a:p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Все лодыри-бездельники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не терпят понедельники,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неделя начинается,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 работы и забот.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Желанье всех бездельников —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пожить без понедельников,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 одними воскресеньями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неделю напролет.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>
                <a:solidFill>
                  <a:srgbClr val="2A2A2A"/>
                </a:solidFill>
                <a:latin typeface="Arial" panose="020B0604020202020204" pitchFamily="34" charset="0"/>
              </a:rPr>
              <a:t>Сергей </a:t>
            </a:r>
            <a:r>
              <a:rPr lang="ru-RU" i="1" dirty="0" err="1">
                <a:solidFill>
                  <a:srgbClr val="2A2A2A"/>
                </a:solidFill>
                <a:latin typeface="Arial" panose="020B0604020202020204" pitchFamily="34" charset="0"/>
              </a:rPr>
              <a:t>Погореловский</a:t>
            </a:r>
            <a:endParaRPr lang="ru-RU" b="0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8" name="Picture 2" descr="Лентяи и бездельни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548680"/>
            <a:ext cx="1799456" cy="1852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877544" y="3356992"/>
            <a:ext cx="4572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srgbClr val="0066CC"/>
                </a:solidFill>
                <a:latin typeface="Tahoma" panose="020B0604030504040204" pitchFamily="34" charset="0"/>
              </a:rPr>
              <a:t>Додумался...</a:t>
            </a:r>
          </a:p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Составить предложение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Со словом "МОЛОТОК"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Дошкольник даже может,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А Сидоров не смог!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Он весь урок вертелся,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Измучился и взмок,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 написал: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2A2A2A"/>
                </a:solidFill>
                <a:latin typeface="Arial" panose="020B0604020202020204" pitchFamily="34" charset="0"/>
              </a:rPr>
              <a:t>На голову свалился молоток!</a:t>
            </a:r>
            <a:endParaRPr lang="ru-RU" dirty="0">
              <a:solidFill>
                <a:srgbClr val="2A2A2A"/>
              </a:solidFill>
              <a:latin typeface="Arial" panose="020B0604020202020204" pitchFamily="34" charset="0"/>
            </a:endParaRPr>
          </a:p>
          <a:p>
            <a:r>
              <a:rPr lang="ru-RU" i="1" dirty="0">
                <a:solidFill>
                  <a:srgbClr val="2A2A2A"/>
                </a:solidFill>
                <a:latin typeface="Arial" panose="020B0604020202020204" pitchFamily="34" charset="0"/>
              </a:rPr>
              <a:t>Марина Васильева</a:t>
            </a:r>
            <a:endParaRPr lang="ru-RU" b="0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100" name="Picture 4" descr="Двоечни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600619"/>
            <a:ext cx="1440160" cy="2045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8232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Учени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1771650" cy="134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635896" y="69269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Неуспевающий ученик - это тот, кто не успевает </a:t>
            </a:r>
            <a:r>
              <a:rPr lang="ru-RU" dirty="0" err="1">
                <a:solidFill>
                  <a:srgbClr val="2A2A2A"/>
                </a:solidFill>
                <a:latin typeface="Arial" panose="020B0604020202020204" pitchFamily="34" charset="0"/>
              </a:rPr>
              <a:t>списыват</a:t>
            </a:r>
            <a:endParaRPr lang="ru-RU" dirty="0"/>
          </a:p>
        </p:txBody>
      </p:sp>
      <p:pic>
        <p:nvPicPr>
          <p:cNvPr id="3076" name="Picture 4" descr="Дикари, Древние люди добывали огонь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2857500" cy="155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563888" y="26607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Древние люди добывали огонь при помощи грома и молнии</a:t>
            </a:r>
            <a:endParaRPr lang="ru-RU" dirty="0"/>
          </a:p>
        </p:txBody>
      </p:sp>
      <p:pic>
        <p:nvPicPr>
          <p:cNvPr id="3078" name="Picture 6" descr="Случай из моего раннего детств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968" y="4149080"/>
            <a:ext cx="156210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347864" y="462878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Я вспомнил случай из моего раннего детства. Это было недавно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9472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Гриб-нефтяни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3086100" cy="169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707904" y="4766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Мой папа - нефтяник. Он работает боровиком</a:t>
            </a:r>
            <a:endParaRPr lang="ru-RU" dirty="0"/>
          </a:p>
        </p:txBody>
      </p:sp>
      <p:pic>
        <p:nvPicPr>
          <p:cNvPr id="2052" name="Picture 4" descr="Художни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712" y="2173444"/>
            <a:ext cx="2933700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635896" y="22768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Динозавры все вымерли, и поэтому их приходится рисовать по памяти</a:t>
            </a:r>
            <a:endParaRPr lang="ru-RU" dirty="0"/>
          </a:p>
        </p:txBody>
      </p:sp>
      <p:pic>
        <p:nvPicPr>
          <p:cNvPr id="2054" name="Picture 6" descr="Женщина с коне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77072"/>
            <a:ext cx="1905000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19872" y="46531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Некрасов сказал о русской женщине, что она коня на скаку остановит, и с ним в горящую избу зайдет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98088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млекопитающ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207732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19872" y="47621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У всех млекопитающих четыре ноги и пятый хвост</a:t>
            </a:r>
            <a:endParaRPr lang="ru-RU" dirty="0"/>
          </a:p>
        </p:txBody>
      </p:sp>
      <p:pic>
        <p:nvPicPr>
          <p:cNvPr id="5124" name="Picture 4" descr="Книга наш друг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95817"/>
            <a:ext cx="2028825" cy="1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50764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Книга наш друг, а друга нельзя рвать и пачкать</a:t>
            </a:r>
            <a:endParaRPr lang="ru-RU" dirty="0"/>
          </a:p>
        </p:txBody>
      </p:sp>
      <p:pic>
        <p:nvPicPr>
          <p:cNvPr id="5126" name="Picture 6" descr="смешной снеговик с ведром и морковкой набекрень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8624" y="4005064"/>
            <a:ext cx="120908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387929" y="42343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 Во дворе стоял смешной снеговик с ведром и морковкой набекрень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72594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Ответы у дос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268760"/>
            <a:ext cx="323803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124744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 Оля, почему ты слово "Дружок" написала с заглавной буквы?</a:t>
            </a:r>
            <a:b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– Потому что это имя клички</a:t>
            </a:r>
            <a:r>
              <a:rPr lang="ru-RU" dirty="0" smtClean="0">
                <a:solidFill>
                  <a:srgbClr val="2A2A2A"/>
                </a:solidFill>
                <a:latin typeface="Arial" panose="020B0604020202020204" pitchFamily="34" charset="0"/>
              </a:rPr>
              <a:t>!</a:t>
            </a:r>
            <a:endParaRPr lang="en-US" dirty="0" smtClean="0">
              <a:solidFill>
                <a:srgbClr val="2A2A2A"/>
              </a:solidFill>
              <a:latin typeface="Arial" panose="020B0604020202020204" pitchFamily="34" charset="0"/>
            </a:endParaRPr>
          </a:p>
          <a:p>
            <a:pPr algn="just"/>
            <a:endParaRPr lang="en-US" dirty="0" smtClean="0">
              <a:solidFill>
                <a:srgbClr val="2A2A2A"/>
              </a:solidFill>
              <a:latin typeface="Arial" panose="020B0604020202020204" pitchFamily="34" charset="0"/>
            </a:endParaRPr>
          </a:p>
          <a:p>
            <a:pPr algn="just"/>
            <a:endParaRPr lang="ru-RU" dirty="0">
              <a:solidFill>
                <a:srgbClr val="2A2A2A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– Придумай предложение с союзом "и".</a:t>
            </a:r>
            <a:b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– Ребята пошли в поход и взяли с собой швабру</a:t>
            </a:r>
            <a:r>
              <a:rPr lang="ru-RU" dirty="0" smtClean="0">
                <a:solidFill>
                  <a:srgbClr val="2A2A2A"/>
                </a:solidFill>
                <a:latin typeface="Arial" panose="020B0604020202020204" pitchFamily="34" charset="0"/>
              </a:rPr>
              <a:t>.</a:t>
            </a:r>
            <a:endParaRPr lang="en-US" dirty="0" smtClean="0">
              <a:solidFill>
                <a:srgbClr val="2A2A2A"/>
              </a:solidFill>
              <a:latin typeface="Arial" panose="020B0604020202020204" pitchFamily="34" charset="0"/>
            </a:endParaRPr>
          </a:p>
          <a:p>
            <a:pPr algn="just"/>
            <a:endParaRPr lang="en-US" dirty="0" smtClean="0">
              <a:solidFill>
                <a:srgbClr val="2A2A2A"/>
              </a:solidFill>
              <a:latin typeface="Arial" panose="020B0604020202020204" pitchFamily="34" charset="0"/>
            </a:endParaRPr>
          </a:p>
          <a:p>
            <a:pPr algn="just"/>
            <a:endParaRPr lang="ru-RU" dirty="0">
              <a:solidFill>
                <a:srgbClr val="2A2A2A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– Куда падает ударение в этом слове?</a:t>
            </a:r>
            <a:b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– На безударную гласную</a:t>
            </a:r>
            <a:r>
              <a:rPr lang="ru-RU" dirty="0" smtClean="0">
                <a:solidFill>
                  <a:srgbClr val="2A2A2A"/>
                </a:solidFill>
                <a:latin typeface="Arial" panose="020B0604020202020204" pitchFamily="34" charset="0"/>
              </a:rPr>
              <a:t>.</a:t>
            </a:r>
            <a:endParaRPr lang="en-US" dirty="0" smtClean="0">
              <a:solidFill>
                <a:srgbClr val="2A2A2A"/>
              </a:solidFill>
              <a:latin typeface="Arial" panose="020B0604020202020204" pitchFamily="34" charset="0"/>
            </a:endParaRPr>
          </a:p>
          <a:p>
            <a:pPr algn="just"/>
            <a:endParaRPr lang="en-US" dirty="0">
              <a:solidFill>
                <a:srgbClr val="2A2A2A"/>
              </a:solidFill>
              <a:latin typeface="Arial" panose="020B0604020202020204" pitchFamily="34" charset="0"/>
            </a:endParaRPr>
          </a:p>
          <a:p>
            <a:pPr algn="just"/>
            <a:endParaRPr lang="ru-RU" dirty="0">
              <a:solidFill>
                <a:srgbClr val="2A2A2A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84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00608" y="188640"/>
            <a:ext cx="4572000" cy="30777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rgbClr val="FF3300"/>
                </a:solidFill>
                <a:latin typeface="Arial" panose="020B0604020202020204" pitchFamily="34" charset="0"/>
              </a:rPr>
              <a:t>Во папа дает!</a:t>
            </a:r>
          </a:p>
          <a:p>
            <a:pPr algn="r"/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Нашел я папин школьный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Потрепанный дневник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 таблицею футбольной,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 певицею гастрольной,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Страницею с контрольной,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Где жирный кол возник.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 я ходил довольный —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Дневник такой </a:t>
            </a:r>
            <a:r>
              <a:rPr lang="ru-RU" dirty="0" err="1">
                <a:solidFill>
                  <a:srgbClr val="2A2A2A"/>
                </a:solidFill>
                <a:latin typeface="Arial" panose="020B0604020202020204" pitchFamily="34" charset="0"/>
              </a:rPr>
              <a:t>приКОЛьный</a:t>
            </a: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!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>
                <a:solidFill>
                  <a:srgbClr val="2A2A2A"/>
                </a:solidFill>
                <a:latin typeface="Arial" panose="020B0604020202020204" pitchFamily="34" charset="0"/>
              </a:rPr>
              <a:t>Сергей Махотин</a:t>
            </a:r>
            <a:endParaRPr lang="ru-RU" b="0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170" name="Picture 2" descr="Папин дневни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04664"/>
            <a:ext cx="2376264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В лифт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396237"/>
            <a:ext cx="258698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396552" y="3573016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rgbClr val="0066CC"/>
                </a:solidFill>
                <a:latin typeface="Tahoma" panose="020B0604030504040204" pitchFamily="34" charset="0"/>
              </a:rPr>
              <a:t>Случай в лифте</a:t>
            </a:r>
          </a:p>
          <a:p>
            <a:pPr algn="r"/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Был Витя сегодня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Расстроен и зол.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Он в лифте застрял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И, заплакав, сел на пол.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И все перечитывал слово "козел",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A2A2A"/>
                </a:solidFill>
                <a:latin typeface="Arial" panose="020B0604020202020204" pitchFamily="34" charset="0"/>
              </a:rPr>
              <a:t>Которое только что сам нацарапал...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>
                <a:solidFill>
                  <a:srgbClr val="2A2A2A"/>
                </a:solidFill>
                <a:latin typeface="Arial" panose="020B0604020202020204" pitchFamily="34" charset="0"/>
              </a:rPr>
              <a:t>Сергей Махотин</a:t>
            </a:r>
            <a:endParaRPr lang="ru-RU" b="0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78359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124</TotalTime>
  <Words>245</Words>
  <Application>Microsoft Office PowerPoint</Application>
  <PresentationFormat>Экран (4:3)</PresentationFormat>
  <Paragraphs>50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my</cp:lastModifiedBy>
  <cp:revision>15</cp:revision>
  <dcterms:created xsi:type="dcterms:W3CDTF">2012-04-02T17:18:29Z</dcterms:created>
  <dcterms:modified xsi:type="dcterms:W3CDTF">2018-01-30T11:57:41Z</dcterms:modified>
</cp:coreProperties>
</file>