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5" r:id="rId1"/>
  </p:sldMasterIdLst>
  <p:notesMasterIdLst>
    <p:notesMasterId r:id="rId22"/>
  </p:notesMasterIdLst>
  <p:sldIdLst>
    <p:sldId id="307" r:id="rId2"/>
    <p:sldId id="259" r:id="rId3"/>
    <p:sldId id="270" r:id="rId4"/>
    <p:sldId id="296" r:id="rId5"/>
    <p:sldId id="300" r:id="rId6"/>
    <p:sldId id="285" r:id="rId7"/>
    <p:sldId id="286" r:id="rId8"/>
    <p:sldId id="287" r:id="rId9"/>
    <p:sldId id="290" r:id="rId10"/>
    <p:sldId id="291" r:id="rId11"/>
    <p:sldId id="293" r:id="rId12"/>
    <p:sldId id="294" r:id="rId13"/>
    <p:sldId id="297" r:id="rId14"/>
    <p:sldId id="298" r:id="rId15"/>
    <p:sldId id="301" r:id="rId16"/>
    <p:sldId id="302" r:id="rId17"/>
    <p:sldId id="303" r:id="rId18"/>
    <p:sldId id="304" r:id="rId19"/>
    <p:sldId id="305" r:id="rId20"/>
    <p:sldId id="306" r:id="rId21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60093"/>
    <a:srgbClr val="FFFFFF"/>
    <a:srgbClr val="000099"/>
    <a:srgbClr val="99FF66"/>
    <a:srgbClr val="00CCF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1792" autoAdjust="0"/>
  </p:normalViewPr>
  <p:slideViewPr>
    <p:cSldViewPr>
      <p:cViewPr varScale="1">
        <p:scale>
          <a:sx n="72" d="100"/>
          <a:sy n="72" d="100"/>
        </p:scale>
        <p:origin x="-116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079A31-F774-4652-B316-2FECAF3D35B0}" type="datetimeFigureOut">
              <a:rPr lang="ru-RU" smtClean="0"/>
              <a:pPr/>
              <a:t>30.01.2018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AE2A6F-512E-4E7C-AD3E-95EA0233B89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3507722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AE2A6F-512E-4E7C-AD3E-95EA0233B89A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Documents and Settings\Admin\Рабочий стол\Новая папка\FM-Sweet-Easter--Element-41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C:\Documents and Settings\Admin\Рабочий стол\Новая папка\FM-Sweet-Easter--Element-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44211">
            <a:off x="6135688" y="3500438"/>
            <a:ext cx="3265487" cy="380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7" descr="F:\для шаблонов\цветы\коричнев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707188"/>
            <a:ext cx="838200" cy="150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754CB7-B41F-4B94-8D84-8803CE47A03D}" type="datetime1">
              <a:rPr lang="ru-RU" smtClean="0"/>
              <a:pPr>
                <a:defRPr/>
              </a:pPr>
              <a:t>30.01.2018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43FFAF-F499-48ED-8861-F9CB9325868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heel spokes="3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AE7E01-A7B3-4CFA-A433-FF5EBB6DF0AA}" type="datetime1">
              <a:rPr lang="ru-RU" smtClean="0"/>
              <a:pPr>
                <a:defRPr/>
              </a:pPr>
              <a:t>30.01.2018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8AF94C-770C-4CA2-94C4-B4B6D4388C8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heel spokes="3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A01FE7-2AFD-481A-879A-401797D75C05}" type="datetime1">
              <a:rPr lang="ru-RU" smtClean="0"/>
              <a:pPr>
                <a:defRPr/>
              </a:pPr>
              <a:t>30.01.2018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2BF1A7-69C0-4EF3-9F59-400B64F4665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heel spokes="3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740475-5B71-434F-BE39-99537E18A73A}" type="datetime1">
              <a:rPr lang="ru-RU" smtClean="0"/>
              <a:pPr>
                <a:defRPr/>
              </a:pPr>
              <a:t>30.01.2018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FB3F9D-8624-4B41-977E-0B7569647C3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heel spokes="3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FE087B-D39C-45BD-AD05-6C5D632C89C8}" type="datetime1">
              <a:rPr lang="ru-RU" smtClean="0"/>
              <a:pPr>
                <a:defRPr/>
              </a:pPr>
              <a:t>30.01.2018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4E17FF-7B87-4D77-B720-9D35978D970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heel spokes="3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344A87-1DE0-4376-882A-A92CB199BE91}" type="datetime1">
              <a:rPr lang="ru-RU" smtClean="0"/>
              <a:pPr>
                <a:defRPr/>
              </a:pPr>
              <a:t>30.01.2018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CE5611-9983-4E0F-80BE-B7B399E31C4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heel spokes="3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6C1FE7-C802-4CEA-A8EF-9803BE23FA8C}" type="datetime1">
              <a:rPr lang="ru-RU" smtClean="0"/>
              <a:pPr>
                <a:defRPr/>
              </a:pPr>
              <a:t>30.01.2018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4A42C9-0E31-48AA-963C-49B014F5FE7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heel spokes="3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C46FC8-E29E-47D7-BE2B-AD2F5E30C6EC}" type="datetime1">
              <a:rPr lang="ru-RU" smtClean="0"/>
              <a:pPr>
                <a:defRPr/>
              </a:pPr>
              <a:t>30.01.2018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703D68-DD25-4C0A-9C32-F7951B7983C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heel spokes="3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A951FE-7FE8-4836-B8CB-82D3F8A7DFCC}" type="datetime1">
              <a:rPr lang="ru-RU" smtClean="0"/>
              <a:pPr>
                <a:defRPr/>
              </a:pPr>
              <a:t>30.01.2018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B8C732-D5F7-4938-B9BB-C47994A0EDE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heel spokes="3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4BDD40-1C0F-463F-8AB7-F5C590AC7AB1}" type="datetime1">
              <a:rPr lang="ru-RU" smtClean="0"/>
              <a:pPr>
                <a:defRPr/>
              </a:pPr>
              <a:t>30.01.2018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8E6955-ED3A-41F6-9BE0-2EFD19B117A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heel spokes="3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781048-63CC-418C-95D1-8C9BC14E95E6}" type="datetime1">
              <a:rPr lang="ru-RU" smtClean="0"/>
              <a:pPr>
                <a:defRPr/>
              </a:pPr>
              <a:t>30.01.2018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D25E3A-8157-4BA3-BF01-988135A20DE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heel spokes="3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07BD7">
            <a:alpha val="83136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C:\Documents and Settings\Admin\Рабочий стол\Новая папка\FM-Sweet-Easter--Element-3.gif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85750" y="214313"/>
            <a:ext cx="1703388" cy="193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3076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9373D517-1218-4F17-86A7-E6C090736C37}" type="datetime1">
              <a:rPr lang="ru-RU" smtClean="0"/>
              <a:pPr>
                <a:defRPr/>
              </a:pPr>
              <a:t>30.01.2018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FAEB1090-A6E6-4DF2-94B6-957795A6DBA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pic>
        <p:nvPicPr>
          <p:cNvPr id="3080" name="Picture 4" descr="C:\Documents and Settings\Admin\Рабочий стол\Новая папка\FM-Sweet-Easter--Element-5.gif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44211">
            <a:off x="6645275" y="4252913"/>
            <a:ext cx="2584450" cy="301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</p:sldLayoutIdLst>
  <p:transition>
    <p:wheel spokes="3"/>
  </p:transition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Documents%20and%20Settings\&#1059;&#1095;&#1080;&#1090;&#1077;&#1083;&#1100;%20&#1041;&#1053;&#1050;\&#1056;&#1072;&#1073;&#1086;&#1095;&#1080;&#1081;%20&#1089;&#1090;&#1086;&#1083;\35.%20&#1040;&#1082;&#1089;&#1072;&#1082;&#1086;&#1074;%20&#1040;&#1083;&#1077;&#1085;&#1100;&#1082;&#1080;&#1081;%20&#1094;&#1074;&#1077;&#1090;&#1086;&#1082;\Ameli-skazochnaya-muzyka(muzofon.com).mp3" TargetMode="Externa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500034" y="0"/>
            <a:ext cx="8643966" cy="5047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6600" i="1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Monotype Corsiva" pitchFamily="66" charset="0"/>
              </a:rPr>
              <a:t>    </a:t>
            </a:r>
            <a:r>
              <a:rPr lang="en-US" sz="6000" i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Monotype Corsiva" pitchFamily="66" charset="0"/>
              </a:rPr>
              <a:t>160</a:t>
            </a:r>
            <a:r>
              <a:rPr lang="ru-RU" sz="6000" i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Monotype Corsiva" pitchFamily="66" charset="0"/>
              </a:rPr>
              <a:t> лет сказке  </a:t>
            </a:r>
          </a:p>
          <a:p>
            <a:pPr>
              <a:defRPr/>
            </a:pPr>
            <a:r>
              <a:rPr lang="ru-RU" sz="6000" i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Monotype Corsiva" pitchFamily="66" charset="0"/>
              </a:rPr>
              <a:t> </a:t>
            </a:r>
            <a:r>
              <a:rPr lang="ru-RU" sz="6000" i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Monotype Corsiva" pitchFamily="66" charset="0"/>
              </a:rPr>
              <a:t>       Аксакова  С.Т «Аленький       цветочек»</a:t>
            </a:r>
          </a:p>
          <a:p>
            <a:pPr>
              <a:defRPr/>
            </a:pPr>
            <a:r>
              <a:rPr lang="ru-RU" sz="3600" i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Monotype Corsiva" pitchFamily="66" charset="0"/>
              </a:rPr>
              <a:t>            воспитатель</a:t>
            </a:r>
            <a:r>
              <a:rPr lang="ru-RU" sz="3600" i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Monotype Corsiva" pitchFamily="66" charset="0"/>
              </a:rPr>
              <a:t>   Сафонова А.В  </a:t>
            </a:r>
            <a:endParaRPr lang="ru-RU" sz="3600" i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Monotype Corsiva" pitchFamily="66" charset="0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443FFAF-F499-48ED-8861-F9CB93258685}" type="slidenum">
              <a:rPr lang="ru-RU" smtClean="0"/>
              <a:pPr>
                <a:defRPr/>
              </a:pPr>
              <a:t>1</a:t>
            </a:fld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 flipH="1">
            <a:off x="2714612" y="4786322"/>
            <a:ext cx="4572032" cy="26468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000" b="1" i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Monotype Corsiva" pitchFamily="66" charset="0"/>
              </a:rPr>
              <a:t> </a:t>
            </a:r>
            <a:r>
              <a:rPr lang="ru-RU" sz="16600" b="1" i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Monotype Corsiva" pitchFamily="66" charset="0"/>
              </a:rPr>
              <a:t>   </a:t>
            </a:r>
            <a:endParaRPr lang="ru-RU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39412388"/>
      </p:ext>
    </p:extLst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1350963" y="214313"/>
            <a:ext cx="7793037" cy="550862"/>
          </a:xfrm>
        </p:spPr>
        <p:txBody>
          <a:bodyPr/>
          <a:lstStyle/>
          <a:p>
            <a:pPr eaLnBrk="1" hangingPunct="1">
              <a:defRPr/>
            </a:pPr>
            <a:r>
              <a:rPr lang="ru-RU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История создания сказки</a:t>
            </a:r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714348" y="1142984"/>
            <a:ext cx="6143668" cy="4143404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400" b="1" dirty="0" smtClean="0">
                <a:solidFill>
                  <a:srgbClr val="000099"/>
                </a:solidFill>
                <a:latin typeface="Monotype Corsiva" pitchFamily="66" charset="0"/>
              </a:rPr>
              <a:t>      Сказку   "Аленький  цветочек" Сергей Тимофеевич Аксаков  услышал  в детстве во время своей болезни. Произошло это так:     "Скорому   выздоровлению  моему  мешала  бессонница...  По совету тетушки, позвали один раз ключницу Пелагею, которая была великая  мастерица  сказывать  сказки  и  которую даже покойный дедушка любил слушать...  Пришла  Пелагея,  немолодая,  но  еще белая,  румяная...  села  у  печки  и  начала говорить, немного нараспев: "В </a:t>
            </a:r>
            <a:r>
              <a:rPr lang="ru-RU" sz="2400" b="1" dirty="0" err="1" smtClean="0">
                <a:solidFill>
                  <a:srgbClr val="000099"/>
                </a:solidFill>
                <a:latin typeface="Monotype Corsiva" pitchFamily="66" charset="0"/>
              </a:rPr>
              <a:t>некиим</a:t>
            </a:r>
            <a:r>
              <a:rPr lang="ru-RU" sz="2400" b="1" dirty="0" smtClean="0">
                <a:solidFill>
                  <a:srgbClr val="000099"/>
                </a:solidFill>
                <a:latin typeface="Monotype Corsiva" pitchFamily="66" charset="0"/>
              </a:rPr>
              <a:t> царстве, в </a:t>
            </a:r>
            <a:r>
              <a:rPr lang="ru-RU" sz="2400" b="1" dirty="0" err="1" smtClean="0">
                <a:solidFill>
                  <a:srgbClr val="000099"/>
                </a:solidFill>
                <a:latin typeface="Monotype Corsiva" pitchFamily="66" charset="0"/>
              </a:rPr>
              <a:t>некиим</a:t>
            </a:r>
            <a:r>
              <a:rPr lang="ru-RU" sz="2400" b="1" dirty="0" smtClean="0">
                <a:solidFill>
                  <a:srgbClr val="000099"/>
                </a:solidFill>
                <a:latin typeface="Monotype Corsiva" pitchFamily="66" charset="0"/>
              </a:rPr>
              <a:t> государстве..."     Нужно  ли  говорить,  что я не заснул до окончания сказки, что, напротив, я не спал долее обыкновенного?     На  другой  же  день  выслушал  я  в другой раз повесть об"Аленьком цветочке". С этих пор, до самого моего выздоровления, Пелагея   ежедневно  рассказывала  мне  какую-нибудь  из  своих многочисленных сказок.   </a:t>
            </a:r>
          </a:p>
        </p:txBody>
      </p:sp>
      <p:pic>
        <p:nvPicPr>
          <p:cNvPr id="7175" name="Picture 7" descr="cover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832614" y="785794"/>
            <a:ext cx="2311386" cy="3154877"/>
          </a:xfrm>
          <a:noFill/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94A42C9-0E31-48AA-963C-49B014F5FE77}" type="slidenum">
              <a:rPr lang="ru-RU" smtClean="0"/>
              <a:pPr>
                <a:defRPr/>
              </a:pPr>
              <a:t>2</a:t>
            </a:fld>
            <a:endParaRPr lang="ru-RU"/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800" decel="100000" fill="hold"/>
                                        <p:tgtEl>
                                          <p:spTgt spid="7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7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/>
      <p:bldP spid="7174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071538" y="785794"/>
            <a:ext cx="7772400" cy="792162"/>
          </a:xfrm>
        </p:spPr>
        <p:txBody>
          <a:bodyPr/>
          <a:lstStyle/>
          <a:p>
            <a:pPr eaLnBrk="1" hangingPunct="1"/>
            <a:r>
              <a:rPr lang="ru-RU" b="1" i="1" dirty="0" smtClean="0">
                <a:solidFill>
                  <a:srgbClr val="002060"/>
                </a:solidFill>
                <a:latin typeface="Monotype Corsiva" pitchFamily="66" charset="0"/>
              </a:rPr>
              <a:t/>
            </a:r>
            <a:br>
              <a:rPr lang="ru-RU" b="1" i="1" dirty="0" smtClean="0">
                <a:solidFill>
                  <a:srgbClr val="002060"/>
                </a:solidFill>
                <a:latin typeface="Monotype Corsiva" pitchFamily="66" charset="0"/>
              </a:rPr>
            </a:br>
            <a:endParaRPr lang="ru-RU" b="1" i="1" dirty="0" smtClean="0">
              <a:solidFill>
                <a:srgbClr val="002060"/>
              </a:solidFill>
              <a:latin typeface="Monotype Corsiva" pitchFamily="66" charset="0"/>
            </a:endParaRPr>
          </a:p>
        </p:txBody>
      </p:sp>
      <p:pic>
        <p:nvPicPr>
          <p:cNvPr id="5" name="Ameli-skazochnaya-muzyka(muzofon.com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8839200" y="6553200"/>
            <a:ext cx="304800" cy="304800"/>
          </a:xfrm>
          <a:prstGeom prst="rect">
            <a:avLst/>
          </a:prstGeom>
        </p:spPr>
      </p:pic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443FFAF-F499-48ED-8861-F9CB93258685}" type="slidenum">
              <a:rPr lang="ru-RU" smtClean="0"/>
              <a:pPr>
                <a:defRPr/>
              </a:pPr>
              <a:t>3</a:t>
            </a:fld>
            <a:endParaRPr lang="ru-RU"/>
          </a:p>
        </p:txBody>
      </p:sp>
      <p:sp>
        <p:nvSpPr>
          <p:cNvPr id="6" name="Объект 2"/>
          <p:cNvSpPr txBox="1">
            <a:spLocks/>
          </p:cNvSpPr>
          <p:nvPr/>
        </p:nvSpPr>
        <p:spPr bwMode="auto">
          <a:xfrm>
            <a:off x="1214414" y="642918"/>
            <a:ext cx="6500858" cy="12049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just" defTabSz="914400" rtl="0" eaLnBrk="0" fontAlgn="auto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otype Corsiva" pitchFamily="66" charset="0"/>
              </a:rPr>
              <a:t>Сказка называет человека красивым только тогда, когда он красив душой. Любовь, доброта – те человеческие качества, под воздействием которых любимый человек преображается – становиться красивее, лучше, добрее</a:t>
            </a:r>
            <a:r>
              <a:rPr kumimoji="0" lang="ru-RU" sz="2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endParaRPr kumimoji="0" lang="ru-RU" sz="2400" b="1" i="1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>
            <a:lum bright="10000"/>
          </a:blip>
          <a:srcRect/>
          <a:stretch>
            <a:fillRect/>
          </a:stretch>
        </p:blipFill>
        <p:spPr bwMode="auto">
          <a:xfrm>
            <a:off x="1857356" y="2786058"/>
            <a:ext cx="4792253" cy="3429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</p:spTree>
  </p:cSld>
  <p:clrMapOvr>
    <a:masterClrMapping/>
  </p:clrMapOvr>
  <p:transition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5" presetClass="emph" presetSubtype="0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17" dur="indefinite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2">
                <p:cTn id="18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6" grpId="0" build="p"/>
      <p:bldP spid="6" grpI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443FFAF-F499-48ED-8861-F9CB93258685}" type="slidenum">
              <a:rPr lang="ru-RU" smtClean="0"/>
              <a:pPr>
                <a:defRPr/>
              </a:pPr>
              <a:t>4</a:t>
            </a:fld>
            <a:endParaRPr lang="ru-RU"/>
          </a:p>
        </p:txBody>
      </p:sp>
      <p:sp>
        <p:nvSpPr>
          <p:cNvPr id="7" name="Содержимое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sz="4800" b="1" dirty="0" smtClean="0">
                <a:solidFill>
                  <a:srgbClr val="FFFFFF"/>
                </a:solidFill>
                <a:latin typeface="Monotype Corsiva" pitchFamily="66" charset="0"/>
              </a:rPr>
              <a:t>Сказка – ложь, да в ней намек, добрым молодцам урок</a:t>
            </a:r>
            <a:r>
              <a:rPr lang="ru-RU" sz="4800" b="1" dirty="0" smtClean="0">
                <a:solidFill>
                  <a:srgbClr val="FFFFFF"/>
                </a:solidFill>
              </a:rPr>
              <a:t>.</a:t>
            </a:r>
            <a:endParaRPr lang="ru-RU" sz="4800" b="1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dirty="0" smtClean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443FFAF-F499-48ED-8861-F9CB93258685}" type="slidenum">
              <a:rPr lang="ru-RU" smtClean="0"/>
              <a:pPr>
                <a:defRPr/>
              </a:pPr>
              <a:t>5</a:t>
            </a:fld>
            <a:endParaRPr lang="ru-RU"/>
          </a:p>
        </p:txBody>
      </p:sp>
      <p:pic>
        <p:nvPicPr>
          <p:cNvPr id="1026" name="Picture 2" descr="C:\Users\my\Desktop\аленький цветоек\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857232"/>
            <a:ext cx="6880241" cy="4205186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dirty="0" smtClean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443FFAF-F499-48ED-8861-F9CB93258685}" type="slidenum">
              <a:rPr lang="ru-RU" smtClean="0"/>
              <a:pPr>
                <a:defRPr/>
              </a:pPr>
              <a:t>6</a:t>
            </a:fld>
            <a:endParaRPr lang="ru-RU"/>
          </a:p>
        </p:txBody>
      </p:sp>
      <p:pic>
        <p:nvPicPr>
          <p:cNvPr id="2050" name="Picture 2" descr="C:\Users\my\Desktop\аленький цветоек\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785794"/>
            <a:ext cx="4028314" cy="5357849"/>
          </a:xfrm>
          <a:prstGeom prst="rect">
            <a:avLst/>
          </a:prstGeom>
          <a:noFill/>
        </p:spPr>
      </p:pic>
      <p:pic>
        <p:nvPicPr>
          <p:cNvPr id="2051" name="Picture 3" descr="C:\Users\my\Desktop\аленький цветоек\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785794"/>
            <a:ext cx="4094989" cy="5286412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>
              <a:defRPr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443FFAF-F499-48ED-8861-F9CB93258685}" type="slidenum">
              <a:rPr lang="ru-RU" smtClean="0"/>
              <a:pPr>
                <a:defRPr/>
              </a:pPr>
              <a:t>7</a:t>
            </a:fld>
            <a:endParaRPr lang="ru-RU"/>
          </a:p>
        </p:txBody>
      </p:sp>
      <p:pic>
        <p:nvPicPr>
          <p:cNvPr id="3074" name="Picture 2" descr="C:\Users\my\Desktop\аленький цветоек\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714356"/>
            <a:ext cx="4214842" cy="5517611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4857752" y="714356"/>
            <a:ext cx="3286148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Times New Roman" pitchFamily="18" charset="0"/>
              </a:rPr>
              <a:t>Аленький цветочек </a:t>
            </a:r>
            <a:r>
              <a:rPr lang="ru-RU" sz="28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Times New Roman" pitchFamily="18" charset="0"/>
              </a:rPr>
              <a:t>- </a:t>
            </a:r>
            <a:r>
              <a:rPr lang="ru-RU" sz="28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Times New Roman" pitchFamily="18" charset="0"/>
              </a:rPr>
              <a:t>эта сказка учит ценить в человеке самые важные человеческие качества </a:t>
            </a:r>
            <a:r>
              <a:rPr lang="ru-RU" sz="28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Times New Roman" pitchFamily="18" charset="0"/>
              </a:rPr>
              <a:t>- </a:t>
            </a:r>
            <a:r>
              <a:rPr lang="ru-RU" sz="2800" b="1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Times New Roman" pitchFamily="18" charset="0"/>
              </a:rPr>
              <a:t>любовь, доброту, заботу</a:t>
            </a:r>
            <a:r>
              <a:rPr lang="ru-RU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Times New Roman" pitchFamily="18" charset="0"/>
              </a:rPr>
              <a:t>. </a:t>
            </a:r>
            <a:r>
              <a:rPr lang="ru-RU" sz="28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Times New Roman" pitchFamily="18" charset="0"/>
              </a:rPr>
              <a:t>Аленький цветочек – символ настоящей любви</a:t>
            </a:r>
            <a:r>
              <a:rPr lang="ru-RU" sz="28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Times New Roman" pitchFamily="18" charset="0"/>
              </a:rPr>
              <a:t>. </a:t>
            </a:r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dirty="0" smtClean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>
              <a:defRPr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443FFAF-F499-48ED-8861-F9CB93258685}" type="slidenum">
              <a:rPr lang="ru-RU" smtClean="0"/>
              <a:pPr>
                <a:defRPr/>
              </a:pPr>
              <a:t>8</a:t>
            </a:fld>
            <a:endParaRPr lang="ru-RU"/>
          </a:p>
        </p:txBody>
      </p:sp>
      <p:pic>
        <p:nvPicPr>
          <p:cNvPr id="8" name="Picture 4" descr="C:\Users\my\Desktop\аленький цветоек\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571480"/>
            <a:ext cx="8730331" cy="5429288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>
              <a:defRPr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443FFAF-F499-48ED-8861-F9CB93258685}" type="slidenum">
              <a:rPr lang="ru-RU" smtClean="0"/>
              <a:pPr>
                <a:defRPr/>
              </a:pPr>
              <a:t>9</a:t>
            </a:fld>
            <a:endParaRPr lang="ru-RU"/>
          </a:p>
        </p:txBody>
      </p:sp>
      <p:pic>
        <p:nvPicPr>
          <p:cNvPr id="6" name="Picture 4" descr="C:\Users\my\Desktop\аленький цветоек\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-9429840"/>
            <a:ext cx="6500826" cy="3925603"/>
          </a:xfrm>
          <a:prstGeom prst="rect">
            <a:avLst/>
          </a:prstGeom>
          <a:noFill/>
        </p:spPr>
      </p:pic>
      <p:sp>
        <p:nvSpPr>
          <p:cNvPr id="7" name="Заголовок 1"/>
          <p:cNvSpPr>
            <a:spLocks noGrp="1"/>
          </p:cNvSpPr>
          <p:nvPr>
            <p:ph type="ctrTitle"/>
          </p:nvPr>
        </p:nvSpPr>
        <p:spPr>
          <a:xfrm>
            <a:off x="357158" y="214290"/>
            <a:ext cx="7772400" cy="147002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dirty="0">
                <a:solidFill>
                  <a:srgbClr val="FF0000"/>
                </a:solidFill>
              </a:rPr>
              <a:t>Сергей Тимофеевич Аксаков</a:t>
            </a:r>
          </a:p>
        </p:txBody>
      </p:sp>
      <p:pic>
        <p:nvPicPr>
          <p:cNvPr id="8" name="Содержимое 3" descr="1300621284_aks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786" y="1500174"/>
            <a:ext cx="3530597" cy="45599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ик 8"/>
          <p:cNvSpPr/>
          <p:nvPr/>
        </p:nvSpPr>
        <p:spPr>
          <a:xfrm>
            <a:off x="4429124" y="1142984"/>
            <a:ext cx="3533770" cy="4303725"/>
          </a:xfrm>
          <a:prstGeom prst="rect">
            <a:avLst/>
          </a:prstGeom>
        </p:spPr>
        <p:txBody>
          <a:bodyPr>
            <a:no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i="1" dirty="0">
                <a:solidFill>
                  <a:schemeClr val="bg1"/>
                </a:solidFill>
                <a:latin typeface="Monotype Corsiva" pitchFamily="66" charset="0"/>
              </a:rPr>
              <a:t>Сказку «Аленький цветочек» Сергей Аксаков услышал в детстве. Маленький Аксаков любил слушать рассказы крепостной няни Пелагеи, один из которых он обработал в известную сказку «Аленький цветочек».</a:t>
            </a:r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1357290" y="3571876"/>
            <a:ext cx="6400800" cy="1752600"/>
          </a:xfrm>
        </p:spPr>
        <p:txBody>
          <a:bodyPr/>
          <a:lstStyle/>
          <a:p>
            <a:pPr eaLnBrk="1" hangingPunct="1">
              <a:defRPr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443FFAF-F499-48ED-8861-F9CB93258685}" type="slidenum">
              <a:rPr lang="ru-RU" smtClean="0"/>
              <a:pPr>
                <a:defRPr/>
              </a:pPr>
              <a:t>10</a:t>
            </a:fld>
            <a:endParaRPr lang="ru-RU"/>
          </a:p>
        </p:txBody>
      </p:sp>
      <p:sp>
        <p:nvSpPr>
          <p:cNvPr id="6" name="Заголовок 1"/>
          <p:cNvSpPr txBox="1">
            <a:spLocks noGrp="1"/>
          </p:cNvSpPr>
          <p:nvPr>
            <p:ph type="ctrTitle"/>
          </p:nvPr>
        </p:nvSpPr>
        <p:spPr>
          <a:xfrm>
            <a:off x="714348" y="1142984"/>
            <a:ext cx="4786346" cy="2000264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1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Monotype Corsiva" pitchFamily="66" charset="0"/>
              </a:rPr>
              <a:t>Детство писателя прошло в Уфе и в имении </a:t>
            </a:r>
            <a:r>
              <a:rPr kumimoji="0" lang="ru-RU" sz="2800" b="1" i="1" u="none" strike="noStrike" kern="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Monotype Corsiva" pitchFamily="66" charset="0"/>
              </a:rPr>
              <a:t>Ново-Аксаково</a:t>
            </a:r>
            <a:r>
              <a:rPr kumimoji="0" lang="ru-RU" sz="2800" b="1" i="1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Monotype Corsiva" pitchFamily="66" charset="0"/>
              </a:rPr>
              <a:t>. Значительное влияние  на формирование личности Аксакова сыграли дед </a:t>
            </a:r>
            <a:r>
              <a:rPr kumimoji="0" lang="en-US" sz="2800" b="1" i="1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Monotype Corsiva" pitchFamily="66" charset="0"/>
              </a:rPr>
              <a:t>C</a:t>
            </a:r>
            <a:r>
              <a:rPr kumimoji="0" lang="ru-RU" sz="2800" b="1" i="1" u="none" strike="noStrike" kern="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Monotype Corsiva" pitchFamily="66" charset="0"/>
              </a:rPr>
              <a:t>тепан</a:t>
            </a:r>
            <a:r>
              <a:rPr kumimoji="0" lang="ru-RU" sz="2800" b="1" i="1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Monotype Corsiva" pitchFamily="66" charset="0"/>
              </a:rPr>
              <a:t> Михайлович и мать Мария Николаевна</a:t>
            </a:r>
            <a:r>
              <a:rPr kumimoji="0" lang="ru-RU" sz="2800" b="1" i="1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Monotype Corsiva" pitchFamily="66" charset="0"/>
              </a:rPr>
              <a:t>.</a:t>
            </a:r>
            <a:endParaRPr kumimoji="0" lang="ru-RU" sz="2800" b="1" i="1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Monotype Corsiva" pitchFamily="66" charset="0"/>
            </a:endParaRPr>
          </a:p>
        </p:txBody>
      </p:sp>
      <p:pic>
        <p:nvPicPr>
          <p:cNvPr id="7" name="Содержимое 3" descr="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3429000"/>
            <a:ext cx="2163759" cy="29825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Содержимое 3" descr="0_2191e_1217a68d_XL.jpe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72132" y="714356"/>
            <a:ext cx="3168650" cy="3744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443FFAF-F499-48ED-8861-F9CB93258685}" type="slidenum">
              <a:rPr lang="ru-RU" smtClean="0"/>
              <a:pPr>
                <a:defRPr/>
              </a:pPr>
              <a:t>11</a:t>
            </a:fld>
            <a:endParaRPr lang="ru-RU"/>
          </a:p>
        </p:txBody>
      </p:sp>
      <p:sp>
        <p:nvSpPr>
          <p:cNvPr id="6" name="Заголовок 4"/>
          <p:cNvSpPr txBox="1">
            <a:spLocks/>
          </p:cNvSpPr>
          <p:nvPr/>
        </p:nvSpPr>
        <p:spPr bwMode="auto">
          <a:xfrm>
            <a:off x="4714876" y="928670"/>
            <a:ext cx="3643286" cy="3071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 fontScale="9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5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>	 </a:t>
            </a:r>
            <a:r>
              <a:rPr kumimoji="0" lang="en-US" sz="35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>C</a:t>
            </a:r>
            <a:r>
              <a:rPr kumimoji="0" lang="ru-RU" sz="35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>казка</a:t>
            </a:r>
            <a:r>
              <a:rPr kumimoji="0" lang="ru-RU" sz="35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> «Аленький цветочек» – самая, быть может, добрая и мудрая из всех написанных на русском языке сказок</a:t>
            </a: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.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j-ea"/>
              <a:cs typeface="+mj-cs"/>
            </a:endParaRPr>
          </a:p>
        </p:txBody>
      </p:sp>
      <p:pic>
        <p:nvPicPr>
          <p:cNvPr id="1026" name="Picture 2" descr="C:\Users\my\Desktop\аленький цветоек\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500042"/>
            <a:ext cx="4146473" cy="5429288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ru-RU" b="1" dirty="0" smtClean="0"/>
              <a:t/>
            </a:r>
            <a:br>
              <a:rPr lang="ru-RU" b="1" dirty="0" smtClean="0"/>
            </a:br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443FFAF-F499-48ED-8861-F9CB93258685}" type="slidenum">
              <a:rPr lang="ru-RU" smtClean="0"/>
              <a:pPr>
                <a:defRPr/>
              </a:pPr>
              <a:t>12</a:t>
            </a:fld>
            <a:endParaRPr lang="ru-RU"/>
          </a:p>
        </p:txBody>
      </p:sp>
      <p:sp>
        <p:nvSpPr>
          <p:cNvPr id="6" name="Объект 2"/>
          <p:cNvSpPr>
            <a:spLocks noGrp="1"/>
          </p:cNvSpPr>
          <p:nvPr>
            <p:ph type="subTitle" idx="1"/>
          </p:nvPr>
        </p:nvSpPr>
        <p:spPr>
          <a:xfrm>
            <a:off x="928662" y="571480"/>
            <a:ext cx="6400800" cy="1752600"/>
          </a:xfrm>
        </p:spPr>
        <p:txBody>
          <a:bodyPr>
            <a:noAutofit/>
          </a:bodyPr>
          <a:lstStyle/>
          <a:p>
            <a:pPr marL="0" indent="0" algn="just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sz="2000" b="1" i="1" dirty="0" smtClean="0">
              <a:solidFill>
                <a:srgbClr val="002060"/>
              </a:solidFill>
            </a:endParaRPr>
          </a:p>
          <a:p>
            <a:pPr marL="0" indent="0"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400" b="1" i="1" dirty="0" smtClean="0">
                <a:solidFill>
                  <a:srgbClr val="000099"/>
                </a:solidFill>
                <a:latin typeface="Monotype Corsiva" pitchFamily="66" charset="0"/>
              </a:rPr>
              <a:t>Жил </a:t>
            </a:r>
            <a:r>
              <a:rPr lang="ru-RU" sz="2400" b="1" i="1" dirty="0">
                <a:solidFill>
                  <a:srgbClr val="000099"/>
                </a:solidFill>
                <a:latin typeface="Monotype Corsiva" pitchFamily="66" charset="0"/>
              </a:rPr>
              <a:t>был богатый купец, и было у него 3 дочери. Купец очень любил своих дочерей, особенно младшую – Настеньку. Стал собираться он по торговым делам за море. Когда он собирался уезжать, он спросил своих дочерей, чего бы они хотели иметь в подарок. Старшая и средняя заказали в подарок то, что хотела иметь в те времена любая красавица, но младшая, любимая дочь купца, хотела иметь нечто иное, она хотела иметь "Аленький цветочек", он привиделся ей во сне. Дальнейшие события этой сказки были не очень весёлыми</a:t>
            </a:r>
            <a:r>
              <a:rPr lang="ru-RU" sz="2400" b="1" i="1" dirty="0" smtClean="0">
                <a:solidFill>
                  <a:srgbClr val="000099"/>
                </a:solidFill>
                <a:latin typeface="Monotype Corsiva" pitchFamily="66" charset="0"/>
              </a:rPr>
              <a:t>.</a:t>
            </a:r>
            <a:r>
              <a:rPr lang="ru-RU" sz="2400" b="1" i="1" dirty="0">
                <a:solidFill>
                  <a:srgbClr val="000099"/>
                </a:solidFill>
                <a:latin typeface="Monotype Corsiva" pitchFamily="66" charset="0"/>
              </a:rPr>
              <a:t> Купец не мог найти своей любимой дочери подарок, но когда он попал в неизвестную ему местность, он увидел тот цветок, который хотела купеческая дочь. </a:t>
            </a:r>
          </a:p>
          <a:p>
            <a:pPr marL="0" indent="0" algn="just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sz="1600" b="1" dirty="0"/>
          </a:p>
        </p:txBody>
      </p:sp>
      <p:sp>
        <p:nvSpPr>
          <p:cNvPr id="7" name="Rectangle 4"/>
          <p:cNvSpPr txBox="1">
            <a:spLocks noChangeArrowheads="1"/>
          </p:cNvSpPr>
          <p:nvPr/>
        </p:nvSpPr>
        <p:spPr bwMode="auto">
          <a:xfrm>
            <a:off x="1285852" y="285728"/>
            <a:ext cx="5741987" cy="693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6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onotype Corsiva" pitchFamily="66" charset="0"/>
                <a:ea typeface="+mj-ea"/>
                <a:cs typeface="+mj-cs"/>
              </a:rPr>
              <a:t>Сюжет сказки</a:t>
            </a:r>
            <a:endParaRPr kumimoji="0" lang="ru-RU" sz="60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onotype Corsiva" pitchFamily="66" charset="0"/>
              <a:ea typeface="+mj-ea"/>
              <a:cs typeface="+mj-cs"/>
            </a:endParaRPr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ru-RU" b="1" dirty="0" smtClean="0"/>
              <a:t/>
            </a:r>
            <a:br>
              <a:rPr lang="ru-RU" b="1" dirty="0" smtClean="0"/>
            </a:br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443FFAF-F499-48ED-8861-F9CB93258685}" type="slidenum">
              <a:rPr lang="ru-RU" smtClean="0"/>
              <a:pPr>
                <a:defRPr/>
              </a:pPr>
              <a:t>13</a:t>
            </a:fld>
            <a:endParaRPr lang="ru-RU"/>
          </a:p>
        </p:txBody>
      </p:sp>
      <p:sp>
        <p:nvSpPr>
          <p:cNvPr id="6" name="Объект 2"/>
          <p:cNvSpPr>
            <a:spLocks noGrp="1"/>
          </p:cNvSpPr>
          <p:nvPr>
            <p:ph type="subTitle" idx="1"/>
          </p:nvPr>
        </p:nvSpPr>
        <p:spPr>
          <a:xfrm>
            <a:off x="857224" y="1071546"/>
            <a:ext cx="6400800" cy="1752600"/>
          </a:xfrm>
        </p:spPr>
        <p:txBody>
          <a:bodyPr>
            <a:noAutofit/>
          </a:bodyPr>
          <a:lstStyle/>
          <a:p>
            <a:pPr marL="0" indent="0" algn="just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sz="2000" b="1" i="1" dirty="0" smtClean="0">
              <a:solidFill>
                <a:srgbClr val="002060"/>
              </a:solidFill>
            </a:endParaRPr>
          </a:p>
          <a:p>
            <a:pPr marL="0" indent="0" algn="just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sz="1600" b="1" dirty="0"/>
          </a:p>
        </p:txBody>
      </p:sp>
      <p:sp>
        <p:nvSpPr>
          <p:cNvPr id="7" name="Rectangle 4"/>
          <p:cNvSpPr txBox="1">
            <a:spLocks noChangeArrowheads="1"/>
          </p:cNvSpPr>
          <p:nvPr/>
        </p:nvSpPr>
        <p:spPr bwMode="auto">
          <a:xfrm>
            <a:off x="1285852" y="357166"/>
            <a:ext cx="5741987" cy="693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6000" b="1" i="0" u="none" strike="noStrike" kern="120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onotype Corsiva" pitchFamily="66" charset="0"/>
                <a:ea typeface="+mj-ea"/>
                <a:cs typeface="+mj-cs"/>
              </a:rPr>
              <a:t>Сюжет сказки</a:t>
            </a:r>
            <a:endParaRPr kumimoji="0" lang="ru-RU" sz="60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onotype Corsiva" pitchFamily="66" charset="0"/>
              <a:ea typeface="+mj-ea"/>
              <a:cs typeface="+mj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214414" y="1142984"/>
            <a:ext cx="5500726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i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Он сорвал его, и вдруг перед ним предстало чудище, он отдал ему цветок при условии, что купец отдаст ему дочь. Купцу пришлось отдать любимую дочь. Она отправляется к чудищу, чтобы спасти отца. Настенька полюбила чудище за прекрасное сердце, чуткую душу. Она относится к чудищу бескорыстно: любит его за «беседы ласковые и разумные», «за душу добрую». Чудищем оказывается заколдованный «молодой принц». Конец оказался, как и во всех сказках счастливым</a:t>
            </a:r>
            <a:r>
              <a:rPr lang="ru-RU" sz="2400" dirty="0">
                <a:solidFill>
                  <a:srgbClr val="000099"/>
                </a:solidFill>
                <a:latin typeface="Monotype Corsiva" pitchFamily="66" charset="0"/>
              </a:rPr>
              <a:t>.</a:t>
            </a:r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ru-RU" b="1" dirty="0" smtClean="0"/>
              <a:t/>
            </a:r>
            <a:br>
              <a:rPr lang="ru-RU" b="1" dirty="0" smtClean="0"/>
            </a:br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443FFAF-F499-48ED-8861-F9CB93258685}" type="slidenum">
              <a:rPr lang="ru-RU" smtClean="0"/>
              <a:pPr>
                <a:defRPr/>
              </a:pPr>
              <a:t>14</a:t>
            </a:fld>
            <a:endParaRPr lang="ru-RU"/>
          </a:p>
        </p:txBody>
      </p:sp>
      <p:sp>
        <p:nvSpPr>
          <p:cNvPr id="6" name="Объект 2"/>
          <p:cNvSpPr>
            <a:spLocks noGrp="1"/>
          </p:cNvSpPr>
          <p:nvPr>
            <p:ph type="subTitle" idx="1"/>
          </p:nvPr>
        </p:nvSpPr>
        <p:spPr>
          <a:xfrm>
            <a:off x="857224" y="928670"/>
            <a:ext cx="6400800" cy="1752600"/>
          </a:xfrm>
        </p:spPr>
        <p:txBody>
          <a:bodyPr>
            <a:noAutofit/>
          </a:bodyPr>
          <a:lstStyle/>
          <a:p>
            <a:pPr marL="0" indent="0" algn="just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sz="2000" b="1" i="1" dirty="0" smtClean="0">
              <a:solidFill>
                <a:srgbClr val="002060"/>
              </a:solidFill>
            </a:endParaRPr>
          </a:p>
          <a:p>
            <a:pPr algn="just" fontAlgn="auto">
              <a:spcAft>
                <a:spcPts val="0"/>
              </a:spcAft>
              <a:defRPr/>
            </a:pPr>
            <a:r>
              <a:rPr lang="ru-RU" sz="2400" b="1" dirty="0" smtClean="0">
                <a:solidFill>
                  <a:srgbClr val="000099"/>
                </a:solidFill>
                <a:latin typeface="Monotype Corsiva" pitchFamily="66" charset="0"/>
              </a:rPr>
              <a:t> </a:t>
            </a:r>
            <a:r>
              <a:rPr lang="ru-RU" sz="2800" b="1" dirty="0" smtClean="0">
                <a:solidFill>
                  <a:srgbClr val="000099"/>
                </a:solidFill>
                <a:latin typeface="Monotype Corsiva" pitchFamily="66" charset="0"/>
              </a:rPr>
              <a:t>Читать сказку Аленький цветочек полезно и поучительно . Она объяснит , что любовь не имеет цены, что для непритворных чувств нет преград и что любовь родителей – наиболее дорогой подарок. Но самый важный урок в этой детской сказке в том, что внешняя красота – отнюдь не основное достоинство личности: самое важное сокрыто внутри. Наши намерения и поступки, наши чувства – вот то, что определяет подлинную красоту человека</a:t>
            </a:r>
            <a:endParaRPr lang="ru-RU" sz="2800" b="1" dirty="0">
              <a:solidFill>
                <a:srgbClr val="000099"/>
              </a:solidFill>
              <a:latin typeface="Monotype Corsiva" pitchFamily="66" charset="0"/>
            </a:endParaRPr>
          </a:p>
        </p:txBody>
      </p:sp>
      <p:sp>
        <p:nvSpPr>
          <p:cNvPr id="7" name="Rectangle 4"/>
          <p:cNvSpPr txBox="1">
            <a:spLocks noChangeArrowheads="1"/>
          </p:cNvSpPr>
          <p:nvPr/>
        </p:nvSpPr>
        <p:spPr bwMode="auto">
          <a:xfrm>
            <a:off x="928662" y="500042"/>
            <a:ext cx="7500990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ru-RU" sz="4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  <a:ea typeface="+mj-ea"/>
              <a:cs typeface="+mj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ea typeface="+mj-ea"/>
                <a:cs typeface="+mj-cs"/>
              </a:rPr>
              <a:t>Почему нужно  читать сказку «Аленький цветочек»?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60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onotype Corsiva" pitchFamily="66" charset="0"/>
              <a:ea typeface="+mj-ea"/>
              <a:cs typeface="+mj-cs"/>
            </a:endParaRPr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443FFAF-F499-48ED-8861-F9CB93258685}" type="slidenum">
              <a:rPr lang="ru-RU" smtClean="0"/>
              <a:pPr>
                <a:defRPr/>
              </a:pPr>
              <a:t>15</a:t>
            </a:fld>
            <a:endParaRPr lang="ru-RU"/>
          </a:p>
        </p:txBody>
      </p:sp>
      <p:pic>
        <p:nvPicPr>
          <p:cNvPr id="1026" name="Picture 2" descr="F:\аленький цветочек\аленький цветоек картинки\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857232"/>
            <a:ext cx="7284126" cy="5072098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443FFAF-F499-48ED-8861-F9CB93258685}" type="slidenum">
              <a:rPr lang="ru-RU" smtClean="0"/>
              <a:pPr>
                <a:defRPr/>
              </a:pPr>
              <a:t>16</a:t>
            </a:fld>
            <a:endParaRPr lang="ru-RU"/>
          </a:p>
        </p:txBody>
      </p:sp>
      <p:pic>
        <p:nvPicPr>
          <p:cNvPr id="2050" name="Picture 2" descr="F:\аленький цветочек\аленький цветоек картинки\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6427" y="857232"/>
            <a:ext cx="7472201" cy="5214974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443FFAF-F499-48ED-8861-F9CB93258685}" type="slidenum">
              <a:rPr lang="ru-RU" smtClean="0"/>
              <a:pPr>
                <a:defRPr/>
              </a:pPr>
              <a:t>17</a:t>
            </a:fld>
            <a:endParaRPr lang="ru-RU"/>
          </a:p>
        </p:txBody>
      </p:sp>
      <p:pic>
        <p:nvPicPr>
          <p:cNvPr id="2050" name="Picture 2" descr="F:\аленький цветочек\аленький цветоек картинки\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642918"/>
            <a:ext cx="8370021" cy="5846809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443FFAF-F499-48ED-8861-F9CB93258685}" type="slidenum">
              <a:rPr lang="ru-RU" smtClean="0"/>
              <a:pPr>
                <a:defRPr/>
              </a:pPr>
              <a:t>18</a:t>
            </a:fld>
            <a:endParaRPr lang="ru-RU"/>
          </a:p>
        </p:txBody>
      </p:sp>
      <p:pic>
        <p:nvPicPr>
          <p:cNvPr id="3074" name="Picture 2" descr="F:\аленький цветочек\аленький цветоек картинки\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26173" y="285728"/>
            <a:ext cx="4717827" cy="6215082"/>
          </a:xfrm>
          <a:prstGeom prst="rect">
            <a:avLst/>
          </a:prstGeom>
          <a:noFill/>
        </p:spPr>
      </p:pic>
      <p:pic>
        <p:nvPicPr>
          <p:cNvPr id="5122" name="Picture 2" descr="F:\аленький цветочек\аленький цветоек картинки\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785794"/>
            <a:ext cx="4350580" cy="5786478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443FFAF-F499-48ED-8861-F9CB93258685}" type="slidenum">
              <a:rPr lang="ru-RU" smtClean="0"/>
              <a:pPr>
                <a:defRPr/>
              </a:pPr>
              <a:t>19</a:t>
            </a:fld>
            <a:endParaRPr lang="ru-RU"/>
          </a:p>
        </p:txBody>
      </p:sp>
      <p:pic>
        <p:nvPicPr>
          <p:cNvPr id="3074" name="Picture 2" descr="F:\аленький цветочек\аленький цветоек картинки\1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857232"/>
            <a:ext cx="7620000" cy="5284391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443FFAF-F499-48ED-8861-F9CB93258685}" type="slidenum">
              <a:rPr lang="ru-RU" smtClean="0"/>
              <a:pPr>
                <a:defRPr/>
              </a:pPr>
              <a:t>20</a:t>
            </a:fld>
            <a:endParaRPr lang="ru-RU"/>
          </a:p>
        </p:txBody>
      </p:sp>
      <p:pic>
        <p:nvPicPr>
          <p:cNvPr id="4099" name="Picture 3" descr="F:\аленький цветочек\аленький цветоек картинки\1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500042"/>
            <a:ext cx="4275210" cy="5643602"/>
          </a:xfrm>
          <a:prstGeom prst="rect">
            <a:avLst/>
          </a:prstGeom>
          <a:noFill/>
        </p:spPr>
      </p:pic>
      <p:pic>
        <p:nvPicPr>
          <p:cNvPr id="4100" name="Picture 4" descr="F:\аленький цветочек\аленький цветоек картинки\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50974" y="571480"/>
            <a:ext cx="4371676" cy="5643602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Сиреневый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Blends</Template>
  <TotalTime>587</TotalTime>
  <Words>613</Words>
  <Application>Microsoft Office PowerPoint</Application>
  <PresentationFormat>Экран (4:3)</PresentationFormat>
  <Paragraphs>47</Paragraphs>
  <Slides>20</Slides>
  <Notes>1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Сиреневый</vt:lpstr>
      <vt:lpstr>Слайд 1</vt:lpstr>
      <vt:lpstr>История создания сказки</vt:lpstr>
      <vt:lpstr> </vt:lpstr>
      <vt:lpstr>Сказка – ложь, да в ней намек, добрым молодцам урок.</vt:lpstr>
      <vt:lpstr>Слайд 5</vt:lpstr>
      <vt:lpstr>Слайд 6</vt:lpstr>
      <vt:lpstr>Слайд 7</vt:lpstr>
      <vt:lpstr>Слайд 8</vt:lpstr>
      <vt:lpstr>Сергей Тимофеевич Аксаков</vt:lpstr>
      <vt:lpstr>Детство писателя прошло в Уфе и в имении Ново-Аксаково. Значительное влияние  на формирование личности Аксакова сыграли дед Cтепан Михайлович и мать Мария Николаевна.</vt:lpstr>
      <vt:lpstr>Слайд 11</vt:lpstr>
      <vt:lpstr> </vt:lpstr>
      <vt:lpstr> </vt:lpstr>
      <vt:lpstr> </vt:lpstr>
      <vt:lpstr>Слайд 15</vt:lpstr>
      <vt:lpstr>Слайд 16</vt:lpstr>
      <vt:lpstr>Слайд 17</vt:lpstr>
      <vt:lpstr>Слайд 18</vt:lpstr>
      <vt:lpstr>Слайд 19</vt:lpstr>
      <vt:lpstr>Слайд 20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Сергей Тимофеевич Аксаков</dc:title>
  <dc:creator>user</dc:creator>
  <cp:lastModifiedBy>my</cp:lastModifiedBy>
  <cp:revision>69</cp:revision>
  <dcterms:created xsi:type="dcterms:W3CDTF">2006-11-14T16:28:27Z</dcterms:created>
  <dcterms:modified xsi:type="dcterms:W3CDTF">2018-01-30T13:21:43Z</dcterms:modified>
</cp:coreProperties>
</file>