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23" r:id="rId2"/>
    <p:sldId id="335" r:id="rId3"/>
    <p:sldId id="341" r:id="rId4"/>
    <p:sldId id="344" r:id="rId5"/>
    <p:sldId id="346" r:id="rId6"/>
    <p:sldId id="345" r:id="rId7"/>
    <p:sldId id="351" r:id="rId8"/>
    <p:sldId id="353" r:id="rId9"/>
    <p:sldId id="347" r:id="rId10"/>
    <p:sldId id="348" r:id="rId11"/>
    <p:sldId id="349" r:id="rId12"/>
    <p:sldId id="352" r:id="rId13"/>
    <p:sldId id="342" r:id="rId14"/>
    <p:sldId id="331" r:id="rId15"/>
    <p:sldId id="343" r:id="rId16"/>
    <p:sldId id="354" r:id="rId17"/>
    <p:sldId id="350" r:id="rId18"/>
    <p:sldId id="338" r:id="rId19"/>
    <p:sldId id="339" r:id="rId20"/>
    <p:sldId id="340" r:id="rId21"/>
    <p:sldId id="355" r:id="rId22"/>
    <p:sldId id="356" r:id="rId23"/>
    <p:sldId id="357" r:id="rId24"/>
    <p:sldId id="358" r:id="rId25"/>
    <p:sldId id="359" r:id="rId26"/>
    <p:sldId id="360" r:id="rId27"/>
    <p:sldId id="337" r:id="rId28"/>
    <p:sldId id="361" r:id="rId29"/>
    <p:sldId id="362" r:id="rId30"/>
    <p:sldId id="365" r:id="rId31"/>
    <p:sldId id="363" r:id="rId32"/>
    <p:sldId id="364" r:id="rId33"/>
    <p:sldId id="366" r:id="rId34"/>
    <p:sldId id="367" r:id="rId35"/>
    <p:sldId id="368" r:id="rId36"/>
    <p:sldId id="336" r:id="rId37"/>
    <p:sldId id="332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6934"/>
    <a:srgbClr val="3333CC"/>
    <a:srgbClr val="CCFFFF"/>
    <a:srgbClr val="66FFFF"/>
    <a:srgbClr val="AE2C83"/>
    <a:srgbClr val="F55168"/>
    <a:srgbClr val="FFFFCC"/>
    <a:srgbClr val="F5EADF"/>
    <a:srgbClr val="C7D07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6" autoAdjust="0"/>
    <p:restoredTop sz="94660"/>
  </p:normalViewPr>
  <p:slideViewPr>
    <p:cSldViewPr>
      <p:cViewPr varScale="1">
        <p:scale>
          <a:sx n="68" d="100"/>
          <a:sy n="68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242779DA-C614-4237-B5E6-905D9727F9E9}" type="datetimeFigureOut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6D9E2966-E05A-47D3-8B31-F3775B7DD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5323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F81FF-F1A7-4345-98E6-480F606F0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7722B-31FB-4EF3-84D5-AB55B3469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17E31-7579-4462-AD6C-3A623A01A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2C56-50B8-4BD5-A7DC-1F6504608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79B5E-BA68-4592-B8EF-766F686CF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EF391-D9DE-420D-A355-8E46E170A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212D8-5661-4795-BA4F-5734ACF92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5ECA6-63F5-45A8-82DC-8F6FDE608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FC4DC-B78D-47E2-92D8-B4A687E4E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F81BC-99E4-42D8-828F-01C701307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1884B-0769-4D77-9387-5D714A498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723DB4D6-0DC1-4FD5-A6B2-8BAB7AF17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showjournal.php?journalid=861706&amp;keywordid=709517" TargetMode="External"/><Relationship Id="rId2" Type="http://schemas.openxmlformats.org/officeDocument/2006/relationships/hyperlink" Target="http://tarasik.ru/books/rusalochka/illustrations/37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23.photobucket.com/albums/b390/mirandalina/illustr/Andersen_Skazki_1983_03.jpg" TargetMode="External"/><Relationship Id="rId4" Type="http://schemas.openxmlformats.org/officeDocument/2006/relationships/hyperlink" Target="http://s47.radikal.ru/i117/0810/84/8c17bacdc41c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8"/>
          <p:cNvSpPr>
            <a:spLocks noChangeArrowheads="1"/>
          </p:cNvSpPr>
          <p:nvPr/>
        </p:nvSpPr>
        <p:spPr bwMode="auto">
          <a:xfrm>
            <a:off x="6516688" y="5229225"/>
            <a:ext cx="2447925" cy="1439863"/>
          </a:xfrm>
          <a:prstGeom prst="roundRect">
            <a:avLst>
              <a:gd name="adj" fmla="val 16667"/>
            </a:avLst>
          </a:prstGeom>
          <a:solidFill>
            <a:schemeClr val="bg1">
              <a:alpha val="79999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i="1"/>
              <a:t>Орехова Людмила Викторовна</a:t>
            </a:r>
          </a:p>
          <a:p>
            <a:pPr algn="ctr"/>
            <a:r>
              <a:rPr lang="ru-RU" sz="1400" i="1"/>
              <a:t>Воспитатель ГПД</a:t>
            </a:r>
          </a:p>
          <a:p>
            <a:pPr algn="ctr"/>
            <a:r>
              <a:rPr lang="ru-RU" sz="1400" i="1"/>
              <a:t>ГБОУ СОШ № 254 г. Москва</a:t>
            </a: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424862" cy="15113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ru-RU" sz="4800" b="1" dirty="0" smtClean="0">
                <a:solidFill>
                  <a:srgbClr val="7030A0"/>
                </a:solidFill>
                <a:latin typeface="Segoe Script" pitchFamily="34" charset="0"/>
              </a:rPr>
              <a:t>«Великий датский сказочник»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333375"/>
            <a:ext cx="7273925" cy="1871663"/>
          </a:xfrm>
          <a:solidFill>
            <a:schemeClr val="bg1">
              <a:lumMod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just">
              <a:buFontTx/>
              <a:buNone/>
              <a:defRPr/>
            </a:pPr>
            <a:r>
              <a:rPr lang="ru-RU" dirty="0" smtClean="0"/>
              <a:t> 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1828 г. Андерсен стал студентом гимназии в     г.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Сагельсе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Его первое произведение «Прогулка на остров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Амагер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имело успех, и это придало силы. Он писал романы, драмы, повести, стихотворения.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://www.statoquotidiano.it/wp-content/uploads/2011/05/anders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9844" y="2348880"/>
            <a:ext cx="5278338" cy="4224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333375"/>
            <a:ext cx="3960812" cy="619125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Первые сказки были напечатаны в 1835 г. В 1843г. вышел первый сборник «Новые сказки», в 1852 г. – «Истории», в 1858 г. – «Новые сказки и истории». Всего Андерсен написал 156 сказок, не считая тех, которые вошли  в путевые очерки. Они завоевали читателей многих стран, где были переведены на родной язык.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6" name="Picture 4" descr="Сказки и истории - Детская литерату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60350"/>
            <a:ext cx="4279900" cy="626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850" y="549275"/>
            <a:ext cx="4824413" cy="4679950"/>
          </a:xfrm>
          <a:solidFill>
            <a:schemeClr val="bg1">
              <a:lumMod val="95000"/>
            </a:schemeClr>
          </a:solidFill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настоящее время без сказок Г.Х. Андерсена  немыслимо детство любого человека. Его имя стало символом всего настоящего, чистого, высокого. Не случайно Высшая международная премия за лучшую детскую книгу носит его имя — это Золотая медаль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Ханса-Кристиана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Андерсена, которую присуждают раз в два года самым талантливым писателям и художникам. 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Ганс Христиан Андерсен ЧУДЕСНАЯ СУДЬБА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3124">
            <a:off x="5220072" y="548680"/>
            <a:ext cx="3590925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850" y="333375"/>
            <a:ext cx="7272338" cy="11509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день рождения Г.-Х. Андерсена  - 2 апреля – отмечается ежегодно как Международный день детской книги</a:t>
            </a:r>
            <a:endParaRPr lang="ru-RU" sz="2800" dirty="0">
              <a:solidFill>
                <a:schemeClr val="tx2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 descr="Персональный сайт - реализация основных и дополнительных програм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628800"/>
            <a:ext cx="3527976" cy="4869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5" name="Picture 7" descr="Скачать бесплатные Анимашки, анимационные картинки Книги, блокноты на - 30 Января 2014 - Blog - Teletrav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4756642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684213" y="1844675"/>
            <a:ext cx="78486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ru-RU" sz="2800" i="1"/>
          </a:p>
        </p:txBody>
      </p:sp>
      <p:sp>
        <p:nvSpPr>
          <p:cNvPr id="6147" name="Rectangle 11"/>
          <p:cNvSpPr>
            <a:spLocks noChangeArrowheads="1"/>
          </p:cNvSpPr>
          <p:nvPr/>
        </p:nvSpPr>
        <p:spPr bwMode="auto">
          <a:xfrm>
            <a:off x="457200" y="274638"/>
            <a:ext cx="71389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Памятник знаменитому сказочнику установлен у городской ратуши в Копенгагене. Его именем назван бульвар в центре города.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102" name="Picture 6" descr="Новости - Дневник.ру: Международный день детской кни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74794"/>
            <a:ext cx="4968552" cy="3726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>
          <a:xfrm>
            <a:off x="4932363" y="1989138"/>
            <a:ext cx="3609975" cy="2879725"/>
          </a:xfr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pPr algn="just"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Копенгагене есть знаменитый памятник Русалочке – героине сказки Х.-К. Андерсена.</a:t>
            </a:r>
          </a:p>
        </p:txBody>
      </p:sp>
      <p:pic>
        <p:nvPicPr>
          <p:cNvPr id="26626" name="Picture 2" descr="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90635">
            <a:off x="611560" y="404664"/>
            <a:ext cx="3780420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lib.1september.ru/2008/21/copenhagen-ibby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629087"/>
            <a:ext cx="2880320" cy="38365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850" y="274638"/>
            <a:ext cx="7272338" cy="1143000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Оденсе  - памятник стойкому оловянному солдатику. 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6375" y="404813"/>
            <a:ext cx="5688013" cy="936625"/>
          </a:xfrm>
          <a:ln>
            <a:solidFill>
              <a:srgbClr val="F55168"/>
            </a:solidFill>
          </a:ln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  <a:cs typeface="DokChampa" pitchFamily="34" charset="-34"/>
              </a:rPr>
              <a:t>Викторина</a:t>
            </a:r>
          </a:p>
        </p:txBody>
      </p:sp>
      <p:pic>
        <p:nvPicPr>
          <p:cNvPr id="45058" name="Picture 2" descr="Мультфильмы &quot; Страница 1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23531">
            <a:off x="269651" y="1671551"/>
            <a:ext cx="3024336" cy="41584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060" name="Picture 4" descr="Андерсен сказки Сказки Андерсена В книге представлены малоизвестные сказки писателя, переведенные на русский язык членами Росс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2609">
            <a:off x="6178834" y="1734443"/>
            <a:ext cx="2664296" cy="4176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062" name="Picture 6" descr="Скачать художественные книги бесплатно с интернет библиотеки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628800"/>
            <a:ext cx="2952328" cy="4149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Папа &quot;Гадкого утенк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00808"/>
            <a:ext cx="3810000" cy="3762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7139136" cy="1143000"/>
          </a:xfrm>
          <a:solidFill>
            <a:srgbClr val="CCFFFF"/>
          </a:solidFill>
          <a:ln>
            <a:solidFill>
              <a:srgbClr val="7030A0"/>
            </a:solidFill>
          </a:ln>
        </p:spPr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путешествовал в кораблике из газетной бумаги по водосточной канаве?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2564904"/>
            <a:ext cx="3898776" cy="1224136"/>
          </a:xfrm>
        </p:spPr>
        <p:txBody>
          <a:bodyPr/>
          <a:lstStyle/>
          <a:p>
            <a:pPr>
              <a:buNone/>
            </a:pPr>
            <a:endParaRPr lang="ru-RU" sz="2800" b="1" dirty="0" smtClean="0">
              <a:solidFill>
                <a:srgbClr val="3333CC"/>
              </a:solidFill>
              <a:latin typeface="Franklin Gothic Demi" pitchFamily="34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3333CC"/>
                </a:solidFill>
                <a:latin typeface="Franklin Gothic Demi" pitchFamily="34" charset="0"/>
              </a:rPr>
              <a:t>Оловянный солдатик</a:t>
            </a:r>
            <a:endParaRPr lang="ru-RU" sz="2800" b="1" dirty="0">
              <a:solidFill>
                <a:srgbClr val="3333CC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ransition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7128792" cy="1143000"/>
          </a:xfrm>
          <a:solidFill>
            <a:srgbClr val="CCFFFF"/>
          </a:solidFill>
          <a:ln>
            <a:solidFill>
              <a:srgbClr val="7030A0"/>
            </a:solidFill>
          </a:ln>
        </p:spPr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Какой герой сказок Андерсена знает столько сказок, сколько не знает никто?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76056" y="2780928"/>
            <a:ext cx="3610744" cy="12961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err="1" smtClean="0">
                <a:solidFill>
                  <a:srgbClr val="3333CC"/>
                </a:solidFill>
                <a:latin typeface="Franklin Gothic Demi" pitchFamily="34" charset="0"/>
              </a:rPr>
              <a:t>Оле-Лукойе</a:t>
            </a:r>
            <a:endParaRPr lang="ru-RU" b="1" dirty="0">
              <a:solidFill>
                <a:srgbClr val="3333CC"/>
              </a:solidFill>
              <a:latin typeface="Franklin Gothic Demi" pitchFamily="34" charset="0"/>
            </a:endParaRPr>
          </a:p>
        </p:txBody>
      </p:sp>
      <p:pic>
        <p:nvPicPr>
          <p:cNvPr id="2" name="Picture 2" descr="&quot;Оле-Лукойе&quot; Г.Х. Андерсен Радиоспектакль 1971 - Театр у микрофона с МАРИЕЙ БАБАНОВОЙ @ EX.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82373">
            <a:off x="848608" y="1748046"/>
            <a:ext cx="4320480" cy="377733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hecke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994525" cy="1143000"/>
          </a:xfrm>
        </p:spPr>
        <p:txBody>
          <a:bodyPr/>
          <a:lstStyle/>
          <a:p>
            <a:pPr>
              <a:defRPr/>
            </a:pPr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Биография писателя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4968875" cy="3673475"/>
          </a:xfrm>
          <a:solidFill>
            <a:srgbClr val="F5EADF"/>
          </a:solidFill>
          <a:ln w="19050">
            <a:solidFill>
              <a:srgbClr val="C0000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i="1" smtClean="0">
                <a:latin typeface="Times New Roman" pitchFamily="18" charset="0"/>
              </a:rPr>
              <a:t>Ханс Кристиан Андерсен (</a:t>
            </a:r>
            <a:r>
              <a:rPr lang="en-US" i="1" smtClean="0">
                <a:latin typeface="Times New Roman" pitchFamily="18" charset="0"/>
              </a:rPr>
              <a:t>02.04.</a:t>
            </a:r>
            <a:r>
              <a:rPr lang="ru-RU" i="1" smtClean="0">
                <a:latin typeface="Times New Roman" pitchFamily="18" charset="0"/>
              </a:rPr>
              <a:t>1805-</a:t>
            </a:r>
            <a:r>
              <a:rPr lang="en-US" i="1" smtClean="0">
                <a:latin typeface="Times New Roman" pitchFamily="18" charset="0"/>
              </a:rPr>
              <a:t> 04</a:t>
            </a:r>
            <a:r>
              <a:rPr lang="ru-RU" i="1" smtClean="0">
                <a:latin typeface="Times New Roman" pitchFamily="18" charset="0"/>
              </a:rPr>
              <a:t>.08.1875)</a:t>
            </a:r>
          </a:p>
          <a:p>
            <a:pPr algn="ctr">
              <a:buFontTx/>
              <a:buNone/>
            </a:pPr>
            <a:r>
              <a:rPr lang="ru-RU" i="1" smtClean="0">
                <a:latin typeface="Times New Roman" pitchFamily="18" charset="0"/>
              </a:rPr>
              <a:t>Родился в датском городке Оденсе на острове Фюн.</a:t>
            </a:r>
          </a:p>
        </p:txBody>
      </p:sp>
      <p:pic>
        <p:nvPicPr>
          <p:cNvPr id="3077" name="Picture 5" descr="TLT.ru - Новости Тольят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663839"/>
            <a:ext cx="3456309" cy="3709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В мире сказок Андерсена - Картинка 3444/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84871">
            <a:off x="5292080" y="1268760"/>
            <a:ext cx="3096344" cy="4144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7067128" cy="1143000"/>
          </a:xfrm>
          <a:solidFill>
            <a:srgbClr val="CCFFFF"/>
          </a:solidFill>
          <a:ln>
            <a:solidFill>
              <a:srgbClr val="7030A0"/>
            </a:solidFill>
          </a:ln>
        </p:spPr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какой сказке нарушено право ребёнка «Ребёнок не обязан быть как все»?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564903"/>
            <a:ext cx="4474840" cy="2376265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3333CC"/>
                </a:solidFill>
              </a:rPr>
              <a:t>       </a:t>
            </a:r>
            <a:r>
              <a:rPr lang="ru-RU" sz="2800" b="1" dirty="0" smtClean="0">
                <a:solidFill>
                  <a:srgbClr val="3333CC"/>
                </a:solidFill>
                <a:latin typeface="Franklin Gothic Demi" pitchFamily="34" charset="0"/>
              </a:rPr>
              <a:t>«Гадкий утёнок» </a:t>
            </a:r>
          </a:p>
          <a:p>
            <a:pPr>
              <a:buNone/>
            </a:pPr>
            <a:r>
              <a:rPr lang="ru-RU" sz="2400" i="1" dirty="0" smtClean="0"/>
              <a:t>Его били, щипали, гнали отовсюду за то, что он был не как все.</a:t>
            </a:r>
            <a:endParaRPr lang="ru-RU" sz="2400" i="1" dirty="0"/>
          </a:p>
        </p:txBody>
      </p:sp>
    </p:spTree>
  </p:cSld>
  <p:clrMapOvr>
    <a:masterClrMapping/>
  </p:clrMapOvr>
  <p:transition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7067128" cy="1143000"/>
          </a:xfrm>
          <a:solidFill>
            <a:srgbClr val="CCFFFF"/>
          </a:solidFill>
          <a:ln>
            <a:solidFill>
              <a:srgbClr val="7030A0"/>
            </a:solidFill>
          </a:ln>
        </p:spPr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какой предмет в сказке Андерсена была назначена цена в 100 поцелуев?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2132856"/>
            <a:ext cx="3754760" cy="2160241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3333CC"/>
                </a:solidFill>
                <a:latin typeface="Franklin Gothic Demi" pitchFamily="34" charset="0"/>
              </a:rPr>
              <a:t>За трещотку.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Franklin Gothic Demi" pitchFamily="34" charset="0"/>
              </a:rPr>
              <a:t>Сказка «Свинопас»</a:t>
            </a:r>
            <a:endParaRPr lang="ru-RU" sz="2800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pic>
        <p:nvPicPr>
          <p:cNvPr id="12290" name="Picture 2" descr="Добужинский Мстислав Валерианович. Принцесса и свинопа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556792"/>
            <a:ext cx="3240360" cy="2940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2" name="Picture 4" descr="Свинопас - Андерсен Ханс Кристиа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276872"/>
            <a:ext cx="2675003" cy="35383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6984776" cy="1143000"/>
          </a:xfrm>
          <a:solidFill>
            <a:srgbClr val="CCFFFF"/>
          </a:solidFill>
          <a:ln>
            <a:solidFill>
              <a:srgbClr val="7030A0"/>
            </a:solidFill>
          </a:ln>
        </p:spPr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называется сказка о храбром солдате?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924944"/>
            <a:ext cx="3898776" cy="1296143"/>
          </a:xfrm>
        </p:spPr>
        <p:txBody>
          <a:bodyPr/>
          <a:lstStyle/>
          <a:p>
            <a:pPr algn="just">
              <a:buNone/>
            </a:pPr>
            <a:r>
              <a:rPr lang="ru-RU" sz="2800" b="1" dirty="0" smtClean="0">
                <a:solidFill>
                  <a:srgbClr val="3333CC"/>
                </a:solidFill>
                <a:latin typeface="Franklin Gothic Demi" pitchFamily="34" charset="0"/>
                <a:cs typeface="FrankRuehl" pitchFamily="34" charset="-79"/>
              </a:rPr>
              <a:t>«Стойкий оловянный солдатик»</a:t>
            </a:r>
            <a:endParaRPr lang="ru-RU" sz="2800" b="1" dirty="0">
              <a:solidFill>
                <a:srgbClr val="3333CC"/>
              </a:solidFill>
              <a:latin typeface="Franklin Gothic Demi" pitchFamily="34" charset="0"/>
              <a:cs typeface="FrankRuehl" pitchFamily="34" charset="-79"/>
            </a:endParaRPr>
          </a:p>
        </p:txBody>
      </p:sp>
      <p:pic>
        <p:nvPicPr>
          <p:cNvPr id="1026" name="Picture 2" descr="Портфолио фрилансера Kira Skripnichenko kira_art. Рисунки и иллюстрации - Стойкий Оловянный Солдатик. Фриланс, удаленная рабо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79387"/>
            <a:ext cx="4320480" cy="425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6984776" cy="1143000"/>
          </a:xfrm>
          <a:solidFill>
            <a:srgbClr val="CCFFFF"/>
          </a:solidFill>
          <a:ln>
            <a:solidFill>
              <a:srgbClr val="7030A0"/>
            </a:solidFill>
          </a:ln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звали смелую девочку из сказки «Снежная королева»?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220072" y="2636913"/>
            <a:ext cx="3466728" cy="144016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3333CC"/>
                </a:solidFill>
              </a:rPr>
              <a:t>           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3333CC"/>
                </a:solidFill>
                <a:latin typeface="Franklin Gothic Demi" pitchFamily="34" charset="0"/>
              </a:rPr>
              <a:t>              </a:t>
            </a:r>
            <a:r>
              <a:rPr lang="ru-RU" b="1" dirty="0" smtClean="0">
                <a:solidFill>
                  <a:srgbClr val="3333CC"/>
                </a:solidFill>
                <a:latin typeface="Franklin Gothic Demi" pitchFamily="34" charset="0"/>
              </a:rPr>
              <a:t>Герда</a:t>
            </a:r>
            <a:endParaRPr lang="ru-RU" b="1" dirty="0">
              <a:solidFill>
                <a:srgbClr val="3333CC"/>
              </a:solidFill>
              <a:latin typeface="Franklin Gothic Demi" pitchFamily="34" charset="0"/>
            </a:endParaRPr>
          </a:p>
        </p:txBody>
      </p:sp>
      <p:pic>
        <p:nvPicPr>
          <p:cNvPr id="10242" name="Picture 2" descr="Снежная Королева (1957) - смотреть бесплатно мультфильм онлайн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5064563" cy="37984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7067128" cy="1143000"/>
          </a:xfrm>
          <a:solidFill>
            <a:srgbClr val="CCFFFF"/>
          </a:solidFill>
          <a:ln>
            <a:solidFill>
              <a:srgbClr val="7030A0"/>
            </a:solidFill>
          </a:ln>
        </p:spPr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перекусил стебелёк кувшинки, спасая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Дюймовочку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от жабы?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4048" y="2708920"/>
            <a:ext cx="3538736" cy="15121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</a:t>
            </a:r>
            <a:r>
              <a:rPr lang="ru-RU" b="1" dirty="0" smtClean="0">
                <a:solidFill>
                  <a:srgbClr val="3333CC"/>
                </a:solidFill>
                <a:latin typeface="Franklin Gothic Demi" pitchFamily="34" charset="0"/>
              </a:rPr>
              <a:t>Рыбки</a:t>
            </a:r>
            <a:endParaRPr lang="ru-RU" b="1" dirty="0">
              <a:solidFill>
                <a:srgbClr val="3333CC"/>
              </a:solidFill>
              <a:latin typeface="Franklin Gothic Demi" pitchFamily="34" charset="0"/>
            </a:endParaRPr>
          </a:p>
        </p:txBody>
      </p:sp>
      <p:pic>
        <p:nvPicPr>
          <p:cNvPr id="9218" name="Picture 2" descr="Дюймовоч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5544616" cy="4019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7067128" cy="1143000"/>
          </a:xfrm>
          <a:solidFill>
            <a:srgbClr val="CCFFFF"/>
          </a:solidFill>
          <a:ln>
            <a:solidFill>
              <a:srgbClr val="7030A0"/>
            </a:solidFill>
          </a:ln>
        </p:spPr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Эта героиня превратилась в морскую пену. Как её звали?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24128" y="2852936"/>
            <a:ext cx="3034680" cy="108012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3333CC"/>
                </a:solidFill>
                <a:latin typeface="Franklin Gothic Demi" pitchFamily="34" charset="0"/>
              </a:rPr>
              <a:t>Русалочка</a:t>
            </a:r>
            <a:endParaRPr lang="ru-RU" b="1" dirty="0">
              <a:solidFill>
                <a:srgbClr val="3333CC"/>
              </a:solidFill>
              <a:latin typeface="Franklin Gothic Demi" pitchFamily="34" charset="0"/>
            </a:endParaRPr>
          </a:p>
        </p:txBody>
      </p:sp>
      <p:pic>
        <p:nvPicPr>
          <p:cNvPr id="8194" name="Picture 2" descr="Иллюстрации к сказкам от Нонны Алёшиной &quot; NIFIGA-SEBE.RU - фотографии, клипарты, вектор, картинки и шабло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2816"/>
            <a:ext cx="5788973" cy="36762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7139136" cy="1143000"/>
          </a:xfrm>
          <a:solidFill>
            <a:srgbClr val="CCFFFF"/>
          </a:solidFill>
          <a:ln>
            <a:solidFill>
              <a:srgbClr val="7030A0"/>
            </a:solidFill>
          </a:ln>
        </p:spPr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Какой предмет помог королеве выяснить, настоящая ли перед ней принцесса?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652120" y="2924944"/>
            <a:ext cx="3034680" cy="10081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>
                <a:solidFill>
                  <a:srgbClr val="3333CC"/>
                </a:solidFill>
                <a:latin typeface="Franklin Gothic Demi" pitchFamily="34" charset="0"/>
              </a:rPr>
              <a:t>Горошина</a:t>
            </a:r>
            <a:endParaRPr lang="ru-RU" b="1" dirty="0">
              <a:solidFill>
                <a:srgbClr val="3333CC"/>
              </a:solidFill>
              <a:latin typeface="Franklin Gothic Demi" pitchFamily="34" charset="0"/>
            </a:endParaRPr>
          </a:p>
        </p:txBody>
      </p:sp>
      <p:pic>
        <p:nvPicPr>
          <p:cNvPr id="7170" name="Picture 2" descr="Принцесса на гороши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5400600" cy="39784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7128792" cy="1143000"/>
          </a:xfrm>
          <a:solidFill>
            <a:srgbClr val="CCFFFF"/>
          </a:solidFill>
          <a:ln>
            <a:solidFill>
              <a:srgbClr val="7030A0"/>
            </a:solidFill>
          </a:ln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Какое слово складывал Кай из льдинок в чертогах Снежной королевы?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292080" y="3284984"/>
            <a:ext cx="3672408" cy="86409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3333CC"/>
                </a:solidFill>
                <a:latin typeface="Franklin Gothic Demi" pitchFamily="34" charset="0"/>
                <a:cs typeface="Microsoft Uighur" pitchFamily="2" charset="-78"/>
              </a:rPr>
              <a:t>«Вечность»</a:t>
            </a:r>
            <a:endParaRPr lang="ru-RU" b="1" dirty="0">
              <a:solidFill>
                <a:srgbClr val="3333CC"/>
              </a:solidFill>
              <a:latin typeface="Franklin Gothic Demi" pitchFamily="34" charset="0"/>
              <a:cs typeface="Microsoft Uighur" pitchFamily="2" charset="-78"/>
            </a:endParaRPr>
          </a:p>
        </p:txBody>
      </p:sp>
      <p:pic>
        <p:nvPicPr>
          <p:cNvPr id="19458" name="Picture 2" descr="ДЕТСКАЯ ЛИТЕРАТУРА - Новая литературная энцикло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00808"/>
            <a:ext cx="3228975" cy="4362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7067128" cy="1143000"/>
          </a:xfrm>
          <a:solidFill>
            <a:srgbClr val="CCFFFF"/>
          </a:solidFill>
          <a:ln>
            <a:solidFill>
              <a:srgbClr val="7030A0"/>
            </a:solidFill>
          </a:ln>
        </p:spPr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в сказке Андерсена попросил солдата достать огниво из дупла дерева?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Огниво - Афиша Харькова на МедиаПор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772816"/>
            <a:ext cx="5395610" cy="379851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2708920"/>
            <a:ext cx="3744416" cy="16561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3333CC"/>
                </a:solidFill>
                <a:latin typeface="Franklin Gothic Demi" pitchFamily="34" charset="0"/>
              </a:rPr>
              <a:t>Старая ведьма</a:t>
            </a:r>
            <a:endParaRPr lang="ru-RU" b="1" dirty="0">
              <a:solidFill>
                <a:srgbClr val="3333CC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ransition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7139136" cy="1143000"/>
          </a:xfrm>
          <a:solidFill>
            <a:srgbClr val="CCFFFF"/>
          </a:solidFill>
          <a:ln>
            <a:solidFill>
              <a:srgbClr val="7030A0"/>
            </a:solidFill>
          </a:ln>
        </p:spPr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Кому было присвоено особое звание: первый певец императорского ночного столика с левой стороны?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780928"/>
            <a:ext cx="3610744" cy="122413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3333CC"/>
                </a:solidFill>
                <a:latin typeface="Franklin Gothic Demi" pitchFamily="34" charset="0"/>
              </a:rPr>
              <a:t>Искусственный соловей</a:t>
            </a:r>
            <a:endParaRPr lang="ru-RU" b="1" dirty="0">
              <a:solidFill>
                <a:srgbClr val="3333CC"/>
              </a:solidFill>
              <a:latin typeface="Franklin Gothic Demi" pitchFamily="34" charset="0"/>
            </a:endParaRPr>
          </a:p>
        </p:txBody>
      </p:sp>
      <p:pic>
        <p:nvPicPr>
          <p:cNvPr id="5122" name="Picture 2" descr="Робот ЭЛ-76 попадает не туда - diafilmfilist Диафильм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2620" y="1646178"/>
            <a:ext cx="4975844" cy="37270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450" cy="114300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cs typeface="AngsanaUPC" pitchFamily="18" charset="-34"/>
              </a:rPr>
              <a:t>Дом Андерсена в г. Оденсе</a:t>
            </a:r>
          </a:p>
        </p:txBody>
      </p:sp>
      <p:pic>
        <p:nvPicPr>
          <p:cNvPr id="4099" name="Picture 4" descr="Музей Андерсена в Оденсе, Дания Expo-interes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133600"/>
            <a:ext cx="2963863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Фото отеля Best Western Hotel Knudsens Gaard 4**** - Go. Go to Tour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73238"/>
            <a:ext cx="55435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7139136" cy="1143000"/>
          </a:xfrm>
          <a:solidFill>
            <a:srgbClr val="CCFFFF"/>
          </a:solidFill>
          <a:ln>
            <a:solidFill>
              <a:srgbClr val="7030A0"/>
            </a:solidFill>
          </a:ln>
        </p:spPr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какой сказке сердце мальчика превратилось в кусочек льда?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788024" y="2420888"/>
            <a:ext cx="4032448" cy="21602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r>
              <a:rPr lang="ru-RU" b="1" dirty="0" smtClean="0">
                <a:solidFill>
                  <a:srgbClr val="3333CC"/>
                </a:solidFill>
                <a:latin typeface="Franklin Gothic Demi" pitchFamily="34" charset="0"/>
              </a:rPr>
              <a:t>«Снежная королева»</a:t>
            </a:r>
            <a:endParaRPr lang="ru-RU" b="1" dirty="0">
              <a:solidFill>
                <a:srgbClr val="3333CC"/>
              </a:solidFill>
              <a:latin typeface="Franklin Gothic Demi" pitchFamily="34" charset="0"/>
            </a:endParaRPr>
          </a:p>
        </p:txBody>
      </p:sp>
      <p:pic>
        <p:nvPicPr>
          <p:cNvPr id="2052" name="Picture 4" descr="Иллюстрации к &quot;Снежной Королеве&quot; от Анастасии Архиповой - Иллюстрации - Картинки, иллюстрации, клипарт - ВЕСЕЛЯНДИЯ- Онлайн му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56792"/>
            <a:ext cx="3600400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6995120" cy="1143000"/>
          </a:xfrm>
          <a:solidFill>
            <a:srgbClr val="CCFFFF"/>
          </a:solidFill>
          <a:ln>
            <a:solidFill>
              <a:srgbClr val="7030A0"/>
            </a:solidFill>
          </a:ln>
        </p:spPr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звали сестру принцев из сказки «Дикие лебеди»?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564904"/>
            <a:ext cx="2890664" cy="129614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3333CC"/>
                </a:solidFill>
                <a:latin typeface="Franklin Gothic Demi" pitchFamily="34" charset="0"/>
              </a:rPr>
              <a:t>    </a:t>
            </a:r>
          </a:p>
          <a:p>
            <a:pPr>
              <a:buNone/>
            </a:pPr>
            <a:r>
              <a:rPr lang="ru-RU" b="1" dirty="0" smtClean="0">
                <a:solidFill>
                  <a:srgbClr val="3333CC"/>
                </a:solidFill>
                <a:latin typeface="Franklin Gothic Demi" pitchFamily="34" charset="0"/>
              </a:rPr>
              <a:t>        </a:t>
            </a:r>
            <a:r>
              <a:rPr lang="ru-RU" b="1" dirty="0" err="1" smtClean="0">
                <a:solidFill>
                  <a:srgbClr val="3333CC"/>
                </a:solidFill>
                <a:latin typeface="Franklin Gothic Demi" pitchFamily="34" charset="0"/>
              </a:rPr>
              <a:t>Элиза</a:t>
            </a:r>
            <a:endParaRPr lang="ru-RU" b="1" dirty="0">
              <a:solidFill>
                <a:srgbClr val="3333CC"/>
              </a:solidFill>
              <a:latin typeface="Franklin Gothic Demi" pitchFamily="34" charset="0"/>
            </a:endParaRPr>
          </a:p>
        </p:txBody>
      </p:sp>
      <p:pic>
        <p:nvPicPr>
          <p:cNvPr id="4098" name="Picture 2" descr="Книжки из детства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772816"/>
            <a:ext cx="3816424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6984776" cy="1224136"/>
          </a:xfrm>
          <a:solidFill>
            <a:srgbClr val="CCFFFF"/>
          </a:solidFill>
          <a:ln>
            <a:solidFill>
              <a:srgbClr val="7030A0"/>
            </a:solidFill>
          </a:ln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какой сказке собаки охраняли три сундука с деньгами?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636911"/>
            <a:ext cx="3538736" cy="108012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3333CC"/>
                </a:solidFill>
                <a:latin typeface="Franklin Gothic Demi" pitchFamily="34" charset="0"/>
              </a:rPr>
              <a:t>       </a:t>
            </a:r>
          </a:p>
          <a:p>
            <a:pPr>
              <a:buNone/>
            </a:pPr>
            <a:r>
              <a:rPr lang="ru-RU" b="1" dirty="0" smtClean="0">
                <a:solidFill>
                  <a:srgbClr val="3333CC"/>
                </a:solidFill>
                <a:latin typeface="Franklin Gothic Demi" pitchFamily="34" charset="0"/>
              </a:rPr>
              <a:t>      «Огниво»</a:t>
            </a:r>
            <a:endParaRPr lang="ru-RU" b="1" dirty="0">
              <a:solidFill>
                <a:srgbClr val="3333CC"/>
              </a:solidFill>
              <a:latin typeface="Franklin Gothic Demi" pitchFamily="34" charset="0"/>
            </a:endParaRPr>
          </a:p>
        </p:txBody>
      </p:sp>
      <p:pic>
        <p:nvPicPr>
          <p:cNvPr id="3074" name="Picture 2" descr="Огниво (Мария Парфенова ) 2009 г., Мультфильм, DVDRip :: zoneland.o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844824"/>
            <a:ext cx="4824536" cy="36184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7067128" cy="1143000"/>
          </a:xfrm>
          <a:solidFill>
            <a:srgbClr val="CCFFFF"/>
          </a:solidFill>
          <a:ln>
            <a:solidFill>
              <a:srgbClr val="7030A0"/>
            </a:solidFill>
          </a:ln>
        </p:spPr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взяла взамен за своё зелье ведьма у Русалочки?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Русалочка, The Little Mermaid, фильм, кино, фото, обои, картинка #15628 - Nuclear-Wallpapers.ru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700808"/>
            <a:ext cx="4968552" cy="37264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2852936"/>
            <a:ext cx="4690864" cy="1368152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3333CC"/>
                </a:solidFill>
                <a:latin typeface="Franklin Gothic Demi" pitchFamily="34" charset="0"/>
              </a:rPr>
              <a:t>Её прекрасный голос</a:t>
            </a:r>
            <a:endParaRPr lang="ru-RU" sz="2800" b="1" dirty="0">
              <a:solidFill>
                <a:srgbClr val="3333CC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ransition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7139136" cy="1143000"/>
          </a:xfrm>
          <a:solidFill>
            <a:srgbClr val="CCFFFF"/>
          </a:solidFill>
        </p:spPr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какой сказке молодую принцессу посчитали ведьмой и хотели публично сжечь на костре?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76056" y="2852935"/>
            <a:ext cx="3610744" cy="17281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3333CC"/>
                </a:solidFill>
                <a:latin typeface="Franklin Gothic Demi" pitchFamily="34" charset="0"/>
              </a:rPr>
              <a:t>«Дикие лебеди»</a:t>
            </a:r>
            <a:endParaRPr lang="ru-RU" b="1" dirty="0">
              <a:solidFill>
                <a:srgbClr val="3333CC"/>
              </a:solidFill>
              <a:latin typeface="Franklin Gothic Demi" pitchFamily="34" charset="0"/>
            </a:endParaRPr>
          </a:p>
        </p:txBody>
      </p:sp>
      <p:pic>
        <p:nvPicPr>
          <p:cNvPr id="51202" name="Picture 2" descr="Иллюстрации к сказке дикие лебеди андерсена. Иллюстрации Либико Марайа к сказке Г.Х. Андерсена &quot;Дикие лебеди&quot; - 30 Мая 2014 - П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5880">
            <a:off x="582699" y="1962778"/>
            <a:ext cx="4564385" cy="3390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7200800" cy="1282154"/>
          </a:xfrm>
          <a:solidFill>
            <a:srgbClr val="CCFFFF"/>
          </a:solidFill>
          <a:ln>
            <a:solidFill>
              <a:srgbClr val="7030A0"/>
            </a:solidFill>
          </a:ln>
        </p:spPr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помощи какого волшебного предмета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Оле-Лукойе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посылал детям сказочные сны?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96136" y="2060848"/>
            <a:ext cx="2818656" cy="7920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3333CC"/>
                </a:solidFill>
                <a:latin typeface="Franklin Gothic Demi" pitchFamily="34" charset="0"/>
              </a:rPr>
              <a:t>Зонтик</a:t>
            </a:r>
            <a:endParaRPr lang="ru-RU" b="1" dirty="0">
              <a:solidFill>
                <a:srgbClr val="3333CC"/>
              </a:solidFill>
              <a:latin typeface="Franklin Gothic Demi" pitchFamily="34" charset="0"/>
            </a:endParaRPr>
          </a:p>
        </p:txBody>
      </p:sp>
      <p:pic>
        <p:nvPicPr>
          <p:cNvPr id="52226" name="Picture 2" descr="http://www.proza.ru/pics/2011/10/31/8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2664296" cy="36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2228" name="Picture 4" descr="http://stolicadetstva.com/images/text/2d425e67c1653c1e367a6a9ff15935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852936"/>
            <a:ext cx="3888432" cy="2465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kazki andersena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3568" y="476672"/>
            <a:ext cx="7920880" cy="5915488"/>
          </a:xfrm>
          <a:prstGeom prst="rect">
            <a:avLst/>
          </a:prstGeom>
          <a:noFill/>
        </p:spPr>
      </p:pic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611560" y="2636912"/>
            <a:ext cx="7921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Молодцы!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539750" y="1628800"/>
            <a:ext cx="8135938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i="1" u="sng" dirty="0" smtClean="0"/>
              <a:t>Автор шаблона – </a:t>
            </a:r>
            <a:r>
              <a:rPr lang="ru-RU" sz="2000" i="1" u="sng" dirty="0" err="1" smtClean="0"/>
              <a:t>Ранько</a:t>
            </a:r>
            <a:r>
              <a:rPr lang="ru-RU" sz="2000" i="1" u="sng" dirty="0" smtClean="0"/>
              <a:t> Елена Алексеевна, учитель начальных классов</a:t>
            </a:r>
          </a:p>
          <a:p>
            <a:r>
              <a:rPr lang="ru-RU" sz="2000" i="1" u="sng" dirty="0" smtClean="0"/>
              <a:t>Титульный </a:t>
            </a:r>
            <a:r>
              <a:rPr lang="ru-RU" sz="2000" i="1" u="sng" dirty="0"/>
              <a:t>слайд</a:t>
            </a:r>
            <a:r>
              <a:rPr lang="ru-RU" sz="2000" i="1" dirty="0"/>
              <a:t>: </a:t>
            </a:r>
            <a:r>
              <a:rPr lang="ru-RU" sz="2000" b="1" i="1" dirty="0"/>
              <a:t>Х.К. Андерсен</a:t>
            </a:r>
            <a:r>
              <a:rPr lang="ru-RU" sz="2000" i="1" dirty="0"/>
              <a:t> (</a:t>
            </a:r>
            <a:r>
              <a:rPr lang="ru-RU" sz="2000" b="1" i="1" dirty="0" err="1"/>
              <a:t>отрисовка</a:t>
            </a:r>
            <a:r>
              <a:rPr lang="ru-RU" sz="2000" b="1" i="1" dirty="0"/>
              <a:t> </a:t>
            </a:r>
            <a:r>
              <a:rPr lang="ru-RU" sz="2000" b="1" i="1" dirty="0" err="1"/>
              <a:t>Ранько</a:t>
            </a:r>
            <a:r>
              <a:rPr lang="ru-RU" sz="2000" b="1" i="1" dirty="0"/>
              <a:t> Е.А.</a:t>
            </a:r>
            <a:r>
              <a:rPr lang="ru-RU" sz="2000" i="1" dirty="0"/>
              <a:t>) – источник для </a:t>
            </a:r>
            <a:r>
              <a:rPr lang="ru-RU" sz="2000" i="1" dirty="0" err="1"/>
              <a:t>отрисовки</a:t>
            </a:r>
            <a:r>
              <a:rPr lang="ru-RU" sz="2000" i="1" dirty="0"/>
              <a:t>:  </a:t>
            </a:r>
            <a:r>
              <a:rPr lang="ru-RU" sz="2000" i="1" dirty="0">
                <a:hlinkClick r:id="rId2"/>
              </a:rPr>
              <a:t>http://tarasik.ru/books/rusalochka/illustrations/37</a:t>
            </a:r>
            <a:r>
              <a:rPr lang="ru-RU" sz="2000" i="1" dirty="0"/>
              <a:t>  </a:t>
            </a:r>
            <a:r>
              <a:rPr lang="ru-RU" sz="2000" b="1" i="1" dirty="0"/>
              <a:t>художники Т. Бочаров и Е. </a:t>
            </a:r>
            <a:r>
              <a:rPr lang="ru-RU" sz="2000" b="1" i="1" dirty="0" err="1"/>
              <a:t>Комракова</a:t>
            </a:r>
            <a:endParaRPr lang="ru-RU" sz="2000" b="1" i="1" dirty="0"/>
          </a:p>
          <a:p>
            <a:endParaRPr lang="ru-RU" sz="1000" b="1" i="1" dirty="0"/>
          </a:p>
          <a:p>
            <a:r>
              <a:rPr lang="ru-RU" sz="2000" i="1" u="sng" dirty="0"/>
              <a:t>Пряничный домик в Оденсе:</a:t>
            </a:r>
            <a:r>
              <a:rPr lang="ru-RU" dirty="0">
                <a:latin typeface="a_AlgeriusCapsNr" pitchFamily="82" charset="-52"/>
              </a:rPr>
              <a:t> </a:t>
            </a:r>
            <a:r>
              <a:rPr lang="ru-RU" sz="2000" i="1" dirty="0">
                <a:hlinkClick r:id="rId3"/>
              </a:rPr>
              <a:t>http://www.liveinternet.ru/showjournal.php?journalid=861706&amp;keywordid=709517</a:t>
            </a:r>
            <a:endParaRPr lang="ru-RU" sz="2000" i="1" dirty="0"/>
          </a:p>
          <a:p>
            <a:endParaRPr lang="ru-RU" sz="1000" i="1" u="sng" dirty="0"/>
          </a:p>
          <a:p>
            <a:r>
              <a:rPr lang="ru-RU" sz="2000" i="1" u="sng" dirty="0"/>
              <a:t>Для создания рамки</a:t>
            </a:r>
            <a:r>
              <a:rPr lang="ru-RU" sz="2000" i="1" dirty="0"/>
              <a:t>:    </a:t>
            </a:r>
            <a:r>
              <a:rPr lang="ru-RU" i="1" dirty="0">
                <a:hlinkClick r:id="rId4"/>
              </a:rPr>
              <a:t>http://s47.radikal.ru/i117/0810/84/8c17bacdc41c.jpg</a:t>
            </a:r>
            <a:r>
              <a:rPr lang="ru-RU" i="1" dirty="0">
                <a:latin typeface="a_AlgeriusCapsNr" pitchFamily="82" charset="-52"/>
              </a:rPr>
              <a:t> </a:t>
            </a:r>
            <a:endParaRPr lang="ru-RU" sz="2000" i="1" dirty="0">
              <a:solidFill>
                <a:srgbClr val="006600"/>
              </a:solidFill>
            </a:endParaRPr>
          </a:p>
          <a:p>
            <a:r>
              <a:rPr lang="ru-RU" sz="2000" i="1" u="sng" dirty="0"/>
              <a:t>Рисунок в правом верхнем углу:</a:t>
            </a:r>
            <a:r>
              <a:rPr lang="ru-RU" i="1" dirty="0"/>
              <a:t>  </a:t>
            </a:r>
            <a:r>
              <a:rPr lang="ru-RU" i="1" dirty="0">
                <a:hlinkClick r:id="rId5"/>
              </a:rPr>
              <a:t>http://i23.photobucket.com/albums/b390/mirandalina/illustr/Andersen_Skazki_1983_03.jpg</a:t>
            </a:r>
            <a:endParaRPr lang="ru-RU" i="1" dirty="0"/>
          </a:p>
        </p:txBody>
      </p:sp>
      <p:sp>
        <p:nvSpPr>
          <p:cNvPr id="24579" name="Rectangle 7"/>
          <p:cNvSpPr>
            <a:spLocks noChangeArrowheads="1"/>
          </p:cNvSpPr>
          <p:nvPr/>
        </p:nvSpPr>
        <p:spPr bwMode="auto">
          <a:xfrm>
            <a:off x="457200" y="274638"/>
            <a:ext cx="6994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4800">
                <a:solidFill>
                  <a:srgbClr val="A50021"/>
                </a:solidFill>
              </a:rPr>
              <a:t>Иллюстрации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332656"/>
            <a:ext cx="8425631" cy="2376264"/>
          </a:xfr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pPr>
              <a:buFontTx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Отец Андерсена,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Ганс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Андерсен (1782—1816), был бедным башмачником, мать Анна Мари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Андерсдаттер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(1775—1833), была прачкой.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Ханс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был единственным ребенком, и родители стремились дать ему образование, облегчить путь к самостоятельной жизни, обрести профессию, однако средства их были незначительными. Жизнь семьи была тяжелой.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Города Дании - информация о странах мира - Са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3" y="2439040"/>
            <a:ext cx="4320479" cy="3231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140200" y="404813"/>
            <a:ext cx="4679950" cy="4895850"/>
          </a:xfrm>
          <a:solidFill>
            <a:srgbClr val="CCFFFF"/>
          </a:solidFill>
          <a:ln>
            <a:solidFill>
              <a:srgbClr val="AE2C83"/>
            </a:solidFill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Отец читал ему басни Лафонтена, сказки «Тысяча и одна ночь», а первое посещение театра произвело неизгладимое впечатление. Старухи из приюта рассказывали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Хансу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сказки. Это было первое знакомство с народным творчеством, которое оказало столь значительное влияние на его творчество.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ans Christian Andersen: Poster &amp; Kunstdruck von Louis Hers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3900938" cy="4925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0" y="333375"/>
            <a:ext cx="4248150" cy="5688013"/>
          </a:xfr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ru-RU" sz="2800" dirty="0" smtClean="0"/>
              <a:t> 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детства будущий писатель проявлял склонность к мечтанию и сочинительству, часто устраивал домашние спектакли, вызывавшие смех и издёвки детей. В раннем детстве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Ганс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Христиан был замкнутым ребёнком, который любил сидеть в углу и играть в свою любимую игру — кукольный театр. Это единственное своё занятие он сохранил и в юности.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Андерсен Ганс - Навозный жук (Детское радио) - актеры Детского Радио, 2011 г., 224 kbps, MP3 - аудиоспектакль - Ганс Христиан 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4104456" cy="4867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4403725" cy="5184775"/>
          </a:xfr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dirty="0" smtClean="0"/>
              <a:t>   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Андерсен умел вырезать из бумаги всякие фигуры. И когда лист бумаги превращался у него в старую ведьму на помеле, изящную балерину, аиста, стоящего на одной ноге в гнезде, сразу же рождались и сказки об этих фигурках. 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Андерсен всю свою жизнь умел радоваться, хотя детство его не давало для этого никаких оснований. Родился он в 1805 году в датс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4664"/>
            <a:ext cx="3843787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E693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313" y="476250"/>
            <a:ext cx="4391025" cy="4968875"/>
          </a:xfrm>
          <a:solidFill>
            <a:schemeClr val="bg1">
              <a:lumMod val="95000"/>
            </a:schemeClr>
          </a:solidFill>
          <a:ln>
            <a:solidFill>
              <a:srgbClr val="AE2C83"/>
            </a:solidFill>
          </a:ln>
        </p:spPr>
        <p:txBody>
          <a:bodyPr/>
          <a:lstStyle/>
          <a:p>
            <a:pPr algn="l"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Обладавший красивым певучим голосом, Андерсен был вхож во многие богатые дома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Оденса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Ханс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развлекал хозяев пением и чтением, за что получил прозвище «маленький соловей с острова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Фюн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В провинциальном датском городке Оденсе был и театр. Гастроли труппы Королевского театра Копенгагена сыграли  решающую роль в выборе пути, который определил для себя юный Х. К. Андерсен. 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img15.nnm.me/1/d/9/5/1/c73ce76092dd2f91941b35cc4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4664"/>
            <a:ext cx="3090863" cy="3041650"/>
          </a:xfrm>
          <a:prstGeom prst="rect">
            <a:avLst/>
          </a:prstGeom>
          <a:ln>
            <a:solidFill>
              <a:schemeClr val="tx2">
                <a:lumMod val="95000"/>
                <a:lumOff val="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0" name="Picture 4" descr="http://ppt4web.ru/images/1402/38511/310/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1836">
            <a:off x="5401860" y="3543445"/>
            <a:ext cx="295275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549275"/>
            <a:ext cx="4546600" cy="4679950"/>
          </a:xfrm>
          <a:solidFill>
            <a:schemeClr val="bg1"/>
          </a:solidFill>
          <a:ln>
            <a:solidFill>
              <a:srgbClr val="9E6934"/>
            </a:solidFill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14 лет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Ханс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упросил мать отпустить его в Копенгаген. Наивный подросток пытается поступить в театр, но безуспешно. Он настойчиво учился пению, но… пропал голос. Занимался в балетной и хоровой школе, но не получал ролей в театре. Заработка не было, нужда преследовала юношу, но он продолжал писать пьесы.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Г.-Х. Андерсен: похожа ли его судьба на судьбу Гадкого утенка. Часть 1 Культура, искусство, история ШколаЖизни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32656"/>
            <a:ext cx="3456384" cy="51640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E693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C00000"/>
      </a:hlink>
      <a:folHlink>
        <a:srgbClr val="FFCDCD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5886</TotalTime>
  <Words>937</Words>
  <Application>Microsoft Office PowerPoint</Application>
  <PresentationFormat>Экран (4:3)</PresentationFormat>
  <Paragraphs>74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Оформление по умолчанию</vt:lpstr>
      <vt:lpstr>«Великий датский сказочник»</vt:lpstr>
      <vt:lpstr>Биография писателя</vt:lpstr>
      <vt:lpstr>Дом Андерсена в г. Оденсе</vt:lpstr>
      <vt:lpstr>Слайд 4</vt:lpstr>
      <vt:lpstr>Слайд 5</vt:lpstr>
      <vt:lpstr>Слайд 6</vt:lpstr>
      <vt:lpstr>Слайд 7</vt:lpstr>
      <vt:lpstr>Обладавший красивым певучим голосом, Андерсен был вхож во многие богатые дома Оденса. Ханс развлекал хозяев пением и чтением, за что получил прозвище «маленький соловей с острова Фюн». В провинциальном датском городке Оденсе был и театр. Гастроли труппы Королевского театра Копенгагена сыграли  решающую роль в выборе пути, который определил для себя юный Х. К. Андерсен. </vt:lpstr>
      <vt:lpstr>Слайд 9</vt:lpstr>
      <vt:lpstr>Слайд 10</vt:lpstr>
      <vt:lpstr>Слайд 11</vt:lpstr>
      <vt:lpstr>В настоящее время без сказок Г.Х. Андерсена  немыслимо детство любого человека. Его имя стало символом всего настоящего, чистого, высокого. Не случайно Высшая международная премия за лучшую детскую книгу носит его имя — это Золотая медаль Ханса-Кристиана Андерсена, которую присуждают раз в два года самым талантливым писателям и художникам.  </vt:lpstr>
      <vt:lpstr>В день рождения Г.-Х. Андерсена  - 2 апреля – отмечается ежегодно как Международный день детской книги</vt:lpstr>
      <vt:lpstr>Слайд 14</vt:lpstr>
      <vt:lpstr>В Копенгагене есть знаменитый памятник Русалочке – героине сказки Х.-К. Андерсена.</vt:lpstr>
      <vt:lpstr>В Оденсе  - памятник стойкому оловянному солдатику. </vt:lpstr>
      <vt:lpstr>Викторина</vt:lpstr>
      <vt:lpstr>Кто путешествовал в кораблике из газетной бумаги по водосточной канаве?</vt:lpstr>
      <vt:lpstr>Какой герой сказок Андерсена знает столько сказок, сколько не знает никто?</vt:lpstr>
      <vt:lpstr>В какой сказке нарушено право ребёнка «Ребёнок не обязан быть как все»?</vt:lpstr>
      <vt:lpstr>За какой предмет в сказке Андерсена была назначена цена в 100 поцелуев?</vt:lpstr>
      <vt:lpstr>Как называется сказка о храбром солдате?</vt:lpstr>
      <vt:lpstr>Как звали смелую девочку из сказки «Снежная королева»?</vt:lpstr>
      <vt:lpstr>Кто перекусил стебелёк кувшинки, спасая Дюймовочку от жабы?</vt:lpstr>
      <vt:lpstr>Эта героиня превратилась в морскую пену. Как её звали?</vt:lpstr>
      <vt:lpstr>Какой предмет помог королеве выяснить, настоящая ли перед ней принцесса?</vt:lpstr>
      <vt:lpstr>Какое слово складывал Кай из льдинок в чертогах Снежной королевы?</vt:lpstr>
      <vt:lpstr>Кто в сказке Андерсена попросил солдата достать огниво из дупла дерева?</vt:lpstr>
      <vt:lpstr>Кому было присвоено особое звание: первый певец императорского ночного столика с левой стороны?</vt:lpstr>
      <vt:lpstr>В какой сказке сердце мальчика превратилось в кусочек льда?</vt:lpstr>
      <vt:lpstr>Как звали сестру принцев из сказки «Дикие лебеди»?</vt:lpstr>
      <vt:lpstr>В какой сказке собаки охраняли три сундука с деньгами? </vt:lpstr>
      <vt:lpstr>Что взяла взамен за своё зелье ведьма у Русалочки?</vt:lpstr>
      <vt:lpstr>В какой сказке молодую принцессу посчитали ведьмой и хотели публично сжечь на костре?</vt:lpstr>
      <vt:lpstr>При помощи какого волшебного предмета Оле-Лукойе посылал детям сказочные сны?</vt:lpstr>
      <vt:lpstr>Слайд 36</vt:lpstr>
      <vt:lpstr>Слайд 37</vt:lpstr>
    </vt:vector>
  </TitlesOfParts>
  <Company>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374</cp:revision>
  <dcterms:created xsi:type="dcterms:W3CDTF">2008-11-04T10:31:11Z</dcterms:created>
  <dcterms:modified xsi:type="dcterms:W3CDTF">2015-02-13T15:31:16Z</dcterms:modified>
</cp:coreProperties>
</file>