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C3FCD-3CE3-40B5-994C-3A43051C5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D4ACC-CB50-4AD0-AE92-62E32AF31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06CF3-BB12-4042-A0BD-79CE1505F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EF93F-7474-4146-AA26-3F7ED1262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5FB20-9776-443D-ABDC-D40711FD6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5EC1-42ED-41F8-82AD-C05DDF968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9AB8A-07C0-43C4-911E-4870245D4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E2329-3E8D-4B87-A90F-019075DE7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D578D-CBD3-40B6-895D-E50F17297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5D5E6-6939-4A84-9A22-200441446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82F7D-35B7-4711-98A5-BEE495646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EF798A7-B76A-403D-9A7E-9626962B8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5" r:id="rId9"/>
    <p:sldLayoutId id="2147483733" r:id="rId10"/>
    <p:sldLayoutId id="2147483734" r:id="rId11"/>
  </p:sldLayoutIdLst>
  <p:transition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БПОУ УР «Ижевский техникум индустрии питания»</a:t>
            </a:r>
            <a:endParaRPr lang="ru-RU" sz="3600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52839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«Удмуртская кухня. Традиции и современность»</a:t>
            </a:r>
          </a:p>
          <a:p>
            <a:pPr marL="0" indent="0" algn="ctr">
              <a:buNone/>
            </a:pPr>
            <a:endParaRPr lang="ru-RU" sz="3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Обучающаяся: </a:t>
            </a:r>
            <a:r>
              <a:rPr lang="ru-RU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Кочурова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Екатерина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Преподаватель: </a:t>
            </a:r>
            <a:r>
              <a:rPr lang="ru-RU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Гарифуллина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Светланиа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Евгеньевна</a:t>
            </a:r>
            <a:endParaRPr lang="ru-RU" sz="2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62" y="928670"/>
            <a:ext cx="7358114" cy="5461007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642918"/>
            <a:ext cx="8229600" cy="928694"/>
          </a:xfrm>
        </p:spPr>
        <p:txBody>
          <a:bodyPr/>
          <a:lstStyle/>
          <a:p>
            <a:pPr algn="ctr" eaLnBrk="1" hangingPunct="1"/>
            <a:r>
              <a:rPr lang="ru-RU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Перепечи - в особом почете</a:t>
            </a:r>
            <a:endParaRPr lang="ru-RU" b="1" dirty="0" smtClean="0"/>
          </a:p>
        </p:txBody>
      </p:sp>
      <p:sp>
        <p:nvSpPr>
          <p:cNvPr id="12291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571612"/>
            <a:ext cx="4038600" cy="478315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Несомненно, удмуртская кухня славится не только пельменями. Любимейшим блюдом жителей республики разных национальностей, которое вошло в меню всех местных кафе, ресторанов, столовых и закусочных, являются перепечи. Это праздничное угощение, которое готовится в торжественных случаях..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</a:t>
            </a:r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Перепечи </a:t>
            </a:r>
            <a:r>
              <a:rPr lang="ru-RU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– это открытые пироги из пресного теста за пределами родного края его встретишь нечасто, а вот в Удмуртии перепечи входят в меню почти каждого кафе.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Название блюда происходит, вероятно, от слова "печь" - в деревнях их до сих пор готовят в передней части печи. От такого неторопливого приготовления они не пересыхаю.</a:t>
            </a:r>
          </a:p>
        </p:txBody>
      </p:sp>
      <p:pic>
        <p:nvPicPr>
          <p:cNvPr id="1229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15074" y="1571612"/>
            <a:ext cx="2686050" cy="1704975"/>
          </a:xfrm>
          <a:noFill/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429000"/>
            <a:ext cx="16430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643446"/>
            <a:ext cx="19875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5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25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75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25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75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66762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Приготовление перепечей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1928802"/>
            <a:ext cx="4857784" cy="4451361"/>
          </a:xfrm>
          <a:noFill/>
        </p:spPr>
      </p:pic>
      <p:sp>
        <p:nvSpPr>
          <p:cNvPr id="1331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651500" y="2143116"/>
            <a:ext cx="3035300" cy="398304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000" dirty="0" smtClean="0"/>
              <a:t>   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Перепечи с грибами калорийность и пищевая ценность.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На 100 г продукта*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Белков	10.78 г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Жиров	11.44 г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Углеводов	21.02 г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Воды	0.00 г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Калорийность	237.14 Ккал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Определение критериев соответствия блюд требованиям здорового питания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Оптимальное соотношение основных питательных веществ: белков, жиров, углеводов;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Наличие в пище комплекса витаминов;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Наличие жизненно важных минеральных веществ(калий, натрий, магний, кальций и </a:t>
            </a:r>
            <a:r>
              <a:rPr lang="ru-RU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тд</a:t>
            </a: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Пища должна быть безвредной для организма.</a:t>
            </a:r>
          </a:p>
        </p:txBody>
      </p:sp>
      <p:pic>
        <p:nvPicPr>
          <p:cNvPr id="14340" name="Picture 4" descr="C:\Users\Валентин\Pictures\Новая папка (3)\shemodgom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286256"/>
            <a:ext cx="3121152" cy="23408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Заключение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500174"/>
            <a:ext cx="3971924" cy="507209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Удмуртская кухня -  бережно хранит национальные особенности и достоинства блюд, краски, наложенные местными обычаями и привычками.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Блюда удмуртской кухни неоднократно рассматривались не только на республиканском кулинарном совете, но и на Центральном кулинарном совете при министерстве торговли России.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Несмотря на изменения в системе питания удмуртов, происшедшие со временем, традиционные продукты и блюда не утратили своего значения и продолжают широко бытовать как в среде сельского, так и городского населения.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Удмуртская кухня и блюда- это здоровое питание, так как  </a:t>
            </a:r>
            <a:r>
              <a:rPr lang="ru-RU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используются </a:t>
            </a:r>
            <a:r>
              <a:rPr lang="ru-RU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продукты которые сами производят и выращивают</a:t>
            </a:r>
            <a:r>
              <a:rPr lang="ru-RU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используют такие виды </a:t>
            </a:r>
            <a:r>
              <a:rPr lang="ru-RU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тепловой обработки, как тушение, запекание и варка, когда </a:t>
            </a:r>
            <a:r>
              <a:rPr lang="ru-RU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идёт меньшее количество потерь </a:t>
            </a:r>
            <a:r>
              <a:rPr lang="ru-RU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питательных веществ. </a:t>
            </a:r>
            <a:r>
              <a:rPr lang="ru-RU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Блюда </a:t>
            </a:r>
            <a:r>
              <a:rPr lang="ru-RU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готовят в русской печке, что способствует лучшему приготовлению пищи.</a:t>
            </a:r>
          </a:p>
        </p:txBody>
      </p:sp>
      <p:pic>
        <p:nvPicPr>
          <p:cNvPr id="1536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2" y="785794"/>
            <a:ext cx="2505075" cy="1819275"/>
          </a:xfrm>
          <a:noFill/>
        </p:spPr>
      </p:pic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214554"/>
            <a:ext cx="25527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C:\Users\Валентин\Pictures\Новая папка (3)\solenie-gribov-xolodnym-sposobom_83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857761"/>
            <a:ext cx="2586039" cy="1785950"/>
          </a:xfrm>
          <a:prstGeom prst="rect">
            <a:avLst/>
          </a:prstGeom>
          <a:noFill/>
        </p:spPr>
      </p:pic>
      <p:pic>
        <p:nvPicPr>
          <p:cNvPr id="15368" name="Picture 8" descr="C:\Users\Валентин\Pictures\Новая папка (3)\0f6db7_wma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14752"/>
            <a:ext cx="2500310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3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8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3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8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8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8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8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8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357298"/>
            <a:ext cx="8229600" cy="64294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Удмуртия, ты Родина моя</a:t>
            </a:r>
            <a:br>
              <a:rPr lang="ru-RU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ru-RU" sz="4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571613"/>
            <a:ext cx="3829048" cy="450059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1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Люблю простор твоих полей, твоих лугов.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Люблю бродить по лесу, в поисках грибов.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В жару люблю напиться я из родника,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Что бьет из под земли не годы, а века.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1400" b="1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u-RU" sz="1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Удмуртия, ты Родина моя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Нет красивее и роднее для меня.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Твои поля, твои леса - душа твоя.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Удмуртия, Удмуртия моя.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1400" b="1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u-RU" sz="1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Люблю я города твои, люблю я села.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Народ живет в них дружный и веселый.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И любоваться долго я готов,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Красою рек твоих, красою берегов.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1400" b="1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u-RU" sz="1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Удмуртия, ты родина моя.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Нет красивее и роднее для меня.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Твои поля, твои леса - душа твоя.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Удмуртия, Удмуртия моя.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5000636"/>
            <a:ext cx="2638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C:\Users\Валентин\Pictures\Новая папка (3)\6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428868"/>
            <a:ext cx="1714512" cy="1285884"/>
          </a:xfrm>
          <a:prstGeom prst="rect">
            <a:avLst/>
          </a:prstGeom>
          <a:noFill/>
        </p:spPr>
      </p:pic>
      <p:pic>
        <p:nvPicPr>
          <p:cNvPr id="16392" name="Picture 8" descr="C:\Users\Валентин\Pictures\Новая папка (3)\ar6073-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357298"/>
            <a:ext cx="2068513" cy="1500198"/>
          </a:xfrm>
          <a:prstGeom prst="rect">
            <a:avLst/>
          </a:prstGeom>
          <a:noFill/>
        </p:spPr>
      </p:pic>
      <p:pic>
        <p:nvPicPr>
          <p:cNvPr id="16393" name="Picture 9" descr="C:\Users\Валентин\Pictures\Новая папка (3)\a8214a56954aa7a166989dca426c4d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643314"/>
            <a:ext cx="2090737" cy="1428760"/>
          </a:xfrm>
          <a:prstGeom prst="rect">
            <a:avLst/>
          </a:prstGeom>
          <a:noFill/>
        </p:spPr>
      </p:pic>
      <p:pic>
        <p:nvPicPr>
          <p:cNvPr id="16394" name="Picture 10" descr="C:\Users\Валентин\Pictures\Новая папка (3)\1254319100_480295_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2285992"/>
            <a:ext cx="2309782" cy="1714512"/>
          </a:xfrm>
          <a:prstGeom prst="rect">
            <a:avLst/>
          </a:prstGeom>
          <a:noFill/>
        </p:spPr>
      </p:pic>
      <p:pic>
        <p:nvPicPr>
          <p:cNvPr id="16395" name="Picture 11" descr="C:\Users\Валентин\Pictures\Новая папка (3)\1dedd1ed5b752de5a34b5c67a297b2c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4572008"/>
            <a:ext cx="2286016" cy="1500198"/>
          </a:xfrm>
          <a:prstGeom prst="rect">
            <a:avLst/>
          </a:prstGeom>
          <a:noFill/>
        </p:spPr>
      </p:pic>
      <p:pic>
        <p:nvPicPr>
          <p:cNvPr id="16396" name="Picture 12" descr="C:\Users\Валентин\Pictures\Новая папка (3)\kartinki.me-40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428604"/>
            <a:ext cx="1951037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66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652448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Достопримечательности Ижевска</a:t>
            </a:r>
          </a:p>
        </p:txBody>
      </p:sp>
      <p:pic>
        <p:nvPicPr>
          <p:cNvPr id="17412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0694" y="1357298"/>
            <a:ext cx="2252660" cy="1428760"/>
          </a:xfrm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214950"/>
            <a:ext cx="2133600" cy="142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Users\Валентин\Pictures\Новая папка (3)\ижевс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857496"/>
            <a:ext cx="2000264" cy="1357322"/>
          </a:xfrm>
          <a:prstGeom prst="rect">
            <a:avLst/>
          </a:prstGeom>
          <a:noFill/>
        </p:spPr>
      </p:pic>
      <p:pic>
        <p:nvPicPr>
          <p:cNvPr id="17414" name="Picture 6" descr="C:\Users\Валентин\Pictures\Новая папка (3)\sm_users_img-2579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1428736"/>
            <a:ext cx="2066940" cy="1357322"/>
          </a:xfrm>
          <a:prstGeom prst="rect">
            <a:avLst/>
          </a:prstGeom>
          <a:noFill/>
        </p:spPr>
      </p:pic>
      <p:pic>
        <p:nvPicPr>
          <p:cNvPr id="17415" name="Picture 7" descr="C:\Users\Валентин\Pictures\Новая папка (3)\i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357562"/>
            <a:ext cx="2428877" cy="1643074"/>
          </a:xfrm>
          <a:prstGeom prst="rect">
            <a:avLst/>
          </a:prstGeom>
          <a:noFill/>
        </p:spPr>
      </p:pic>
      <p:pic>
        <p:nvPicPr>
          <p:cNvPr id="17416" name="Picture 8" descr="C:\Users\Валентин\Pictures\Новая папка (3)\i (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571612"/>
            <a:ext cx="1000132" cy="1500198"/>
          </a:xfrm>
          <a:prstGeom prst="rect">
            <a:avLst/>
          </a:prstGeom>
          <a:noFill/>
        </p:spPr>
      </p:pic>
      <p:pic>
        <p:nvPicPr>
          <p:cNvPr id="17419" name="Picture 11" descr="C:\Users\Валентин\Pictures\Новая папка (3)\82940059_93a6ddb5c1e03800069aec25a457d7b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1571612"/>
            <a:ext cx="1285868" cy="1785950"/>
          </a:xfrm>
          <a:prstGeom prst="rect">
            <a:avLst/>
          </a:prstGeom>
          <a:noFill/>
        </p:spPr>
      </p:pic>
      <p:pic>
        <p:nvPicPr>
          <p:cNvPr id="17420" name="Picture 12" descr="C:\Users\Валентин\Pictures\Новая папка (3)\800x600-9c7556f13a3599c0e70ee571d78afa8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3857628"/>
            <a:ext cx="2071702" cy="1285884"/>
          </a:xfrm>
          <a:prstGeom prst="rect">
            <a:avLst/>
          </a:prstGeom>
          <a:noFill/>
        </p:spPr>
      </p:pic>
      <p:pic>
        <p:nvPicPr>
          <p:cNvPr id="17421" name="Picture 13" descr="C:\Users\Валентин\Pictures\Новая папка (3)\1127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3174" y="4929198"/>
            <a:ext cx="2285995" cy="1500198"/>
          </a:xfrm>
          <a:prstGeom prst="rect">
            <a:avLst/>
          </a:prstGeom>
          <a:noFill/>
        </p:spPr>
      </p:pic>
      <p:pic>
        <p:nvPicPr>
          <p:cNvPr id="17422" name="Picture 14" descr="C:\Users\Валентин\Pictures\Новая папка (3)\50800828_Monument_boevoy_i_trudovoy_slavuy_v_Izhevsk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3306" y="1357298"/>
            <a:ext cx="1500198" cy="1857388"/>
          </a:xfrm>
          <a:prstGeom prst="rect">
            <a:avLst/>
          </a:prstGeom>
          <a:noFill/>
        </p:spPr>
      </p:pic>
      <p:pic>
        <p:nvPicPr>
          <p:cNvPr id="17423" name="Picture 15" descr="C:\Users\Валентин\Pictures\Новая папка (3)\0_6be04_6a522ae_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15074" y="2928934"/>
            <a:ext cx="1635092" cy="1785950"/>
          </a:xfrm>
          <a:prstGeom prst="rect">
            <a:avLst/>
          </a:prstGeom>
          <a:noFill/>
        </p:spPr>
      </p:pic>
      <p:pic>
        <p:nvPicPr>
          <p:cNvPr id="17425" name="Picture 17" descr="C:\Users\Валентин\Pictures\Новая папка (3)\0_6c00f_82a38d56_X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768" y="4500570"/>
            <a:ext cx="1857388" cy="1643074"/>
          </a:xfrm>
          <a:prstGeom prst="rect">
            <a:avLst/>
          </a:prstGeom>
          <a:noFill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86380" y="5214950"/>
            <a:ext cx="1928826" cy="15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9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9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9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9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4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4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900"/>
                            </p:stCondLst>
                            <p:childTnLst>
                              <p:par>
                                <p:cTn id="4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9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9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9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00"/>
                            </p:stCondLst>
                            <p:childTnLst>
                              <p:par>
                                <p:cTn id="6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4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400"/>
                            </p:stCondLst>
                            <p:childTnLst>
                              <p:par>
                                <p:cTn id="7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/>
          <a:lstStyle/>
          <a:p>
            <a:pPr algn="ctr" eaLnBrk="1" hangingPunct="1"/>
            <a:r>
              <a:rPr lang="ru-RU" sz="5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Ими гордится Удмуртия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4500569"/>
            <a:ext cx="4038600" cy="18543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41" name="Picture 9" descr="C:\Users\Валентин\Pictures\Новая папка (3)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1714512" cy="1785950"/>
          </a:xfrm>
          <a:prstGeom prst="rect">
            <a:avLst/>
          </a:prstGeom>
          <a:noFill/>
        </p:spPr>
      </p:pic>
      <p:pic>
        <p:nvPicPr>
          <p:cNvPr id="18442" name="Picture 10" descr="C:\Users\Валентин\Pictures\Новая папка (3)\i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714488"/>
            <a:ext cx="2190752" cy="1643074"/>
          </a:xfrm>
          <a:prstGeom prst="rect">
            <a:avLst/>
          </a:prstGeom>
          <a:noFill/>
        </p:spPr>
      </p:pic>
      <p:pic>
        <p:nvPicPr>
          <p:cNvPr id="18443" name="Picture 11" descr="C:\Users\Валентин\Pictures\Новая папка (3)\i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857364"/>
            <a:ext cx="2143125" cy="1428750"/>
          </a:xfrm>
          <a:prstGeom prst="rect">
            <a:avLst/>
          </a:prstGeom>
          <a:noFill/>
        </p:spPr>
      </p:pic>
      <p:pic>
        <p:nvPicPr>
          <p:cNvPr id="18444" name="Picture 12" descr="C:\Users\Валентин\Pictures\Новая папка (3)\e93cd9dba11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5072074"/>
            <a:ext cx="2133600" cy="1539240"/>
          </a:xfrm>
          <a:prstGeom prst="rect">
            <a:avLst/>
          </a:prstGeom>
          <a:noFill/>
        </p:spPr>
      </p:pic>
      <p:pic>
        <p:nvPicPr>
          <p:cNvPr id="18445" name="Picture 13" descr="C:\Users\Валентин\Pictures\Новая папка (3)\i (1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500438"/>
            <a:ext cx="2143125" cy="1428750"/>
          </a:xfrm>
          <a:prstGeom prst="rect">
            <a:avLst/>
          </a:prstGeom>
          <a:noFill/>
        </p:spPr>
      </p:pic>
      <p:pic>
        <p:nvPicPr>
          <p:cNvPr id="18446" name="Picture 14" descr="C:\Users\Валентин\Pictures\Новая папка (3)\i (1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5143512"/>
            <a:ext cx="2214578" cy="1571626"/>
          </a:xfrm>
          <a:prstGeom prst="rect">
            <a:avLst/>
          </a:prstGeom>
          <a:noFill/>
        </p:spPr>
      </p:pic>
      <p:pic>
        <p:nvPicPr>
          <p:cNvPr id="18447" name="Picture 15" descr="C:\Users\Валентин\Pictures\Новая папка (3)\943ebb4d-4ec8-4dee-91fe-0b6297feb88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5143512"/>
            <a:ext cx="2103438" cy="1595438"/>
          </a:xfrm>
          <a:prstGeom prst="rect">
            <a:avLst/>
          </a:prstGeom>
          <a:noFill/>
        </p:spPr>
      </p:pic>
      <p:pic>
        <p:nvPicPr>
          <p:cNvPr id="18448" name="Picture 16" descr="C:\Users\Валентин\Pictures\Новая папка (3)\i (1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3429000"/>
            <a:ext cx="2152650" cy="1428750"/>
          </a:xfrm>
          <a:prstGeom prst="rect">
            <a:avLst/>
          </a:prstGeom>
          <a:noFill/>
        </p:spPr>
      </p:pic>
      <p:pic>
        <p:nvPicPr>
          <p:cNvPr id="18449" name="Picture 17" descr="C:\Users\Валентин\Pictures\Новая папка (3)\i (1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472" y="3500438"/>
            <a:ext cx="1905000" cy="1428750"/>
          </a:xfrm>
          <a:prstGeom prst="rect">
            <a:avLst/>
          </a:prstGeom>
          <a:noFill/>
        </p:spPr>
      </p:pic>
      <p:pic>
        <p:nvPicPr>
          <p:cNvPr id="18450" name="Picture 18" descr="C:\Users\Валентин\Pictures\Новая папка (3)\1356629134_poskrebo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86644" y="1500174"/>
            <a:ext cx="1500198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1357322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Спасибо за внимание</a:t>
            </a:r>
            <a:endParaRPr lang="ru-RU" sz="6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85795"/>
            <a:ext cx="7772400" cy="142875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Удмуртская кухня. </a:t>
            </a:r>
            <a:b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Традиции и современность</a:t>
            </a:r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938" y="2428875"/>
            <a:ext cx="5429250" cy="3929063"/>
          </a:xfrm>
          <a:noFill/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2357438"/>
            <a:ext cx="6429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Удмуртия</a:t>
            </a:r>
            <a:endParaRPr lang="ru-RU" sz="6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7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24" y="2071678"/>
            <a:ext cx="3006725" cy="4433888"/>
          </a:xfrm>
          <a:noFill/>
        </p:spPr>
      </p:pic>
      <p:sp>
        <p:nvSpPr>
          <p:cNvPr id="614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714875" y="1643050"/>
            <a:ext cx="4038600" cy="4500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Республика входит в  состав Российской Федерации. Расстояние между столицей Удмуртской Республики городом Ижевском и столицей Российской Федерации городом Москвой - 1129 км, Санкт-Петербургом - 1904 км, Екатеринбургом - 800 км, Казанью - 395 км. Удмуртская Республика на западе и севере граничит с Кировской областью, на востоке - с Пермской, на юге - с Башкортостаном и Татарстаном.</a:t>
            </a:r>
          </a:p>
          <a:p>
            <a:pPr eaLnBrk="1" hangingPunct="1">
              <a:lnSpc>
                <a:spcPct val="80000"/>
              </a:lnSpc>
            </a:pPr>
            <a:endParaRPr lang="ru-RU" sz="16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614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00813" y="928688"/>
            <a:ext cx="2286000" cy="1143000"/>
          </a:xfrm>
          <a:noFill/>
        </p:spPr>
      </p:pic>
      <p:sp>
        <p:nvSpPr>
          <p:cNvPr id="717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28625" y="2214563"/>
            <a:ext cx="3714750" cy="30718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Площадь:  42,1 тысячи квадратных километров, что составляет 0,25% общей площади Российской Федерации.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Столица:  Ижевск - 610 тыс. человек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Города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Воткинск - 96,7 тыс. человек, Глазов - 96,3 тыс. человек, Можга - 50,3 тыс. человек, Сарапул – 97,6 тыс. человек.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Административное деление: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5 городов, 25 сельских районов, 11 поселков городского типа, 2119 сельских населенных пунктов.</a:t>
            </a:r>
          </a:p>
          <a:p>
            <a:pPr eaLnBrk="1" hangingPunct="1">
              <a:lnSpc>
                <a:spcPct val="80000"/>
              </a:lnSpc>
            </a:pPr>
            <a:endParaRPr lang="ru-RU" sz="1400" b="1" dirty="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Население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dirty="0" smtClean="0"/>
              <a:t>      </a:t>
            </a:r>
            <a:r>
              <a:rPr lang="ru-RU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 млн. 523 тыс. человек. Около 70 % жителей республики сосредоточено в городах и поселках городского типа. Плотность населения 38,6 чел. на квадратный километр.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Национальный состав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В Удмуртии проживают представители более ста национальностей. Коренное население - удмурты. Это один из древних восточно-финских народов северо-западного лесного приуралья.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 По языку удмурты относятся к финно-угорской семье народов, в которую также входят коми, мари, мордва, эстонцы, финны, карелы, саамы, венгры, ханты и манси. Общая численность удмуртов в мире – около 750 тыс. человек. 67 % процентов из них живут в Удмуртской Республике.</a:t>
            </a:r>
          </a:p>
        </p:txBody>
      </p:sp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571500"/>
            <a:ext cx="142557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  <p:bldP spid="717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Природа и климат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/>
              <a:t>    </a:t>
            </a:r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Удмуртия находится на востоке Русской равнины, в европейском Приуралье, в междуречье Камы и ее правого притока Вятки. Положение республики в средних северных широтах и отсутствие поблизости морей и океанов обуславливают умеренно континентальный климат с холодной снежной зимой и теплым летом.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Территория Удмуртии - свыше 42 тысяч квадратных километров - превосходит такие западноевропейские страны, как Бельгия и Швейцария, и примерно равна площади Дании</a:t>
            </a:r>
            <a:r>
              <a:rPr lang="ru-RU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pic>
        <p:nvPicPr>
          <p:cNvPr id="819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57938" y="857250"/>
            <a:ext cx="2343150" cy="1857375"/>
          </a:xfrm>
          <a:noFill/>
        </p:spPr>
      </p:pic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3125"/>
            <a:ext cx="2976563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C:\Users\Валентин\Pictures\Новая папка (3)\bd95bd32a17e622580e4d8351d1ecd0d953e01114417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3500438"/>
            <a:ext cx="26431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C:\Users\Валентин\Pictures\Новая папка (3)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5000625"/>
            <a:ext cx="2571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История и современность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714489"/>
            <a:ext cx="4038600" cy="457203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1800" dirty="0" smtClean="0"/>
              <a:t>      </a:t>
            </a:r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Первые людские поселения появились в Прикамье еще за 6-8 тыс. лет до нашей эры. Исторические сведения о формировании удмуртского этноса довольно скудны.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 Собственно удмуртский этнос формируется примерно в VI-IX веках.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 В средние века удмурты делились на южных и северных. В XV веке две эти ветви одного народа даже жили в разных государствах. Южные – в Казанском ханстве, а Северные – в Московском государстве. Ситуация изменилась в XVI веке, когда Казань была завоевана и вошла в состав Московской Руси. </a:t>
            </a:r>
          </a:p>
        </p:txBody>
      </p:sp>
      <p:pic>
        <p:nvPicPr>
          <p:cNvPr id="717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628775"/>
            <a:ext cx="1855802" cy="2762250"/>
          </a:xfrm>
          <a:noFill/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572008"/>
            <a:ext cx="2200275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удмуртские кулинарные традиции 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Традиционные занятия удмуртов, которые, естественно, оказали влияние и на формирование удмуртской кулинарной традиции: пашенное земледелие, животноводство, в меньшей степени (во всяком случае, примерно до середины ХХ века) огородничество. В основном удмурты выращивали рожь, пшеницу, овес, просо, гречиху, ячмень, лен и коноплю </a:t>
            </a:r>
          </a:p>
        </p:txBody>
      </p:sp>
      <p:sp>
        <p:nvSpPr>
          <p:cNvPr id="8196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643051"/>
            <a:ext cx="4038600" cy="428628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</a:t>
            </a:r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Из выращенных злаков удмурты получали крупы и варили каши: пшеничную, овсяную, ячменную. А также пекли хлеб изо ржи и пшеницы. Кислый удмуртский хлеб назывался «нянь», а лепешки – «куар нянь». Любили и любят удмурты готовить блины из кислого теста, а также пресные шанежки и перепечи. Излюбленным кушаньем была предварительно запеченная , разрезанная на полоски, а затем высушенная репа ( паронка)</a:t>
            </a:r>
          </a:p>
        </p:txBody>
      </p:sp>
      <p:pic>
        <p:nvPicPr>
          <p:cNvPr id="8197" name="Picture 5" descr="C:\Users\Валентин\Downloads\jachmen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429264"/>
            <a:ext cx="2071702" cy="1285884"/>
          </a:xfrm>
          <a:prstGeom prst="rect">
            <a:avLst/>
          </a:prstGeom>
          <a:noFill/>
        </p:spPr>
      </p:pic>
      <p:pic>
        <p:nvPicPr>
          <p:cNvPr id="8198" name="Picture 6" descr="C:\Users\Валентин\Pictures\Новая папка (3)\2b73f8e62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357826"/>
            <a:ext cx="2190744" cy="12858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  <p:bldP spid="819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ru-RU" dirty="0" smtClean="0"/>
              <a:t>Кулинария как зеркало нации. 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67544" y="1556792"/>
            <a:ext cx="4038600" cy="4434840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1800" dirty="0" smtClean="0"/>
              <a:t>В национальной кухне современных удмуртов сохранились традиции  далеких предков. </a:t>
            </a:r>
          </a:p>
          <a:p>
            <a:r>
              <a:rPr lang="ru-RU" sz="1800" dirty="0" smtClean="0"/>
              <a:t>     В каждой национальной кухне есть блюдо, которое представляет ее во всемирной кулинарии и по которому гурманы всей планеты судят о гастрономических пристрастиях нации.</a:t>
            </a:r>
          </a:p>
          <a:p>
            <a:r>
              <a:rPr lang="ru-RU" sz="1800" dirty="0" smtClean="0"/>
              <a:t>     А некоторые кушанья настолько входят в повседневное меню многих народов, что порой трудно определить их происхождение. </a:t>
            </a:r>
          </a:p>
        </p:txBody>
      </p:sp>
      <p:pic>
        <p:nvPicPr>
          <p:cNvPr id="922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61892" y="1916832"/>
            <a:ext cx="2543175" cy="1800225"/>
          </a:xfrm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7025" y="3429000"/>
            <a:ext cx="2466975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C:\Users\Валентин\Pictures\Новая папка (3)\i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237162"/>
            <a:ext cx="2214578" cy="17145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75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75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25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Родина "хлебного уха"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Когда речь заходит об удмуртской народной кухне, прежде всего подразумеваются пельмени. Да, именно пельмени, которые во всем мире считаются исконно русской едой, попали в Россию из пермского края от предков нынешних удмуртов и коми. Об этом говорит само название блюда. Пельмень удмурты называют "пельнянь": пель - ухо, нянь - хлеб, то есть хлебное ухо. Действительно, он и похож на ухо. </a:t>
            </a:r>
          </a:p>
        </p:txBody>
      </p:sp>
      <p:pic>
        <p:nvPicPr>
          <p:cNvPr id="1024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29454" y="3500438"/>
            <a:ext cx="2000264" cy="1619250"/>
          </a:xfrm>
          <a:noFill/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928802"/>
            <a:ext cx="216217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C:\Users\Валентин\Pictures\Новая папка (3)\79661258_0145g_pelme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857232"/>
            <a:ext cx="1666860" cy="1141400"/>
          </a:xfrm>
          <a:prstGeom prst="rect">
            <a:avLst/>
          </a:prstGeom>
          <a:noFill/>
        </p:spPr>
      </p:pic>
      <p:pic>
        <p:nvPicPr>
          <p:cNvPr id="10247" name="Picture 7" descr="C:\Users\Валентин\Pictures\Новая папка (3)\shop_items_catalog_image8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5000636"/>
            <a:ext cx="2357454" cy="17002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1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6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1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6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1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1178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БПОУ УР «Ижевский техникум индустрии питания»</vt:lpstr>
      <vt:lpstr>Удмуртская кухня.  Традиции и современность</vt:lpstr>
      <vt:lpstr>   Удмуртия</vt:lpstr>
      <vt:lpstr>Слайд 4</vt:lpstr>
      <vt:lpstr>Природа и климат</vt:lpstr>
      <vt:lpstr>История и современность</vt:lpstr>
      <vt:lpstr>удмуртские кулинарные традиции </vt:lpstr>
      <vt:lpstr>Кулинария как зеркало нации. </vt:lpstr>
      <vt:lpstr>Родина "хлебного уха"</vt:lpstr>
      <vt:lpstr>Слайд 10</vt:lpstr>
      <vt:lpstr>Перепечи - в особом почете</vt:lpstr>
      <vt:lpstr>Приготовление перепечей</vt:lpstr>
      <vt:lpstr>Определение критериев соответствия блюд требованиям здорового питания</vt:lpstr>
      <vt:lpstr>Заключение</vt:lpstr>
      <vt:lpstr>Удмуртия, ты Родина моя </vt:lpstr>
      <vt:lpstr>Достопримечательности Ижевска</vt:lpstr>
      <vt:lpstr>Ими гордится Удмуртия</vt:lpstr>
      <vt:lpstr>Спасибо за внимание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Удмуртская кухня.  Традиции и современность</dc:title>
  <dc:creator>den</dc:creator>
  <cp:lastModifiedBy>1</cp:lastModifiedBy>
  <cp:revision>46</cp:revision>
  <dcterms:created xsi:type="dcterms:W3CDTF">2013-10-31T13:13:09Z</dcterms:created>
  <dcterms:modified xsi:type="dcterms:W3CDTF">2015-02-16T17:08:08Z</dcterms:modified>
</cp:coreProperties>
</file>