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74" r:id="rId12"/>
    <p:sldId id="275" r:id="rId13"/>
    <p:sldId id="276" r:id="rId14"/>
    <p:sldId id="277" r:id="rId15"/>
    <p:sldId id="278" r:id="rId16"/>
    <p:sldId id="279" r:id="rId17"/>
    <p:sldId id="266" r:id="rId18"/>
    <p:sldId id="267" r:id="rId19"/>
    <p:sldId id="280" r:id="rId20"/>
    <p:sldId id="268" r:id="rId21"/>
    <p:sldId id="269" r:id="rId22"/>
    <p:sldId id="281" r:id="rId23"/>
    <p:sldId id="282" r:id="rId24"/>
    <p:sldId id="283" r:id="rId25"/>
    <p:sldId id="270" r:id="rId26"/>
    <p:sldId id="271" r:id="rId27"/>
    <p:sldId id="272" r:id="rId28"/>
    <p:sldId id="284" r:id="rId29"/>
    <p:sldId id="273" r:id="rId30"/>
    <p:sldId id="285" r:id="rId31"/>
    <p:sldId id="287" r:id="rId32"/>
    <p:sldId id="286"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68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1890961926"/>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1722830874"/>
      </p:ext>
    </p:extLst>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467696462"/>
      </p:ext>
    </p:extLst>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1685418561"/>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1729007440"/>
      </p:ext>
    </p:extLst>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1711069117"/>
      </p:ext>
    </p:extLst>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2485824720"/>
      </p:ext>
    </p:extLst>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60057527"/>
      </p:ext>
    </p:extLst>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184362668"/>
      </p:ext>
    </p:extLst>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4079257915"/>
      </p:ext>
    </p:extLst>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pPr/>
              <a:t>22.04.2015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522870421"/>
      </p:ext>
    </p:extLst>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B398A-3912-452A-A356-E725FF57E155}" type="datetimeFigureOut">
              <a:rPr lang="ru-RU" smtClean="0"/>
              <a:pPr/>
              <a:t>22.04.2015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7AE7D-FEF9-4937-AF6D-0814C1E9013B}" type="slidenum">
              <a:rPr lang="ru-RU" smtClean="0"/>
              <a:pPr/>
              <a:t>‹#›</a:t>
            </a:fld>
            <a:endParaRPr lang="ru-RU" dirty="0"/>
          </a:p>
        </p:txBody>
      </p:sp>
    </p:spTree>
    <p:extLst>
      <p:ext uri="{BB962C8B-B14F-4D97-AF65-F5344CB8AC3E}">
        <p14:creationId xmlns:p14="http://schemas.microsoft.com/office/powerpoint/2010/main" xmlns="" val="11445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1045;&#1088;&#1086;&#1093;&#1080;&#1085;&#1072;\Desktop\&#1096;&#1072;&#1073;&#1083;&#1086;&#1085;&#1099;%20&#1082;%209%20&#1084;&#1072;&#1103;\&#1087;&#1088;&#1086;&#1077;&#1082;&#1090;%20&#1063;&#1091;&#1087;&#1088;&#1091;&#1085;&#1086;&#1074;(&#1051;&#1072;&#1088;&#1100;&#1103;&#1082;)\Neposedy_-_Pradedushka_-minus-0_5_(xMusic.me).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ariak@mail.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file:///C:\Users\&#1045;&#1088;&#1086;&#1093;&#1080;&#1085;&#1072;\Desktop\&#1096;&#1072;&#1073;&#1083;&#1086;&#1085;&#1099;%20&#1082;%209%20&#1084;&#1072;&#1103;\&#1087;&#1088;&#1086;&#1077;&#1082;&#1090;%20&#1063;&#1091;&#1087;&#1088;&#1091;&#1085;&#1086;&#1074;(&#1051;&#1072;&#1088;&#1100;&#1103;&#1082;)\Neposedy_-_Pradedushka_-minus-0_5_(xMusic.me).mp3" TargetMode="Externa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1.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10.jpe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18.jpeg"/><Relationship Id="rId5" Type="http://schemas.openxmlformats.org/officeDocument/2006/relationships/image" Target="../media/image13.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 Id="rId14"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47664" y="2028904"/>
            <a:ext cx="6660232" cy="4247317"/>
          </a:xfrm>
          <a:prstGeom prst="rect">
            <a:avLst/>
          </a:prstGeom>
          <a:effectLst>
            <a:softEdge rad="127000"/>
          </a:effectLst>
        </p:spPr>
        <p:txBody>
          <a:bodyPr wrap="square" lIns="91440" tIns="45720" rIns="91440" bIns="45720">
            <a:spAutoFit/>
          </a:bodyPr>
          <a:lstStyle/>
          <a:p>
            <a:pPr algn="ctr"/>
            <a:r>
              <a:rPr lang="ru-RU" sz="54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Великая Отечественная война в истории моей семьи.</a:t>
            </a:r>
          </a:p>
          <a:p>
            <a:pPr algn="ctr"/>
            <a:r>
              <a:rPr lang="ru-RU" sz="54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1941 – 1945 гг.</a:t>
            </a:r>
            <a:endParaRPr lang="ru-RU" sz="5400" b="1" i="1" dirty="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2285984" y="6126146"/>
            <a:ext cx="4500594" cy="584775"/>
          </a:xfrm>
          <a:prstGeom prst="rect">
            <a:avLst/>
          </a:prstGeom>
          <a:noFill/>
        </p:spPr>
        <p:txBody>
          <a:bodyPr wrap="square" rtlCol="0">
            <a:spAutoFit/>
          </a:bodyPr>
          <a:lstStyle/>
          <a:p>
            <a:pPr algn="ctr"/>
            <a:r>
              <a:rPr lang="ru-RU" sz="1600" dirty="0" err="1" smtClean="0">
                <a:solidFill>
                  <a:srgbClr val="353616"/>
                </a:solidFill>
              </a:rPr>
              <a:t>с.п.Ларьяк</a:t>
            </a:r>
            <a:endParaRPr lang="ru-RU" sz="1600" dirty="0" smtClean="0">
              <a:solidFill>
                <a:srgbClr val="353616"/>
              </a:solidFill>
            </a:endParaRPr>
          </a:p>
          <a:p>
            <a:pPr algn="ctr"/>
            <a:r>
              <a:rPr lang="ru-RU" sz="1600" dirty="0" smtClean="0">
                <a:solidFill>
                  <a:srgbClr val="353616"/>
                </a:solidFill>
              </a:rPr>
              <a:t>2015</a:t>
            </a:r>
            <a:endParaRPr lang="ru-RU" sz="1600" dirty="0">
              <a:solidFill>
                <a:srgbClr val="353616"/>
              </a:solidFill>
            </a:endParaRPr>
          </a:p>
        </p:txBody>
      </p:sp>
      <p:pic>
        <p:nvPicPr>
          <p:cNvPr id="4" name="Neposedy_-_Pradedushka_-minus-0_5_(xMusic.me).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40887779"/>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6">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Результаты: </a:t>
            </a:r>
            <a:r>
              <a:rPr lang="ru-RU" dirty="0" smtClean="0"/>
              <a:t/>
            </a:r>
            <a:br>
              <a:rPr lang="ru-RU" dirty="0" smtClean="0"/>
            </a:br>
            <a:endParaRPr lang="ru-RU" dirty="0"/>
          </a:p>
        </p:txBody>
      </p:sp>
      <p:sp>
        <p:nvSpPr>
          <p:cNvPr id="3" name="Содержимое 2"/>
          <p:cNvSpPr>
            <a:spLocks noGrp="1"/>
          </p:cNvSpPr>
          <p:nvPr>
            <p:ph idx="1"/>
          </p:nvPr>
        </p:nvSpPr>
        <p:spPr>
          <a:xfrm>
            <a:off x="285720" y="1600200"/>
            <a:ext cx="8858280" cy="4525963"/>
          </a:xfrm>
        </p:spPr>
        <p:txBody>
          <a:bodyPr>
            <a:normAutofit fontScale="92500"/>
          </a:bodyPr>
          <a:lstStyle/>
          <a:p>
            <a:r>
              <a:rPr lang="ru-RU" dirty="0" smtClean="0"/>
              <a:t>Эта работа многому нас научила, том числе - работе с источниками, интервьюированию, оформлению материалов, общительности. </a:t>
            </a:r>
          </a:p>
          <a:p>
            <a:r>
              <a:rPr lang="ru-RU" dirty="0" smtClean="0"/>
              <a:t>Беседа со Здоровой Екатериной Александровной дала нам много интересного и полезного. </a:t>
            </a:r>
          </a:p>
          <a:p>
            <a:r>
              <a:rPr lang="ru-RU" dirty="0" smtClean="0"/>
              <a:t>Мы узнали, что рядом с нами живут удивительные  люди. У нас появилось желание узнавать больше о людях, которые нас окружают. </a:t>
            </a:r>
          </a:p>
          <a:p>
            <a:endParaRPr lang="ru-RU" dirty="0"/>
          </a:p>
        </p:txBody>
      </p:sp>
    </p:spTree>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073427"/>
          </a:xfrm>
        </p:spPr>
        <p:txBody>
          <a:bodyPr>
            <a:normAutofit fontScale="85000" lnSpcReduction="10000"/>
          </a:bodyPr>
          <a:lstStyle/>
          <a:p>
            <a:r>
              <a:rPr lang="ru-RU" dirty="0" smtClean="0"/>
              <a:t>Мы родились в мирное время, серьёзных газет не читаем, а всё, что показывают по телевизору про войну, казалось нам вымыслом, кровь - кетчупом и все бойцы - актёрами, которые после фильма встанут живые и здоровые. Празднование 70-летия Победы нашего народа в Великой Отечественной войне оставило бы нас   равнодушными. Казалось, что это не касается ни нас, ни наших семьей, ведь это было так давно, даже мои бабушки и дедушки на фронте не воевали, а родители уж и тем более. Мы  были очень сильно неправа, когда думали, что наши семьи по одну сторону, а страшные кадры про войну - это совсем по другую сторону жизни</a:t>
            </a:r>
            <a:endParaRPr lang="ru-RU" dirty="0"/>
          </a:p>
        </p:txBody>
      </p:sp>
    </p:spTree>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8"/>
            <a:ext cx="8229600" cy="4785395"/>
          </a:xfrm>
        </p:spPr>
        <p:txBody>
          <a:bodyPr/>
          <a:lstStyle/>
          <a:p>
            <a:r>
              <a:rPr lang="ru-RU" dirty="0" smtClean="0"/>
              <a:t>70 лет - это не срок для боли от потерь родных и близких, для воспоминаний о тяжелом, голодном детстве. Оказывается, война прошла по нашим семьям, как и по миллионам других семей.  Мы узнали, что  прадедушка Володя, Здорова Данила, прошел  разведчиком войну и вернулся с наградами.   </a:t>
            </a:r>
            <a:endParaRPr lang="ru-RU" dirty="0"/>
          </a:p>
        </p:txBody>
      </p:sp>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92500" lnSpcReduction="20000"/>
          </a:bodyPr>
          <a:lstStyle/>
          <a:p>
            <a:r>
              <a:rPr lang="ru-RU" dirty="0" smtClean="0"/>
              <a:t>В любой семье, у всех наших  друзей и знакомых есть воспоминания, связанные с Великой Отечественной войной, и взрослые всегда говорят об этом с горечью и болью. Мы слышим ветеранов, тружеников тыла, которые приходят в гости к нам в школу, не могут без слёз рассказывать, как провожали на фронт отцов и братьев. Как матери со страхом и надеждой ждали почтальона и плакали от счастья, читая строки, написанные в промежутках между боями, по нескольку раз перечитывая их детям, а если приходила похоронка, матери днём крепились, а ночью плакали в подушку.</a:t>
            </a:r>
          </a:p>
          <a:p>
            <a:endParaRPr lang="ru-RU" dirty="0"/>
          </a:p>
        </p:txBody>
      </p:sp>
    </p:spTree>
  </p:cSld>
  <p:clrMapOvr>
    <a:masterClrMapping/>
  </p:clrMapOvr>
  <p:transition advClick="0"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lstStyle/>
          <a:p>
            <a:endParaRPr lang="ru-RU" dirty="0" smtClean="0"/>
          </a:p>
          <a:p>
            <a:r>
              <a:rPr lang="ru-RU" dirty="0" smtClean="0"/>
              <a:t>И мы,  в 2014  году, решили, что обязательно нужно расспросить всех родственников, как Великая Отечественная война отразилась на нашей семье, какой вклад в Победу внесли наши прадеды, воевавшие и погибшие за Родину, чтобы наши маленькие братья и будущие дети знали и гордились ими.</a:t>
            </a:r>
            <a:endParaRPr lang="ru-RU" dirty="0"/>
          </a:p>
        </p:txBody>
      </p:sp>
    </p:spTree>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92500" lnSpcReduction="10000"/>
          </a:bodyPr>
          <a:lstStyle/>
          <a:p>
            <a:r>
              <a:rPr lang="ru-RU" dirty="0" smtClean="0"/>
              <a:t> 	Мы думаем, что эта работа будет интересна не только для нас  и наших семей, но и для всех ребят нашей школы, потому что Великая Отечественная война задела не только наши семьи, а всех жителей нашей Родины, и мои одноклассники не исключение.  В селе уже нет ветеранов Великой Отечественной войны, есть труженики тыла, которых с каждым годом становиться все меньше и меньше. И  пока они ещё живы, мы тоже должны всё у них узнать, записать и передать следующим поколениям</a:t>
            </a:r>
            <a:endParaRPr lang="ru-RU" dirty="0"/>
          </a:p>
        </p:txBody>
      </p:sp>
    </p:spTree>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Хотя тема, выбранная  нами, сложная, но работать над ней было легко и тяжело одновременно: легко, потому что все с удовольствием нам помогали, а тяжело потому, что слишком горькие и трудные времена пережили мои бабушки и дедушки и без слёз не могут вспоминать об этом.  </a:t>
            </a:r>
          </a:p>
          <a:p>
            <a:endParaRPr lang="ru-RU" dirty="0"/>
          </a:p>
        </p:txBody>
      </p:sp>
    </p:spTree>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p:txBody>
          <a:bodyPr>
            <a:normAutofit fontScale="97500" lnSpcReduction="10000"/>
          </a:bodyPr>
          <a:lstStyle/>
          <a:p>
            <a:r>
              <a:rPr lang="ru-RU" i="1" dirty="0" smtClean="0"/>
              <a:t> Много разных праздников есть на Земле, но самым светлый тот, который дал нам свободу, мир - это День Победы. Каждый год мы с нетерпением ждём этот праздник. В этом году он особенный. Чёрной полосой эта война прошла по всем семьям нашей страны. И мы захотели узнать, коснулась ли она наших семей. Мы обратились за помощью к своим родителям, бабушкам и дедушкам.</a:t>
            </a:r>
            <a:endParaRPr lang="ru-RU" dirty="0" smtClean="0"/>
          </a:p>
          <a:p>
            <a:endParaRPr lang="ru-RU" dirty="0"/>
          </a:p>
        </p:txBody>
      </p:sp>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274638"/>
            <a:ext cx="6972320" cy="1939916"/>
          </a:xfrm>
        </p:spPr>
        <p:txBody>
          <a:bodyPr>
            <a:normAutofit fontScale="90000"/>
          </a:bodyPr>
          <a:lstStyle/>
          <a:p>
            <a:pPr algn="r"/>
            <a:r>
              <a:rPr lang="ru-RU" sz="3100" dirty="0" smtClean="0"/>
              <a:t/>
            </a:r>
            <a:br>
              <a:rPr lang="ru-RU" sz="3100" dirty="0" smtClean="0"/>
            </a:br>
            <a:r>
              <a:rPr lang="ru-RU" sz="3100" dirty="0" smtClean="0"/>
              <a:t/>
            </a:r>
            <a:br>
              <a:rPr lang="ru-RU" sz="3100" dirty="0" smtClean="0"/>
            </a:br>
            <a:r>
              <a:rPr lang="ru-RU" sz="3100" dirty="0" smtClean="0"/>
              <a:t>«Как будто прошла </a:t>
            </a:r>
            <a:br>
              <a:rPr lang="ru-RU" sz="3100" dirty="0" smtClean="0"/>
            </a:br>
            <a:r>
              <a:rPr lang="ru-RU" sz="3100" dirty="0" smtClean="0"/>
              <a:t>Сквозь меня война </a:t>
            </a:r>
            <a:br>
              <a:rPr lang="ru-RU" sz="3100" dirty="0" smtClean="0"/>
            </a:br>
            <a:r>
              <a:rPr lang="ru-RU" sz="3100" dirty="0" smtClean="0"/>
              <a:t>И те, кто на ней погиб». </a:t>
            </a:r>
            <a:br>
              <a:rPr lang="ru-RU" sz="3100" dirty="0" smtClean="0"/>
            </a:br>
            <a:r>
              <a:rPr lang="ru-RU" sz="3100" i="1" dirty="0" smtClean="0"/>
              <a:t>Виктор </a:t>
            </a:r>
            <a:r>
              <a:rPr lang="ru-RU" sz="3100" i="1" dirty="0" err="1" smtClean="0"/>
              <a:t>Дронников</a:t>
            </a:r>
            <a:r>
              <a:rPr lang="ru-RU" sz="3100"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2214554"/>
            <a:ext cx="8229600" cy="3911609"/>
          </a:xfrm>
        </p:spPr>
        <p:txBody>
          <a:bodyPr/>
          <a:lstStyle/>
          <a:p>
            <a:r>
              <a:rPr lang="ru-RU" i="1" dirty="0" smtClean="0"/>
              <a:t>Долгие 4 года до 9 мая 1945 года наши прадеды боролись за освобождение родины от фашизма. Они делали это ради будущих поколений, ради нас. Давайте рассказывать об этой справедливой войне, чтобы помнили.</a:t>
            </a:r>
            <a:endParaRPr lang="ru-RU" dirty="0" smtClean="0"/>
          </a:p>
          <a:p>
            <a:endParaRPr lang="ru-RU" dirty="0"/>
          </a:p>
        </p:txBody>
      </p:sp>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sz="4000" b="1" dirty="0" smtClean="0"/>
              <a:t>Сочинение Здорова Даниила, участника данного проекта</a:t>
            </a:r>
            <a:r>
              <a:rPr lang="ru-RU" sz="4000" dirty="0" smtClean="0"/>
              <a:t>.</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Моя бабушка </a:t>
            </a:r>
            <a:r>
              <a:rPr lang="ru-RU" dirty="0" err="1" smtClean="0"/>
              <a:t>Чупрунова</a:t>
            </a:r>
            <a:r>
              <a:rPr lang="ru-RU" dirty="0" smtClean="0"/>
              <a:t> Светлана Валентиновна очень много рассказывала мне о том, что пришлось испытать нашим родственникам во время войны, рассказывала о том, как воевал мой прапрадед Чупрунов Владимир Васильевич. Я внимательно слушал ее рассказы, с волнением рассматривал сохранившиеся в семье фотографии военных лет. По книгам и кинофильмам я узнал, что в лихие военные годы трудно было всем. И тем, кто воевал, и тем, кто работал, и тем, кто оказался на захваченной фашистами территории. Великая Отечественная война началась 22 июня 1941 года. Напали фашисты на нашу страну неожиданно. Они имели много пушек, танков, самолётов, поэтому продвигались по нашей земле очень быстро. Советские войска под натиском сильного и коварного врага отступали. Однако нелегко было продвигаться фашистам. Наши солдаты сражались героически. В Великой Отечественной войне принял участие и мой прадед</a:t>
            </a:r>
            <a:endParaRPr lang="ru-RU" dirty="0"/>
          </a:p>
        </p:txBody>
      </p:sp>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285728"/>
            <a:ext cx="7500990" cy="2308324"/>
          </a:xfrm>
          <a:prstGeom prst="rect">
            <a:avLst/>
          </a:prstGeom>
        </p:spPr>
        <p:txBody>
          <a:bodyPr wrap="square">
            <a:spAutoFit/>
          </a:bodyPr>
          <a:lstStyle/>
          <a:p>
            <a:pPr algn="ctr"/>
            <a:r>
              <a:rPr lang="ru-RU" dirty="0" smtClean="0"/>
              <a:t>МУНИЦИПАЛЬНОЕ БЮДЖЕТНОЕ</a:t>
            </a:r>
            <a:br>
              <a:rPr lang="ru-RU" dirty="0" smtClean="0"/>
            </a:br>
            <a:r>
              <a:rPr lang="ru-RU" dirty="0" smtClean="0"/>
              <a:t>ОБЩЕОБРАЗОВАТЕЛЬНОЕ УЧРЕЖДЕНИЕ</a:t>
            </a:r>
            <a:br>
              <a:rPr lang="ru-RU" dirty="0" smtClean="0"/>
            </a:br>
            <a:r>
              <a:rPr lang="ru-RU" dirty="0" smtClean="0"/>
              <a:t>«ЛАРЬЯКСКАЯ   СРЕДНЯЯ ШКОЛА»</a:t>
            </a:r>
            <a:br>
              <a:rPr lang="ru-RU" dirty="0" smtClean="0"/>
            </a:br>
            <a:r>
              <a:rPr lang="ru-RU" dirty="0" smtClean="0"/>
              <a:t> </a:t>
            </a:r>
            <a:br>
              <a:rPr lang="ru-RU" dirty="0" smtClean="0"/>
            </a:br>
            <a:r>
              <a:rPr lang="ru-RU" dirty="0" smtClean="0"/>
              <a:t> ул. </a:t>
            </a:r>
            <a:r>
              <a:rPr lang="ru-RU" dirty="0" err="1" smtClean="0"/>
              <a:t>Кербунова</a:t>
            </a:r>
            <a:r>
              <a:rPr lang="ru-RU" dirty="0" smtClean="0"/>
              <a:t> 10, </a:t>
            </a:r>
            <a:r>
              <a:rPr lang="ru-RU" dirty="0" err="1" smtClean="0"/>
              <a:t>с.Ларьяк</a:t>
            </a:r>
            <a:r>
              <a:rPr lang="ru-RU" dirty="0" smtClean="0"/>
              <a:t> ,  </a:t>
            </a:r>
            <a:r>
              <a:rPr lang="ru-RU" dirty="0" err="1" smtClean="0"/>
              <a:t>Нижневартовский</a:t>
            </a:r>
            <a:r>
              <a:rPr lang="ru-RU" dirty="0" smtClean="0"/>
              <a:t> район, Ханты-Мансийский автономный округ – </a:t>
            </a:r>
            <a:r>
              <a:rPr lang="ru-RU" dirty="0" err="1" smtClean="0"/>
              <a:t>Югра</a:t>
            </a:r>
            <a:r>
              <a:rPr lang="ru-RU" dirty="0" smtClean="0"/>
              <a:t/>
            </a:r>
            <a:br>
              <a:rPr lang="ru-RU" dirty="0" smtClean="0"/>
            </a:br>
            <a:r>
              <a:rPr lang="ru-RU" dirty="0" smtClean="0"/>
              <a:t>(Тюменская область), 628650</a:t>
            </a:r>
            <a:r>
              <a:rPr lang="ru-RU" i="1" dirty="0" smtClean="0"/>
              <a:t/>
            </a:r>
            <a:br>
              <a:rPr lang="ru-RU" i="1" dirty="0" smtClean="0"/>
            </a:br>
            <a:r>
              <a:rPr lang="ru-RU" dirty="0" smtClean="0"/>
              <a:t>Тел./факс: (3466) 21-40-15, 21-40-17, </a:t>
            </a:r>
            <a:r>
              <a:rPr lang="en-US" dirty="0" smtClean="0"/>
              <a:t>e</a:t>
            </a:r>
            <a:r>
              <a:rPr lang="ru-RU" dirty="0" smtClean="0"/>
              <a:t>-</a:t>
            </a:r>
            <a:r>
              <a:rPr lang="en-US" dirty="0" smtClean="0"/>
              <a:t>mail</a:t>
            </a:r>
            <a:r>
              <a:rPr lang="ru-RU" dirty="0" smtClean="0"/>
              <a:t>: </a:t>
            </a:r>
            <a:r>
              <a:rPr lang="en-US" u="sng" dirty="0" err="1" smtClean="0">
                <a:hlinkClick r:id="rId2"/>
              </a:rPr>
              <a:t>lariak</a:t>
            </a:r>
            <a:r>
              <a:rPr lang="ru-RU" u="sng" dirty="0" smtClean="0">
                <a:hlinkClick r:id="rId2"/>
              </a:rPr>
              <a:t>@</a:t>
            </a:r>
            <a:r>
              <a:rPr lang="en-US" u="sng" dirty="0" smtClean="0">
                <a:hlinkClick r:id="rId2"/>
              </a:rPr>
              <a:t>mail</a:t>
            </a:r>
            <a:r>
              <a:rPr lang="ru-RU" u="sng" dirty="0" smtClean="0">
                <a:hlinkClick r:id="rId2"/>
              </a:rPr>
              <a:t>.</a:t>
            </a:r>
            <a:r>
              <a:rPr lang="en-US" u="sng" dirty="0" err="1" smtClean="0">
                <a:hlinkClick r:id="rId2"/>
              </a:rPr>
              <a:t>ru</a:t>
            </a:r>
            <a:endParaRPr lang="ru-RU" dirty="0"/>
          </a:p>
        </p:txBody>
      </p:sp>
      <p:sp>
        <p:nvSpPr>
          <p:cNvPr id="3" name="Прямоугольник 2"/>
          <p:cNvSpPr/>
          <p:nvPr/>
        </p:nvSpPr>
        <p:spPr>
          <a:xfrm>
            <a:off x="428596" y="2786058"/>
            <a:ext cx="8358246" cy="3939540"/>
          </a:xfrm>
          <a:prstGeom prst="rect">
            <a:avLst/>
          </a:prstGeom>
        </p:spPr>
        <p:txBody>
          <a:bodyPr wrap="square">
            <a:spAutoFit/>
          </a:bodyPr>
          <a:lstStyle/>
          <a:p>
            <a:pPr algn="ctr"/>
            <a:r>
              <a:rPr lang="ru-RU" sz="4400" dirty="0" smtClean="0">
                <a:latin typeface="Times New Roman" pitchFamily="18" charset="0"/>
                <a:cs typeface="Times New Roman" pitchFamily="18" charset="0"/>
              </a:rPr>
              <a:t>“ Великая Отечественная война в истории моей семьи”</a:t>
            </a:r>
          </a:p>
          <a:p>
            <a:pPr algn="r"/>
            <a:r>
              <a:rPr lang="ru-RU" dirty="0" smtClean="0">
                <a:latin typeface="Times New Roman" pitchFamily="18" charset="0"/>
                <a:cs typeface="Times New Roman" pitchFamily="18" charset="0"/>
              </a:rPr>
              <a:t>Исполнители:</a:t>
            </a:r>
          </a:p>
          <a:p>
            <a:pPr algn="r"/>
            <a:r>
              <a:rPr lang="ru-RU" dirty="0" smtClean="0">
                <a:latin typeface="Times New Roman" pitchFamily="18" charset="0"/>
                <a:cs typeface="Times New Roman" pitchFamily="18" charset="0"/>
              </a:rPr>
              <a:t>Члены кружка “Я гражданин России”</a:t>
            </a:r>
          </a:p>
          <a:p>
            <a:pPr algn="r"/>
            <a:r>
              <a:rPr lang="ru-RU" dirty="0" smtClean="0">
                <a:latin typeface="Times New Roman" pitchFamily="18" charset="0"/>
                <a:cs typeface="Times New Roman" pitchFamily="18" charset="0"/>
              </a:rPr>
              <a:t>Быкова Елизавета, ученица 3 класс</a:t>
            </a:r>
          </a:p>
          <a:p>
            <a:pPr algn="r"/>
            <a:r>
              <a:rPr lang="ru-RU" dirty="0" smtClean="0">
                <a:latin typeface="Times New Roman" pitchFamily="18" charset="0"/>
                <a:cs typeface="Times New Roman" pitchFamily="18" charset="0"/>
              </a:rPr>
              <a:t> Здоров Данил, ученик 3 класса</a:t>
            </a:r>
          </a:p>
          <a:p>
            <a:pPr algn="r"/>
            <a:r>
              <a:rPr lang="ru-RU" dirty="0" err="1" smtClean="0">
                <a:latin typeface="Times New Roman" pitchFamily="18" charset="0"/>
                <a:cs typeface="Times New Roman" pitchFamily="18" charset="0"/>
              </a:rPr>
              <a:t>Шамукаев</a:t>
            </a:r>
            <a:r>
              <a:rPr lang="ru-RU" dirty="0" smtClean="0">
                <a:latin typeface="Times New Roman" pitchFamily="18" charset="0"/>
                <a:cs typeface="Times New Roman" pitchFamily="18" charset="0"/>
              </a:rPr>
              <a:t> Эмиль, ученик 2 класса</a:t>
            </a:r>
          </a:p>
          <a:p>
            <a:pPr algn="r"/>
            <a:r>
              <a:rPr lang="ru-RU" dirty="0" smtClean="0">
                <a:latin typeface="Times New Roman" pitchFamily="18" charset="0"/>
                <a:cs typeface="Times New Roman" pitchFamily="18" charset="0"/>
              </a:rPr>
              <a:t>Руководитель: Ерохина Татьяна Михайловна,</a:t>
            </a:r>
          </a:p>
          <a:p>
            <a:pPr algn="r"/>
            <a:r>
              <a:rPr lang="ru-RU" dirty="0" smtClean="0">
                <a:latin typeface="Times New Roman" pitchFamily="18" charset="0"/>
                <a:cs typeface="Times New Roman" pitchFamily="18" charset="0"/>
              </a:rPr>
              <a:t>учитель первой категории</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с.п. </a:t>
            </a:r>
            <a:r>
              <a:rPr lang="ru-RU" dirty="0" err="1" smtClean="0">
                <a:latin typeface="Times New Roman" pitchFamily="18" charset="0"/>
                <a:cs typeface="Times New Roman" pitchFamily="18" charset="0"/>
              </a:rPr>
              <a:t>Ларьяк</a:t>
            </a:r>
            <a:r>
              <a:rPr lang="ru-RU" dirty="0" smtClean="0">
                <a:latin typeface="Times New Roman" pitchFamily="18" charset="0"/>
                <a:cs typeface="Times New Roman" pitchFamily="18" charset="0"/>
              </a:rPr>
              <a:t> 2015.</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450402696"/>
      </p:ext>
    </p:extLst>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214446"/>
          </a:xfrm>
        </p:spPr>
        <p:txBody>
          <a:bodyPr>
            <a:normAutofit fontScale="90000"/>
          </a:bodyPr>
          <a:lstStyle/>
          <a:p>
            <a:r>
              <a:rPr lang="ru-RU" b="1" dirty="0" smtClean="0"/>
              <a:t>Рассказ о жизни моей семьи в годы Великой отечественной войны</a:t>
            </a:r>
            <a:endParaRPr lang="ru-RU" b="1" dirty="0"/>
          </a:p>
        </p:txBody>
      </p:sp>
      <p:sp>
        <p:nvSpPr>
          <p:cNvPr id="3" name="Содержимое 2"/>
          <p:cNvSpPr>
            <a:spLocks noGrp="1"/>
          </p:cNvSpPr>
          <p:nvPr>
            <p:ph idx="1"/>
          </p:nvPr>
        </p:nvSpPr>
        <p:spPr/>
        <p:txBody>
          <a:bodyPr/>
          <a:lstStyle/>
          <a:p>
            <a:pPr lvl="0"/>
            <a:r>
              <a:rPr lang="ru-RU" dirty="0" smtClean="0"/>
              <a:t>Мой прадед </a:t>
            </a:r>
            <a:r>
              <a:rPr lang="ru-RU" b="1" dirty="0" smtClean="0">
                <a:latin typeface="Monotype Corsiva" pitchFamily="66" charset="0"/>
                <a:ea typeface="Times New Roman" pitchFamily="18" charset="0"/>
                <a:cs typeface="Arial" pitchFamily="34" charset="0"/>
              </a:rPr>
              <a:t>Чупрунов Владимир Васильевич.</a:t>
            </a:r>
            <a:endParaRPr lang="ru-RU" b="1" dirty="0" smtClean="0">
              <a:latin typeface="Monotype Corsiva" pitchFamily="66" charset="0"/>
              <a:cs typeface="Arial" pitchFamily="34" charset="0"/>
            </a:endParaRPr>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2428860" y="2389232"/>
            <a:ext cx="4303380" cy="3825850"/>
          </a:xfrm>
          <a:prstGeom prst="rect">
            <a:avLst/>
          </a:prstGeom>
          <a:noFill/>
          <a:ln w="38100">
            <a:solidFill>
              <a:schemeClr val="tx1"/>
            </a:solidFill>
          </a:ln>
        </p:spPr>
      </p:pic>
    </p:spTree>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126055"/>
          </a:xfrm>
        </p:spPr>
        <p:txBody>
          <a:bodyPr>
            <a:normAutofit fontScale="92500" lnSpcReduction="10000"/>
          </a:bodyPr>
          <a:lstStyle/>
          <a:p>
            <a:pPr marL="0" lvl="0" indent="0" algn="ctr" fontAlgn="base">
              <a:spcBef>
                <a:spcPct val="0"/>
              </a:spcBef>
              <a:spcAft>
                <a:spcPct val="0"/>
              </a:spcAft>
              <a:buNone/>
            </a:pPr>
            <a:r>
              <a:rPr lang="ru-RU" sz="3500" dirty="0" smtClean="0">
                <a:latin typeface="Times New Roman" pitchFamily="18" charset="0"/>
                <a:ea typeface="Times New Roman" pitchFamily="18" charset="0"/>
                <a:cs typeface="Times New Roman" pitchFamily="18" charset="0"/>
              </a:rPr>
              <a:t>Чупрунов Владимир Васильевич</a:t>
            </a:r>
          </a:p>
          <a:p>
            <a:pPr marL="0" lvl="0" indent="0" algn="ctr" fontAlgn="base">
              <a:spcBef>
                <a:spcPct val="0"/>
              </a:spcBef>
              <a:spcAft>
                <a:spcPct val="0"/>
              </a:spcAft>
              <a:buNone/>
            </a:pPr>
            <a:r>
              <a:rPr lang="ru-RU" dirty="0" smtClean="0">
                <a:latin typeface="Times New Roman" pitchFamily="18" charset="0"/>
                <a:ea typeface="Times New Roman" pitchFamily="18" charset="0"/>
                <a:cs typeface="Times New Roman" pitchFamily="18" charset="0"/>
              </a:rPr>
              <a:t>родился 10 февраля 1926 года в </a:t>
            </a:r>
            <a:endParaRPr lang="ru-RU" dirty="0" smtClean="0">
              <a:latin typeface="Times New Roman" pitchFamily="18" charset="0"/>
              <a:cs typeface="Times New Roman" pitchFamily="18" charset="0"/>
            </a:endParaRPr>
          </a:p>
          <a:p>
            <a:pPr marL="0" lvl="0" indent="0" algn="just" eaLnBrk="0" fontAlgn="base" hangingPunct="0">
              <a:spcBef>
                <a:spcPct val="0"/>
              </a:spcBef>
              <a:spcAft>
                <a:spcPct val="0"/>
              </a:spcAft>
              <a:buNone/>
            </a:pPr>
            <a:r>
              <a:rPr lang="ru-RU" dirty="0" smtClean="0">
                <a:latin typeface="Times New Roman" pitchFamily="18" charset="0"/>
                <a:ea typeface="Times New Roman" pitchFamily="18" charset="0"/>
                <a:cs typeface="Times New Roman" pitchFamily="18" charset="0"/>
              </a:rPr>
              <a:t>                     г. Новосибирске. </a:t>
            </a:r>
          </a:p>
          <a:p>
            <a:pPr marL="0" lvl="0" indent="0" algn="just" eaLnBrk="0" fontAlgn="base" hangingPunct="0">
              <a:spcBef>
                <a:spcPct val="0"/>
              </a:spcBef>
              <a:spcAft>
                <a:spcPct val="0"/>
              </a:spcAft>
              <a:buNone/>
            </a:pPr>
            <a:r>
              <a:rPr lang="ru-RU" dirty="0" smtClean="0">
                <a:latin typeface="Times New Roman" pitchFamily="18" charset="0"/>
                <a:ea typeface="Times New Roman" pitchFamily="18" charset="0"/>
                <a:cs typeface="Times New Roman" pitchFamily="18" charset="0"/>
              </a:rPr>
              <a:t>В 1939 году, Володя с родителями и младшим братом, переезжают в село </a:t>
            </a:r>
            <a:r>
              <a:rPr lang="ru-RU" dirty="0" err="1" smtClean="0">
                <a:latin typeface="Times New Roman" pitchFamily="18" charset="0"/>
                <a:ea typeface="Times New Roman" pitchFamily="18" charset="0"/>
                <a:cs typeface="Times New Roman" pitchFamily="18" charset="0"/>
              </a:rPr>
              <a:t>Ларьяк</a:t>
            </a:r>
            <a:r>
              <a:rPr lang="ru-RU" dirty="0" smtClean="0">
                <a:latin typeface="Times New Roman" pitchFamily="18" charset="0"/>
                <a:ea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0" lvl="0" indent="0" algn="just" eaLnBrk="0" fontAlgn="base" hangingPunct="0">
              <a:spcBef>
                <a:spcPct val="0"/>
              </a:spcBef>
              <a:spcAft>
                <a:spcPct val="0"/>
              </a:spcAft>
              <a:buNone/>
            </a:pPr>
            <a:r>
              <a:rPr lang="ru-RU" dirty="0" smtClean="0">
                <a:latin typeface="Times New Roman" pitchFamily="18" charset="0"/>
                <a:ea typeface="Times New Roman" pitchFamily="18" charset="0"/>
                <a:cs typeface="Times New Roman" pitchFamily="18" charset="0"/>
              </a:rPr>
              <a:t>Чупрунов В.В. был на фронте разведчиком. Прошел с боями Белоруссию, Польшу, Чехословакию, закончил войну в Германии в звании сержанта. Награжден орденом «Славы </a:t>
            </a:r>
            <a:r>
              <a:rPr lang="en-US" dirty="0" smtClean="0">
                <a:latin typeface="Times New Roman" pitchFamily="18" charset="0"/>
                <a:ea typeface="Times New Roman" pitchFamily="18" charset="0"/>
                <a:cs typeface="Times New Roman" pitchFamily="18" charset="0"/>
              </a:rPr>
              <a:t>III</a:t>
            </a:r>
            <a:r>
              <a:rPr lang="ru-RU" dirty="0" smtClean="0">
                <a:latin typeface="Times New Roman" pitchFamily="18" charset="0"/>
                <a:ea typeface="Times New Roman" pitchFamily="18" charset="0"/>
                <a:cs typeface="Times New Roman" pitchFamily="18" charset="0"/>
              </a:rPr>
              <a:t> степени; знаком «Отличный разведчик»; медалью «За победу над Германией», юбилейными медалями.  Умер 22 января 2003 г</a:t>
            </a:r>
            <a:r>
              <a:rPr lang="ru-RU" dirty="0" smtClean="0">
                <a:latin typeface="Arial" pitchFamily="34" charset="0"/>
                <a:ea typeface="Times New Roman" pitchFamily="18" charset="0"/>
                <a:cs typeface="Arial" pitchFamily="34" charset="0"/>
              </a:rPr>
              <a:t>.</a:t>
            </a:r>
            <a:endParaRPr lang="ru-RU" dirty="0" smtClean="0">
              <a:latin typeface="Arial" pitchFamily="34" charset="0"/>
              <a:cs typeface="Arial" pitchFamily="34" charset="0"/>
            </a:endParaRPr>
          </a:p>
          <a:p>
            <a:endParaRPr lang="ru-RU" dirty="0"/>
          </a:p>
        </p:txBody>
      </p:sp>
    </p:spTree>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8229600" cy="1143000"/>
          </a:xfrm>
        </p:spPr>
        <p:txBody>
          <a:bodyPr>
            <a:normAutofit fontScale="90000"/>
          </a:bodyPr>
          <a:lstStyle/>
          <a:p>
            <a:r>
              <a:rPr lang="ru-RU" sz="4000" b="1" dirty="0" smtClean="0"/>
              <a:t> </a:t>
            </a:r>
            <a:r>
              <a:rPr lang="ru-RU" sz="3600" b="1" dirty="0" smtClean="0"/>
              <a:t>Из воспоминаний сына, </a:t>
            </a:r>
            <a:r>
              <a:rPr lang="ru-RU" sz="3600" b="1" dirty="0" err="1" smtClean="0"/>
              <a:t>Чупрунова</a:t>
            </a:r>
            <a:r>
              <a:rPr lang="ru-RU" sz="3600" b="1" dirty="0" smtClean="0"/>
              <a:t> Александра Владимировича.</a:t>
            </a:r>
            <a:r>
              <a:rPr lang="ru-RU" dirty="0" smtClean="0"/>
              <a:t/>
            </a:r>
            <a:br>
              <a:rPr lang="ru-RU" dirty="0" smtClean="0"/>
            </a:br>
            <a:endParaRPr lang="ru-RU" dirty="0"/>
          </a:p>
        </p:txBody>
      </p:sp>
      <p:sp>
        <p:nvSpPr>
          <p:cNvPr id="3" name="Содержимое 2"/>
          <p:cNvSpPr>
            <a:spLocks noGrp="1"/>
          </p:cNvSpPr>
          <p:nvPr>
            <p:ph idx="1"/>
          </p:nvPr>
        </p:nvSpPr>
        <p:spPr/>
        <p:txBody>
          <a:bodyPr>
            <a:noAutofit/>
          </a:bodyPr>
          <a:lstStyle/>
          <a:p>
            <a:r>
              <a:rPr lang="ru-RU" sz="2400" dirty="0" smtClean="0"/>
              <a:t>- Я помню отца, наверное, лет с трех, - рассказывает Александр Чупрунов. – Помню катер «Суворов», на котором отец ходил капитаном в навигацию. Отец для меня всегда был и остается человеком сильным, неунывающим и надежным. Зимой он сопровождал конные обозы из Нижневартовска в </a:t>
            </a:r>
            <a:r>
              <a:rPr lang="ru-RU" sz="2400" dirty="0" err="1" smtClean="0"/>
              <a:t>Ларьяк</a:t>
            </a:r>
            <a:r>
              <a:rPr lang="ru-RU" sz="2400" dirty="0" smtClean="0"/>
              <a:t>.  Всегда был при деле. На фронт призвали отца в 18 лет, в 1944 году. Не так долго пришлось воевать, был разведчиком. Воевал на Украинском фронте, об этом говорят его боевые награды: среди них несколько медалей и орденов – орден Славы третьей степени. Победу встретил он в Германии. После войны еще семь лет служил на Чукотке. В </a:t>
            </a:r>
            <a:r>
              <a:rPr lang="ru-RU" sz="2400" dirty="0" err="1" smtClean="0"/>
              <a:t>Ларьяк</a:t>
            </a:r>
            <a:r>
              <a:rPr lang="ru-RU" sz="2400" dirty="0" smtClean="0"/>
              <a:t> вернулся в пятидесятых  годах. Здесь женился.  Вырастил нас троих детей, работал капитаном на катере.</a:t>
            </a:r>
            <a:endParaRPr lang="ru-RU" sz="2400" dirty="0"/>
          </a:p>
        </p:txBody>
      </p:sp>
    </p:spTree>
  </p:cSld>
  <p:clrMapOvr>
    <a:masterClrMapping/>
  </p:clrMapOvr>
  <p:transition advClick="0"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семейного альбома: </a:t>
            </a:r>
            <a:endParaRPr lang="ru-RU" dirty="0"/>
          </a:p>
        </p:txBody>
      </p:sp>
      <p:pic>
        <p:nvPicPr>
          <p:cNvPr id="4" name="Содержимое 3" descr="E:\Ерохина Т.М. ВОВ\Ерохина0008.TIF"/>
          <p:cNvPicPr>
            <a:picLocks noGrp="1"/>
          </p:cNvPicPr>
          <p:nvPr>
            <p:ph idx="1"/>
          </p:nvPr>
        </p:nvPicPr>
        <p:blipFill>
          <a:blip r:embed="rId2" cstate="print"/>
          <a:srcRect l="25703" t="23155" b="37344"/>
          <a:stretch>
            <a:fillRect/>
          </a:stretch>
        </p:blipFill>
        <p:spPr bwMode="auto">
          <a:xfrm rot="10643258">
            <a:off x="1559409" y="1600200"/>
            <a:ext cx="6025181" cy="4525963"/>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Ерохина Т.М. ВОВ\Ерохина0008.TIF"/>
          <p:cNvPicPr>
            <a:picLocks noGrp="1"/>
          </p:cNvPicPr>
          <p:nvPr>
            <p:ph idx="1"/>
          </p:nvPr>
        </p:nvPicPr>
        <p:blipFill>
          <a:blip r:embed="rId2" cstate="print"/>
          <a:srcRect l="19562" t="61975" b="-908"/>
          <a:stretch>
            <a:fillRect/>
          </a:stretch>
        </p:blipFill>
        <p:spPr bwMode="auto">
          <a:xfrm rot="5400000">
            <a:off x="1655675" y="728701"/>
            <a:ext cx="5616626" cy="5688632"/>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10 февраля 1999 год</a:t>
            </a:r>
            <a:endParaRPr lang="ru-RU" dirty="0"/>
          </a:p>
        </p:txBody>
      </p:sp>
      <p:pic>
        <p:nvPicPr>
          <p:cNvPr id="11" name="Содержимое 10" descr="E:\Ерохина Т.М. ВОВ\Ерохина0006.TIF"/>
          <p:cNvPicPr>
            <a:picLocks noGrp="1"/>
          </p:cNvPicPr>
          <p:nvPr>
            <p:ph idx="1"/>
          </p:nvPr>
        </p:nvPicPr>
        <p:blipFill>
          <a:blip r:embed="rId2" cstate="print"/>
          <a:srcRect l="8487" t="33258" r="20191" b="19327"/>
          <a:stretch>
            <a:fillRect/>
          </a:stretch>
        </p:blipFill>
        <p:spPr bwMode="auto">
          <a:xfrm rot="16200000">
            <a:off x="2178828" y="1107263"/>
            <a:ext cx="4929219" cy="5429288"/>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Газета «Новости </a:t>
            </a:r>
            <a:r>
              <a:rPr lang="ru-RU" sz="3600" dirty="0" err="1" smtClean="0"/>
              <a:t>Приобья</a:t>
            </a:r>
            <a:r>
              <a:rPr lang="ru-RU" sz="3600" dirty="0" smtClean="0"/>
              <a:t>»</a:t>
            </a:r>
            <a:endParaRPr lang="ru-RU" sz="3600" dirty="0"/>
          </a:p>
        </p:txBody>
      </p:sp>
      <p:pic>
        <p:nvPicPr>
          <p:cNvPr id="4" name="Содержимое 3" descr="E:\Ерохина Т.М. ВОВ\Ерохина0005.TIF"/>
          <p:cNvPicPr>
            <a:picLocks noGrp="1"/>
          </p:cNvPicPr>
          <p:nvPr>
            <p:ph idx="1"/>
          </p:nvPr>
        </p:nvPicPr>
        <p:blipFill>
          <a:blip r:embed="rId2" cstate="print"/>
          <a:srcRect l="22608" t="38000" r="24620" b="18077"/>
          <a:stretch>
            <a:fillRect/>
          </a:stretch>
        </p:blipFill>
        <p:spPr bwMode="auto">
          <a:xfrm rot="16200000">
            <a:off x="2223959" y="1868452"/>
            <a:ext cx="4696081" cy="3989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Содержимое 3" descr="E:\Ерохина Т.М. ВОВ\Ерохина0005.TIF"/>
          <p:cNvPicPr>
            <a:picLocks/>
          </p:cNvPicPr>
          <p:nvPr/>
        </p:nvPicPr>
        <p:blipFill>
          <a:blip r:embed="rId2" cstate="print"/>
          <a:srcRect l="22608" t="38000" r="24620" b="18077"/>
          <a:stretch>
            <a:fillRect/>
          </a:stretch>
        </p:blipFill>
        <p:spPr bwMode="auto">
          <a:xfrm rot="16200000">
            <a:off x="2274473" y="1910103"/>
            <a:ext cx="4696081" cy="3989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Click="0"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Ерохина Т.М. ВОВ\Заявление на квартиру.JPG"/>
          <p:cNvPicPr>
            <a:picLocks noGrp="1"/>
          </p:cNvPicPr>
          <p:nvPr>
            <p:ph idx="1"/>
          </p:nvPr>
        </p:nvPicPr>
        <p:blipFill>
          <a:blip r:embed="rId3" cstate="print"/>
          <a:srcRect t="568" r="71780" b="2611"/>
          <a:stretch>
            <a:fillRect/>
          </a:stretch>
        </p:blipFill>
        <p:spPr bwMode="auto">
          <a:xfrm>
            <a:off x="2571736" y="357166"/>
            <a:ext cx="3357586" cy="6143668"/>
          </a:xfrm>
          <a:prstGeom prst="rect">
            <a:avLst/>
          </a:prstGeom>
          <a:noFill/>
          <a:ln w="9525">
            <a:noFill/>
            <a:miter lim="800000"/>
            <a:headEnd/>
            <a:tailEnd/>
          </a:ln>
        </p:spPr>
      </p:pic>
      <p:pic>
        <p:nvPicPr>
          <p:cNvPr id="5" name="Neposedy_-_Pradedushka_-minus-0_5_(xMusic.me).mp3">
            <a:hlinkClick r:id="" action="ppaction://media"/>
          </p:cNvPr>
          <p:cNvPicPr>
            <a:picLocks noRot="1" noChangeAspect="1"/>
          </p:cNvPicPr>
          <p:nvPr>
            <a:audioFile r:link="rId1"/>
          </p:nvPr>
        </p:nvPicPr>
        <p:blipFill>
          <a:blip r:embed="rId4" cstate="print"/>
          <a:stretch>
            <a:fillRect/>
          </a:stretch>
        </p:blipFill>
        <p:spPr>
          <a:xfrm>
            <a:off x="8604448" y="5877272"/>
            <a:ext cx="304800" cy="304800"/>
          </a:xfrm>
          <a:prstGeom prst="rect">
            <a:avLst/>
          </a:prstGeom>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64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           Слова </a:t>
            </a:r>
            <a:r>
              <a:rPr lang="ru-RU" sz="3600" dirty="0" err="1" smtClean="0"/>
              <a:t>Чупрунова</a:t>
            </a:r>
            <a:r>
              <a:rPr lang="ru-RU" sz="3600" dirty="0" smtClean="0"/>
              <a:t> В.В</a:t>
            </a:r>
            <a:r>
              <a:rPr lang="ru-RU" sz="3600" dirty="0" smtClean="0"/>
              <a:t>. из анкеты участников ВОВ</a:t>
            </a:r>
            <a:endParaRPr lang="ru-RU" sz="3600" dirty="0"/>
          </a:p>
        </p:txBody>
      </p:sp>
      <p:sp>
        <p:nvSpPr>
          <p:cNvPr id="3" name="Содержимое 2"/>
          <p:cNvSpPr>
            <a:spLocks noGrp="1"/>
          </p:cNvSpPr>
          <p:nvPr>
            <p:ph idx="1"/>
          </p:nvPr>
        </p:nvSpPr>
        <p:spPr/>
        <p:txBody>
          <a:bodyPr>
            <a:normAutofit fontScale="85000" lnSpcReduction="20000"/>
          </a:bodyPr>
          <a:lstStyle/>
          <a:p>
            <a:r>
              <a:rPr lang="ru-RU" dirty="0" smtClean="0"/>
              <a:t>В анкете для участников Великой Отечественной войны Владимир Васильевич Чупрунов написал: «Войну закончил в Германии». Длинный путь прошел старшина Чупрунов от </a:t>
            </a:r>
            <a:r>
              <a:rPr lang="ru-RU" dirty="0" err="1" smtClean="0"/>
              <a:t>Ларьяка</a:t>
            </a:r>
            <a:r>
              <a:rPr lang="ru-RU" dirty="0" smtClean="0"/>
              <a:t> до немецких земель. За чужие спины не прятался, каждой пуле не кланялся. Известна солдатская мудрость: надежность солдата проверяется в разведке. Именно там и служил Владимир Чупрунов. Он награжден орденами Великой Отечественной войны и Славы </a:t>
            </a:r>
            <a:r>
              <a:rPr lang="en-US" dirty="0" smtClean="0"/>
              <a:t>III</a:t>
            </a:r>
            <a:r>
              <a:rPr lang="ru-RU" dirty="0" smtClean="0"/>
              <a:t> степени, медалью «За победу над Германией» и знаком «Отличный разведчик» - читаем мы в газете «Новости </a:t>
            </a:r>
            <a:r>
              <a:rPr lang="ru-RU" dirty="0" err="1" smtClean="0"/>
              <a:t>Приобья</a:t>
            </a:r>
            <a:r>
              <a:rPr lang="ru-RU" dirty="0" smtClean="0"/>
              <a:t>»</a:t>
            </a:r>
          </a:p>
          <a:p>
            <a:endParaRPr lang="ru-RU" dirty="0"/>
          </a:p>
        </p:txBody>
      </p:sp>
    </p:spTree>
  </p:cSld>
  <p:clrMapOvr>
    <a:masterClrMapping/>
  </p:clrMapOvr>
  <p:transition advClick="0"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8229600" cy="1143000"/>
          </a:xfrm>
        </p:spPr>
        <p:txBody>
          <a:bodyPr>
            <a:noAutofit/>
          </a:bodyPr>
          <a:lstStyle/>
          <a:p>
            <a:r>
              <a:rPr lang="ru-RU" sz="3600" b="1" dirty="0" smtClean="0"/>
              <a:t>        </a:t>
            </a:r>
            <a:r>
              <a:rPr lang="ru-RU" sz="3200" b="1" dirty="0" smtClean="0"/>
              <a:t>Сочинение </a:t>
            </a:r>
            <a:r>
              <a:rPr lang="ru-RU" sz="3200" b="1" dirty="0" err="1" smtClean="0"/>
              <a:t>Муллагуловой</a:t>
            </a:r>
            <a:r>
              <a:rPr lang="ru-RU" sz="3200" b="1" dirty="0" smtClean="0"/>
              <a:t> Ксении, 9 лет, член кружка «Я гражданин России».</a:t>
            </a:r>
            <a:endParaRPr lang="ru-RU" sz="3600" b="1" dirty="0"/>
          </a:p>
        </p:txBody>
      </p:sp>
      <p:sp>
        <p:nvSpPr>
          <p:cNvPr id="3" name="Содержимое 2"/>
          <p:cNvSpPr>
            <a:spLocks noGrp="1"/>
          </p:cNvSpPr>
          <p:nvPr>
            <p:ph idx="1"/>
          </p:nvPr>
        </p:nvSpPr>
        <p:spPr/>
        <p:txBody>
          <a:bodyPr>
            <a:normAutofit fontScale="77500" lnSpcReduction="20000"/>
          </a:bodyPr>
          <a:lstStyle/>
          <a:p>
            <a:r>
              <a:rPr lang="ru-RU" dirty="0" smtClean="0"/>
              <a:t>                                          </a:t>
            </a:r>
            <a:r>
              <a:rPr lang="ru-RU" b="1" dirty="0" smtClean="0"/>
              <a:t>Война</a:t>
            </a:r>
            <a:endParaRPr lang="ru-RU" dirty="0" smtClean="0"/>
          </a:p>
          <a:p>
            <a:r>
              <a:rPr lang="ru-RU" b="1" dirty="0" smtClean="0"/>
              <a:t> </a:t>
            </a:r>
            <a:r>
              <a:rPr lang="ru-RU" dirty="0" smtClean="0"/>
              <a:t>Рано утром 22 июня 1941 года фашистская Германия напала на нашу Родину. Началась Великая Отечественная война. Она длилась долгих четыре года. Фашисты хотели завоевать нашу Родину и поработить наш народ. Но наш народ отстоял своё существование. Десятки миллионов советских людей в тяжёлых условиях военного времен производили в тылу всё необходимое для фронта - автоматы и танки, снаряды и самолёты, хлеб и мясо, сапоги и шинели и многое другое. А советские люди, которые оказались в тылу врага или попали в плен, тоже боролись с фашистами. В борьбе с врагом миллионы людей отдали свои жизни. Наша Родина скорбит о погибших, свято чтит их память. </a:t>
            </a:r>
            <a:endParaRPr lang="ru-RU" dirty="0"/>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10" y="1500174"/>
            <a:ext cx="8001056" cy="4708981"/>
          </a:xfrm>
          <a:prstGeom prst="rect">
            <a:avLst/>
          </a:prstGeom>
          <a:solidFill>
            <a:srgbClr val="FFFFDD">
              <a:alpha val="43137"/>
            </a:srgbClr>
          </a:solidFill>
          <a:effectLst>
            <a:softEdge rad="317500"/>
          </a:effectLst>
        </p:spPr>
        <p:txBody>
          <a:bodyPr wrap="square" rtlCol="0">
            <a:spAutoFit/>
          </a:bodyPr>
          <a:lstStyle>
            <a:defPPr>
              <a:defRPr lang="ru-RU"/>
            </a:defPPr>
            <a:lvl1pPr algn="ctr">
              <a:defRPr sz="2400" b="1" i="1">
                <a:solidFill>
                  <a:srgbClr val="002060"/>
                </a:solidFill>
              </a:defRPr>
            </a:lvl1pPr>
          </a:lstStyle>
          <a:p>
            <a:endParaRPr lang="ru-RU" sz="1200" dirty="0" smtClean="0">
              <a:solidFill>
                <a:schemeClr val="tx1"/>
              </a:solidFill>
            </a:endParaRPr>
          </a:p>
          <a:p>
            <a:r>
              <a:rPr lang="ru-RU" sz="1800" dirty="0" smtClean="0"/>
              <a:t>Война… какое страшное слово.</a:t>
            </a:r>
          </a:p>
          <a:p>
            <a:r>
              <a:rPr lang="ru-RU" sz="1800" dirty="0" smtClean="0"/>
              <a:t>Война не щадит никого. Четыре долгих года шла война. За это время: </a:t>
            </a:r>
          </a:p>
          <a:p>
            <a:pPr lvl="0"/>
            <a:r>
              <a:rPr lang="ru-RU" sz="1800" dirty="0" smtClean="0"/>
              <a:t>Сколько бы людей стали счастливыми?</a:t>
            </a:r>
          </a:p>
          <a:p>
            <a:pPr lvl="0"/>
            <a:r>
              <a:rPr lang="ru-RU" sz="1800" dirty="0" smtClean="0"/>
              <a:t>Сколько бы детей родилось?</a:t>
            </a:r>
          </a:p>
          <a:p>
            <a:pPr lvl="0"/>
            <a:r>
              <a:rPr lang="ru-RU" sz="1800" dirty="0" smtClean="0"/>
              <a:t>Сколько бы хлеба посадили и убрали?</a:t>
            </a:r>
          </a:p>
          <a:p>
            <a:pPr lvl="0"/>
            <a:r>
              <a:rPr lang="ru-RU" sz="1800" dirty="0" smtClean="0"/>
              <a:t>Сколько бы домов построили?</a:t>
            </a:r>
          </a:p>
          <a:p>
            <a:pPr lvl="0"/>
            <a:r>
              <a:rPr lang="ru-RU" sz="1800" dirty="0" smtClean="0"/>
              <a:t>Как далеко бы ушла наука?</a:t>
            </a:r>
          </a:p>
          <a:p>
            <a:pPr lvl="0"/>
            <a:r>
              <a:rPr lang="ru-RU" sz="1800" dirty="0" smtClean="0"/>
              <a:t>Как много бы выросло цветов и деревьев?</a:t>
            </a:r>
          </a:p>
          <a:p>
            <a:r>
              <a:rPr lang="ru-RU" sz="1800" dirty="0" smtClean="0"/>
              <a:t>Никто на эти вопросы не знает ответов. Потому-то  виной всему стала война.</a:t>
            </a:r>
          </a:p>
          <a:p>
            <a:r>
              <a:rPr lang="ru-RU" sz="1800" dirty="0" smtClean="0"/>
              <a:t> Война закончилась 70 лет назад, а память о ней живет до сих пор. И будет жить всегда. Пока мы будем о ней говорить, и чтить память о погибших на этой войне. </a:t>
            </a:r>
          </a:p>
          <a:p>
            <a:r>
              <a:rPr lang="ru-RU" sz="1800" dirty="0" smtClean="0"/>
              <a:t>Великая Отечественная война пришла в каждый дом, в каждую семью. Все мужчины встали в строй, на защиту Родины. В тылу остались дети, женщины и старики. Но они тоже приближали Победу своими подвигами  </a:t>
            </a:r>
            <a:endParaRPr lang="ru-RU" sz="1800" dirty="0"/>
          </a:p>
        </p:txBody>
      </p:sp>
      <p:sp>
        <p:nvSpPr>
          <p:cNvPr id="6" name="Прямоугольник 5"/>
          <p:cNvSpPr/>
          <p:nvPr/>
        </p:nvSpPr>
        <p:spPr>
          <a:xfrm>
            <a:off x="1428728" y="928670"/>
            <a:ext cx="6786610" cy="523220"/>
          </a:xfrm>
          <a:prstGeom prst="rect">
            <a:avLst/>
          </a:prstGeom>
        </p:spPr>
        <p:txBody>
          <a:bodyPr wrap="square">
            <a:spAutoFit/>
          </a:bodyPr>
          <a:lstStyle/>
          <a:p>
            <a:pPr algn="ctr"/>
            <a:r>
              <a:rPr lang="ru-RU" sz="2800" b="1" i="1" dirty="0" smtClean="0"/>
              <a:t>Актуальность избранной темы.</a:t>
            </a:r>
            <a:endParaRPr lang="ru-RU" sz="2800" dirty="0"/>
          </a:p>
        </p:txBody>
      </p:sp>
    </p:spTree>
    <p:extLst>
      <p:ext uri="{BB962C8B-B14F-4D97-AF65-F5344CB8AC3E}">
        <p14:creationId xmlns:p14="http://schemas.microsoft.com/office/powerpoint/2010/main" xmlns="" val="2520043662"/>
      </p:ext>
    </p:extLst>
  </p:cSld>
  <p:clrMapOvr>
    <a:masterClrMapping/>
  </p:clrMapOvr>
  <p:transition advClick="0"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dirty="0" smtClean="0"/>
              <a:t>В этом году исполняется 70 лет Великой Победе. Многие ветераны не дожили до этого праздника. А те, кто придут 9 мая на этот праздник, со слезами на глазах возложат венки, цветы к могилам погибших солдат и будут радоваться нашей свободной жизни.</a:t>
            </a:r>
          </a:p>
          <a:p>
            <a:r>
              <a:rPr lang="ru-RU" dirty="0" smtClean="0"/>
              <a:t>Мы узнали имена наших земляков, которые сражались на фронте. Вот они:</a:t>
            </a:r>
          </a:p>
          <a:p>
            <a:endParaRPr lang="ru-RU" dirty="0"/>
          </a:p>
        </p:txBody>
      </p:sp>
    </p:spTree>
  </p:cSld>
  <p:clrMapOvr>
    <a:masterClrMapping/>
  </p:clrMapOvr>
  <p:transition advClick="0"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contrast="20000"/>
          </a:blip>
          <a:srcRect l="40869" t="35899" r="14304" b="12566"/>
          <a:stretch>
            <a:fillRect/>
          </a:stretch>
        </p:blipFill>
        <p:spPr bwMode="auto">
          <a:xfrm>
            <a:off x="428596" y="2571744"/>
            <a:ext cx="1292225" cy="1689100"/>
          </a:xfrm>
          <a:prstGeom prst="rect">
            <a:avLst/>
          </a:prstGeom>
          <a:noFill/>
          <a:ln w="57150">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14414" y="714356"/>
            <a:ext cx="1372500" cy="1442810"/>
          </a:xfrm>
          <a:prstGeom prst="rect">
            <a:avLst/>
          </a:prstGeom>
          <a:noFill/>
        </p:spPr>
      </p:pic>
      <p:pic>
        <p:nvPicPr>
          <p:cNvPr id="1038" name="Picture 14"/>
          <p:cNvPicPr>
            <a:picLocks noChangeAspect="1" noChangeArrowheads="1"/>
          </p:cNvPicPr>
          <p:nvPr/>
        </p:nvPicPr>
        <p:blipFill>
          <a:blip r:embed="rId4" cstate="print"/>
          <a:srcRect/>
          <a:stretch>
            <a:fillRect/>
          </a:stretch>
        </p:blipFill>
        <p:spPr bwMode="auto">
          <a:xfrm>
            <a:off x="2928926" y="785794"/>
            <a:ext cx="1624898" cy="1371372"/>
          </a:xfrm>
          <a:prstGeom prst="rect">
            <a:avLst/>
          </a:prstGeom>
          <a:noFill/>
          <a:ln w="57150">
            <a:noFill/>
            <a:miter lim="800000"/>
            <a:headEnd/>
            <a:tailEnd/>
          </a:ln>
        </p:spPr>
      </p:pic>
      <p:pic>
        <p:nvPicPr>
          <p:cNvPr id="1037" name="Picture 13"/>
          <p:cNvPicPr>
            <a:picLocks noChangeAspect="1" noChangeArrowheads="1"/>
          </p:cNvPicPr>
          <p:nvPr/>
        </p:nvPicPr>
        <p:blipFill>
          <a:blip r:embed="rId5" cstate="print"/>
          <a:srcRect l="8224" t="5447" r="8224" b="10896"/>
          <a:stretch>
            <a:fillRect/>
          </a:stretch>
        </p:blipFill>
        <p:spPr bwMode="auto">
          <a:xfrm>
            <a:off x="5143504" y="785794"/>
            <a:ext cx="1192270" cy="1371372"/>
          </a:xfrm>
          <a:prstGeom prst="rect">
            <a:avLst/>
          </a:prstGeom>
          <a:noFill/>
          <a:ln w="57150">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6715140" y="785794"/>
            <a:ext cx="1401476" cy="1371372"/>
          </a:xfrm>
          <a:prstGeom prst="rect">
            <a:avLst/>
          </a:prstGeom>
          <a:noFill/>
        </p:spPr>
      </p:pic>
      <p:pic>
        <p:nvPicPr>
          <p:cNvPr id="1032" name="Picture 8"/>
          <p:cNvPicPr>
            <a:picLocks noChangeAspect="1" noChangeArrowheads="1"/>
          </p:cNvPicPr>
          <p:nvPr/>
        </p:nvPicPr>
        <p:blipFill>
          <a:blip r:embed="rId7" cstate="print"/>
          <a:srcRect l="5493" t="2545" r="1831" b="19092"/>
          <a:stretch>
            <a:fillRect/>
          </a:stretch>
        </p:blipFill>
        <p:spPr bwMode="auto">
          <a:xfrm>
            <a:off x="2071670" y="2500306"/>
            <a:ext cx="1479063" cy="1800000"/>
          </a:xfrm>
          <a:prstGeom prst="rect">
            <a:avLst/>
          </a:prstGeom>
          <a:noFill/>
        </p:spPr>
      </p:pic>
      <p:pic>
        <p:nvPicPr>
          <p:cNvPr id="1036" name="Picture 12"/>
          <p:cNvPicPr>
            <a:picLocks noChangeAspect="1" noChangeArrowheads="1"/>
          </p:cNvPicPr>
          <p:nvPr/>
        </p:nvPicPr>
        <p:blipFill>
          <a:blip r:embed="rId8" cstate="print"/>
          <a:srcRect l="4602"/>
          <a:stretch>
            <a:fillRect/>
          </a:stretch>
        </p:blipFill>
        <p:spPr bwMode="auto">
          <a:xfrm>
            <a:off x="3786182" y="2500306"/>
            <a:ext cx="1270270" cy="1800000"/>
          </a:xfrm>
          <a:prstGeom prst="rect">
            <a:avLst/>
          </a:prstGeom>
          <a:noFill/>
          <a:ln w="57150">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5429256" y="2500306"/>
            <a:ext cx="1205263" cy="1657124"/>
          </a:xfrm>
          <a:prstGeom prst="rect">
            <a:avLst/>
          </a:prstGeom>
          <a:noFill/>
          <a:ln w="57150">
            <a:noFill/>
            <a:miter lim="800000"/>
            <a:headEnd/>
            <a:tailEnd/>
          </a:ln>
        </p:spPr>
      </p:pic>
      <p:pic>
        <p:nvPicPr>
          <p:cNvPr id="1030" name="Picture 6"/>
          <p:cNvPicPr>
            <a:picLocks noChangeAspect="1" noChangeArrowheads="1"/>
          </p:cNvPicPr>
          <p:nvPr/>
        </p:nvPicPr>
        <p:blipFill>
          <a:blip r:embed="rId10" cstate="print">
            <a:lum bright="-20000" contrast="20000"/>
            <a:grayscl/>
          </a:blip>
          <a:srcRect l="21205" t="17249" r="10602" b="8214"/>
          <a:stretch>
            <a:fillRect/>
          </a:stretch>
        </p:blipFill>
        <p:spPr bwMode="auto">
          <a:xfrm>
            <a:off x="7143768" y="2428868"/>
            <a:ext cx="1274088" cy="1800000"/>
          </a:xfrm>
          <a:prstGeom prst="rect">
            <a:avLst/>
          </a:prstGeom>
          <a:noFill/>
        </p:spPr>
      </p:pic>
      <p:pic>
        <p:nvPicPr>
          <p:cNvPr id="1035" name="Picture 11"/>
          <p:cNvPicPr>
            <a:picLocks noChangeAspect="1" noChangeArrowheads="1"/>
          </p:cNvPicPr>
          <p:nvPr/>
        </p:nvPicPr>
        <p:blipFill>
          <a:blip r:embed="rId11" cstate="print"/>
          <a:srcRect l="5153" t="7700" r="2061" b="15399"/>
          <a:stretch>
            <a:fillRect/>
          </a:stretch>
        </p:blipFill>
        <p:spPr bwMode="auto">
          <a:xfrm>
            <a:off x="7072330" y="4572008"/>
            <a:ext cx="1623576" cy="1585686"/>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033" name="Picture 9"/>
          <p:cNvPicPr>
            <a:picLocks noChangeAspect="1" noChangeArrowheads="1"/>
          </p:cNvPicPr>
          <p:nvPr/>
        </p:nvPicPr>
        <p:blipFill>
          <a:blip r:embed="rId12" cstate="print"/>
          <a:srcRect l="17143" r="16600" b="2451"/>
          <a:stretch>
            <a:fillRect/>
          </a:stretch>
        </p:blipFill>
        <p:spPr bwMode="auto">
          <a:xfrm>
            <a:off x="285720" y="4500570"/>
            <a:ext cx="1643074" cy="1585686"/>
          </a:xfrm>
          <a:prstGeom prst="rect">
            <a:avLst/>
          </a:prstGeom>
          <a:noFill/>
          <a:ln w="76200">
            <a:noFill/>
            <a:miter lim="800000"/>
            <a:headEnd/>
            <a:tailEnd/>
          </a:ln>
        </p:spPr>
      </p:pic>
      <p:pic>
        <p:nvPicPr>
          <p:cNvPr id="1031" name="Picture 7"/>
          <p:cNvPicPr>
            <a:picLocks noChangeAspect="1" noChangeArrowheads="1"/>
          </p:cNvPicPr>
          <p:nvPr/>
        </p:nvPicPr>
        <p:blipFill>
          <a:blip r:embed="rId13" cstate="print"/>
          <a:srcRect l="3484" t="3262" r="5226" b="3262"/>
          <a:stretch>
            <a:fillRect/>
          </a:stretch>
        </p:blipFill>
        <p:spPr bwMode="auto">
          <a:xfrm>
            <a:off x="2000232" y="4500570"/>
            <a:ext cx="1440000" cy="1569589"/>
          </a:xfrm>
          <a:prstGeom prst="rect">
            <a:avLst/>
          </a:prstGeom>
          <a:noFill/>
        </p:spPr>
      </p:pic>
      <p:pic>
        <p:nvPicPr>
          <p:cNvPr id="1039" name="Picture 15"/>
          <p:cNvPicPr>
            <a:picLocks noChangeAspect="1" noChangeArrowheads="1"/>
          </p:cNvPicPr>
          <p:nvPr/>
        </p:nvPicPr>
        <p:blipFill>
          <a:blip r:embed="rId14" cstate="print"/>
          <a:srcRect/>
          <a:stretch>
            <a:fillRect/>
          </a:stretch>
        </p:blipFill>
        <p:spPr bwMode="auto">
          <a:xfrm>
            <a:off x="3714744" y="4500571"/>
            <a:ext cx="1440000" cy="1571636"/>
          </a:xfrm>
          <a:prstGeom prst="rect">
            <a:avLst/>
          </a:prstGeom>
          <a:noFill/>
          <a:ln w="57150">
            <a:noFill/>
            <a:miter lim="800000"/>
            <a:headEnd/>
            <a:tailEnd/>
          </a:ln>
        </p:spPr>
      </p:pic>
      <p:pic>
        <p:nvPicPr>
          <p:cNvPr id="16" name="Picture 3"/>
          <p:cNvPicPr>
            <a:picLocks noChangeAspect="1" noChangeArrowheads="1"/>
          </p:cNvPicPr>
          <p:nvPr/>
        </p:nvPicPr>
        <p:blipFill>
          <a:blip r:embed="rId15" cstate="print"/>
          <a:srcRect l="2892" t="7633" r="7454" b="9550"/>
          <a:stretch>
            <a:fillRect/>
          </a:stretch>
        </p:blipFill>
        <p:spPr bwMode="auto">
          <a:xfrm>
            <a:off x="5572132" y="4572008"/>
            <a:ext cx="1240000" cy="1571636"/>
          </a:xfrm>
          <a:prstGeom prst="rect">
            <a:avLst/>
          </a:prstGeom>
          <a:noFill/>
          <a:ln w="38100" cmpd="dbl">
            <a:solidFill>
              <a:srgbClr val="000000"/>
            </a:solidFill>
            <a:miter lim="800000"/>
            <a:headEnd/>
            <a:tailEnd/>
          </a:ln>
        </p:spPr>
      </p:pic>
      <p:pic>
        <p:nvPicPr>
          <p:cNvPr id="17" name="Рисунок 16"/>
          <p:cNvPicPr/>
          <p:nvPr/>
        </p:nvPicPr>
        <p:blipFill>
          <a:blip r:embed="rId16" cstate="print">
            <a:lum bright="-10000" contrast="30000"/>
          </a:blip>
          <a:srcRect/>
          <a:stretch>
            <a:fillRect/>
          </a:stretch>
        </p:blipFill>
        <p:spPr bwMode="auto">
          <a:xfrm>
            <a:off x="0" y="6372225"/>
            <a:ext cx="9144000" cy="485775"/>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770" decel="100000"/>
                                        <p:tgtEl>
                                          <p:spTgt spid="1027"/>
                                        </p:tgtEl>
                                      </p:cBhvr>
                                    </p:animEffect>
                                    <p:animScale>
                                      <p:cBhvr>
                                        <p:cTn id="18" dur="770" decel="100000"/>
                                        <p:tgtEl>
                                          <p:spTgt spid="1027"/>
                                        </p:tgtEl>
                                      </p:cBhvr>
                                      <p:from x="10000" y="10000"/>
                                      <p:to x="200000" y="450000"/>
                                    </p:animScale>
                                    <p:animScale>
                                      <p:cBhvr>
                                        <p:cTn id="19" dur="1230" accel="100000" fill="hold">
                                          <p:stCondLst>
                                            <p:cond delay="770"/>
                                          </p:stCondLst>
                                        </p:cTn>
                                        <p:tgtEl>
                                          <p:spTgt spid="1027"/>
                                        </p:tgtEl>
                                      </p:cBhvr>
                                      <p:from x="200000" y="450000"/>
                                      <p:to x="100000" y="100000"/>
                                    </p:animScale>
                                    <p:set>
                                      <p:cBhvr>
                                        <p:cTn id="20" dur="770" fill="hold"/>
                                        <p:tgtEl>
                                          <p:spTgt spid="1027"/>
                                        </p:tgtEl>
                                        <p:attrNameLst>
                                          <p:attrName>ppt_x</p:attrName>
                                        </p:attrNameLst>
                                      </p:cBhvr>
                                      <p:to>
                                        <p:strVal val="(0.5)"/>
                                      </p:to>
                                    </p:set>
                                    <p:anim from="(0.5)" to="(#ppt_x)" calcmode="lin" valueType="num">
                                      <p:cBhvr>
                                        <p:cTn id="21" dur="1230" accel="100000" fill="hold">
                                          <p:stCondLst>
                                            <p:cond delay="770"/>
                                          </p:stCondLst>
                                        </p:cTn>
                                        <p:tgtEl>
                                          <p:spTgt spid="1027"/>
                                        </p:tgtEl>
                                        <p:attrNameLst>
                                          <p:attrName>ppt_x</p:attrName>
                                        </p:attrNameLst>
                                      </p:cBhvr>
                                    </p:anim>
                                    <p:set>
                                      <p:cBhvr>
                                        <p:cTn id="22" dur="770" fill="hold"/>
                                        <p:tgtEl>
                                          <p:spTgt spid="1027"/>
                                        </p:tgtEl>
                                        <p:attrNameLst>
                                          <p:attrName>ppt_y</p:attrName>
                                        </p:attrNameLst>
                                      </p:cBhvr>
                                      <p:to>
                                        <p:strVal val="(#ppt_y+0.4)"/>
                                      </p:to>
                                    </p:set>
                                    <p:anim from="(#ppt_y+0.4)" to="(#ppt_y)" calcmode="lin" valueType="num">
                                      <p:cBhvr>
                                        <p:cTn id="23" dur="1230" accel="100000" fill="hold">
                                          <p:stCondLst>
                                            <p:cond delay="770"/>
                                          </p:stCondLst>
                                        </p:cTn>
                                        <p:tgtEl>
                                          <p:spTgt spid="1027"/>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fade">
                                      <p:cBhvr>
                                        <p:cTn id="27" dur="770" decel="100000"/>
                                        <p:tgtEl>
                                          <p:spTgt spid="1038"/>
                                        </p:tgtEl>
                                      </p:cBhvr>
                                    </p:animEffect>
                                    <p:animScale>
                                      <p:cBhvr>
                                        <p:cTn id="28" dur="770" decel="100000"/>
                                        <p:tgtEl>
                                          <p:spTgt spid="1038"/>
                                        </p:tgtEl>
                                      </p:cBhvr>
                                      <p:from x="10000" y="10000"/>
                                      <p:to x="200000" y="450000"/>
                                    </p:animScale>
                                    <p:animScale>
                                      <p:cBhvr>
                                        <p:cTn id="29" dur="1230" accel="100000" fill="hold">
                                          <p:stCondLst>
                                            <p:cond delay="770"/>
                                          </p:stCondLst>
                                        </p:cTn>
                                        <p:tgtEl>
                                          <p:spTgt spid="1038"/>
                                        </p:tgtEl>
                                      </p:cBhvr>
                                      <p:from x="200000" y="450000"/>
                                      <p:to x="100000" y="100000"/>
                                    </p:animScale>
                                    <p:set>
                                      <p:cBhvr>
                                        <p:cTn id="30" dur="770" fill="hold"/>
                                        <p:tgtEl>
                                          <p:spTgt spid="1038"/>
                                        </p:tgtEl>
                                        <p:attrNameLst>
                                          <p:attrName>ppt_x</p:attrName>
                                        </p:attrNameLst>
                                      </p:cBhvr>
                                      <p:to>
                                        <p:strVal val="(0.5)"/>
                                      </p:to>
                                    </p:set>
                                    <p:anim from="(0.5)" to="(#ppt_x)" calcmode="lin" valueType="num">
                                      <p:cBhvr>
                                        <p:cTn id="31" dur="1230" accel="100000" fill="hold">
                                          <p:stCondLst>
                                            <p:cond delay="770"/>
                                          </p:stCondLst>
                                        </p:cTn>
                                        <p:tgtEl>
                                          <p:spTgt spid="1038"/>
                                        </p:tgtEl>
                                        <p:attrNameLst>
                                          <p:attrName>ppt_x</p:attrName>
                                        </p:attrNameLst>
                                      </p:cBhvr>
                                    </p:anim>
                                    <p:set>
                                      <p:cBhvr>
                                        <p:cTn id="32" dur="770" fill="hold"/>
                                        <p:tgtEl>
                                          <p:spTgt spid="1038"/>
                                        </p:tgtEl>
                                        <p:attrNameLst>
                                          <p:attrName>ppt_y</p:attrName>
                                        </p:attrNameLst>
                                      </p:cBhvr>
                                      <p:to>
                                        <p:strVal val="(#ppt_y+0.4)"/>
                                      </p:to>
                                    </p:set>
                                    <p:anim from="(#ppt_y+0.4)" to="(#ppt_y)" calcmode="lin" valueType="num">
                                      <p:cBhvr>
                                        <p:cTn id="33" dur="1230" accel="100000" fill="hold">
                                          <p:stCondLst>
                                            <p:cond delay="770"/>
                                          </p:stCondLst>
                                        </p:cTn>
                                        <p:tgtEl>
                                          <p:spTgt spid="1038"/>
                                        </p:tgtEl>
                                        <p:attrNameLst>
                                          <p:attrName>ppt_y</p:attrName>
                                        </p:attrNameLst>
                                      </p:cBhvr>
                                    </p:anim>
                                  </p:childTnLst>
                                </p:cTn>
                              </p:par>
                            </p:childTnLst>
                          </p:cTn>
                        </p:par>
                        <p:par>
                          <p:cTn id="34" fill="hold">
                            <p:stCondLst>
                              <p:cond delay="6000"/>
                            </p:stCondLst>
                            <p:childTnLst>
                              <p:par>
                                <p:cTn id="35" presetID="51" presetClass="entr" presetSubtype="0" fill="hold" nodeType="afterEffect">
                                  <p:stCondLst>
                                    <p:cond delay="0"/>
                                  </p:stCondLst>
                                  <p:childTnLst>
                                    <p:set>
                                      <p:cBhvr>
                                        <p:cTn id="36" dur="1" fill="hold">
                                          <p:stCondLst>
                                            <p:cond delay="0"/>
                                          </p:stCondLst>
                                        </p:cTn>
                                        <p:tgtEl>
                                          <p:spTgt spid="1037"/>
                                        </p:tgtEl>
                                        <p:attrNameLst>
                                          <p:attrName>style.visibility</p:attrName>
                                        </p:attrNameLst>
                                      </p:cBhvr>
                                      <p:to>
                                        <p:strVal val="visible"/>
                                      </p:to>
                                    </p:set>
                                    <p:animEffect transition="in" filter="fade">
                                      <p:cBhvr>
                                        <p:cTn id="37" dur="770" decel="100000"/>
                                        <p:tgtEl>
                                          <p:spTgt spid="1037"/>
                                        </p:tgtEl>
                                      </p:cBhvr>
                                    </p:animEffect>
                                    <p:animScale>
                                      <p:cBhvr>
                                        <p:cTn id="38" dur="770" decel="100000"/>
                                        <p:tgtEl>
                                          <p:spTgt spid="1037"/>
                                        </p:tgtEl>
                                      </p:cBhvr>
                                      <p:from x="10000" y="10000"/>
                                      <p:to x="200000" y="450000"/>
                                    </p:animScale>
                                    <p:animScale>
                                      <p:cBhvr>
                                        <p:cTn id="39" dur="1230" accel="100000" fill="hold">
                                          <p:stCondLst>
                                            <p:cond delay="770"/>
                                          </p:stCondLst>
                                        </p:cTn>
                                        <p:tgtEl>
                                          <p:spTgt spid="1037"/>
                                        </p:tgtEl>
                                      </p:cBhvr>
                                      <p:from x="200000" y="450000"/>
                                      <p:to x="100000" y="100000"/>
                                    </p:animScale>
                                    <p:set>
                                      <p:cBhvr>
                                        <p:cTn id="40" dur="770" fill="hold"/>
                                        <p:tgtEl>
                                          <p:spTgt spid="1037"/>
                                        </p:tgtEl>
                                        <p:attrNameLst>
                                          <p:attrName>ppt_x</p:attrName>
                                        </p:attrNameLst>
                                      </p:cBhvr>
                                      <p:to>
                                        <p:strVal val="(0.5)"/>
                                      </p:to>
                                    </p:set>
                                    <p:anim from="(0.5)" to="(#ppt_x)" calcmode="lin" valueType="num">
                                      <p:cBhvr>
                                        <p:cTn id="41" dur="1230" accel="100000" fill="hold">
                                          <p:stCondLst>
                                            <p:cond delay="770"/>
                                          </p:stCondLst>
                                        </p:cTn>
                                        <p:tgtEl>
                                          <p:spTgt spid="1037"/>
                                        </p:tgtEl>
                                        <p:attrNameLst>
                                          <p:attrName>ppt_x</p:attrName>
                                        </p:attrNameLst>
                                      </p:cBhvr>
                                    </p:anim>
                                    <p:set>
                                      <p:cBhvr>
                                        <p:cTn id="42" dur="770" fill="hold"/>
                                        <p:tgtEl>
                                          <p:spTgt spid="1037"/>
                                        </p:tgtEl>
                                        <p:attrNameLst>
                                          <p:attrName>ppt_y</p:attrName>
                                        </p:attrNameLst>
                                      </p:cBhvr>
                                      <p:to>
                                        <p:strVal val="(#ppt_y+0.4)"/>
                                      </p:to>
                                    </p:set>
                                    <p:anim from="(#ppt_y+0.4)" to="(#ppt_y)" calcmode="lin" valueType="num">
                                      <p:cBhvr>
                                        <p:cTn id="43" dur="1230" accel="100000" fill="hold">
                                          <p:stCondLst>
                                            <p:cond delay="770"/>
                                          </p:stCondLst>
                                        </p:cTn>
                                        <p:tgtEl>
                                          <p:spTgt spid="1037"/>
                                        </p:tgtEl>
                                        <p:attrNameLst>
                                          <p:attrName>ppt_y</p:attrName>
                                        </p:attrNameLst>
                                      </p:cBhvr>
                                    </p:anim>
                                  </p:childTnLst>
                                </p:cTn>
                              </p:par>
                            </p:childTnLst>
                          </p:cTn>
                        </p:par>
                        <p:par>
                          <p:cTn id="44" fill="hold">
                            <p:stCondLst>
                              <p:cond delay="8000"/>
                            </p:stCondLst>
                            <p:childTnLst>
                              <p:par>
                                <p:cTn id="45" presetID="51" presetClass="entr" presetSubtype="0" fill="hold" nodeType="after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fade">
                                      <p:cBhvr>
                                        <p:cTn id="47" dur="770" decel="100000"/>
                                        <p:tgtEl>
                                          <p:spTgt spid="1028"/>
                                        </p:tgtEl>
                                      </p:cBhvr>
                                    </p:animEffect>
                                    <p:animScale>
                                      <p:cBhvr>
                                        <p:cTn id="48" dur="770" decel="100000"/>
                                        <p:tgtEl>
                                          <p:spTgt spid="1028"/>
                                        </p:tgtEl>
                                      </p:cBhvr>
                                      <p:from x="10000" y="10000"/>
                                      <p:to x="200000" y="450000"/>
                                    </p:animScale>
                                    <p:animScale>
                                      <p:cBhvr>
                                        <p:cTn id="49" dur="1230" accel="100000" fill="hold">
                                          <p:stCondLst>
                                            <p:cond delay="770"/>
                                          </p:stCondLst>
                                        </p:cTn>
                                        <p:tgtEl>
                                          <p:spTgt spid="1028"/>
                                        </p:tgtEl>
                                      </p:cBhvr>
                                      <p:from x="200000" y="450000"/>
                                      <p:to x="100000" y="100000"/>
                                    </p:animScale>
                                    <p:set>
                                      <p:cBhvr>
                                        <p:cTn id="50" dur="770" fill="hold"/>
                                        <p:tgtEl>
                                          <p:spTgt spid="1028"/>
                                        </p:tgtEl>
                                        <p:attrNameLst>
                                          <p:attrName>ppt_x</p:attrName>
                                        </p:attrNameLst>
                                      </p:cBhvr>
                                      <p:to>
                                        <p:strVal val="(0.5)"/>
                                      </p:to>
                                    </p:set>
                                    <p:anim from="(0.5)" to="(#ppt_x)" calcmode="lin" valueType="num">
                                      <p:cBhvr>
                                        <p:cTn id="51" dur="1230" accel="100000" fill="hold">
                                          <p:stCondLst>
                                            <p:cond delay="770"/>
                                          </p:stCondLst>
                                        </p:cTn>
                                        <p:tgtEl>
                                          <p:spTgt spid="1028"/>
                                        </p:tgtEl>
                                        <p:attrNameLst>
                                          <p:attrName>ppt_x</p:attrName>
                                        </p:attrNameLst>
                                      </p:cBhvr>
                                    </p:anim>
                                    <p:set>
                                      <p:cBhvr>
                                        <p:cTn id="52" dur="770" fill="hold"/>
                                        <p:tgtEl>
                                          <p:spTgt spid="1028"/>
                                        </p:tgtEl>
                                        <p:attrNameLst>
                                          <p:attrName>ppt_y</p:attrName>
                                        </p:attrNameLst>
                                      </p:cBhvr>
                                      <p:to>
                                        <p:strVal val="(#ppt_y+0.4)"/>
                                      </p:to>
                                    </p:set>
                                    <p:anim from="(#ppt_y+0.4)" to="(#ppt_y)" calcmode="lin" valueType="num">
                                      <p:cBhvr>
                                        <p:cTn id="53" dur="1230" accel="100000" fill="hold">
                                          <p:stCondLst>
                                            <p:cond delay="770"/>
                                          </p:stCondLst>
                                        </p:cTn>
                                        <p:tgtEl>
                                          <p:spTgt spid="1028"/>
                                        </p:tgtEl>
                                        <p:attrNameLst>
                                          <p:attrName>ppt_y</p:attrName>
                                        </p:attrNameLst>
                                      </p:cBhvr>
                                    </p:anim>
                                  </p:childTnLst>
                                </p:cTn>
                              </p:par>
                            </p:childTnLst>
                          </p:cTn>
                        </p:par>
                        <p:par>
                          <p:cTn id="54" fill="hold">
                            <p:stCondLst>
                              <p:cond delay="10000"/>
                            </p:stCondLst>
                            <p:childTnLst>
                              <p:par>
                                <p:cTn id="55" presetID="51" presetClass="entr" presetSubtype="0" fill="hold" nodeType="afterEffect">
                                  <p:stCondLst>
                                    <p:cond delay="0"/>
                                  </p:stCondLst>
                                  <p:childTnLst>
                                    <p:set>
                                      <p:cBhvr>
                                        <p:cTn id="56" dur="1" fill="hold">
                                          <p:stCondLst>
                                            <p:cond delay="0"/>
                                          </p:stCondLst>
                                        </p:cTn>
                                        <p:tgtEl>
                                          <p:spTgt spid="1032"/>
                                        </p:tgtEl>
                                        <p:attrNameLst>
                                          <p:attrName>style.visibility</p:attrName>
                                        </p:attrNameLst>
                                      </p:cBhvr>
                                      <p:to>
                                        <p:strVal val="visible"/>
                                      </p:to>
                                    </p:set>
                                    <p:animEffect transition="in" filter="fade">
                                      <p:cBhvr>
                                        <p:cTn id="57" dur="770" decel="100000"/>
                                        <p:tgtEl>
                                          <p:spTgt spid="1032"/>
                                        </p:tgtEl>
                                      </p:cBhvr>
                                    </p:animEffect>
                                    <p:animScale>
                                      <p:cBhvr>
                                        <p:cTn id="58" dur="770" decel="100000"/>
                                        <p:tgtEl>
                                          <p:spTgt spid="1032"/>
                                        </p:tgtEl>
                                      </p:cBhvr>
                                      <p:from x="10000" y="10000"/>
                                      <p:to x="200000" y="450000"/>
                                    </p:animScale>
                                    <p:animScale>
                                      <p:cBhvr>
                                        <p:cTn id="59" dur="1230" accel="100000" fill="hold">
                                          <p:stCondLst>
                                            <p:cond delay="770"/>
                                          </p:stCondLst>
                                        </p:cTn>
                                        <p:tgtEl>
                                          <p:spTgt spid="1032"/>
                                        </p:tgtEl>
                                      </p:cBhvr>
                                      <p:from x="200000" y="450000"/>
                                      <p:to x="100000" y="100000"/>
                                    </p:animScale>
                                    <p:set>
                                      <p:cBhvr>
                                        <p:cTn id="60" dur="770" fill="hold"/>
                                        <p:tgtEl>
                                          <p:spTgt spid="1032"/>
                                        </p:tgtEl>
                                        <p:attrNameLst>
                                          <p:attrName>ppt_x</p:attrName>
                                        </p:attrNameLst>
                                      </p:cBhvr>
                                      <p:to>
                                        <p:strVal val="(0.5)"/>
                                      </p:to>
                                    </p:set>
                                    <p:anim from="(0.5)" to="(#ppt_x)" calcmode="lin" valueType="num">
                                      <p:cBhvr>
                                        <p:cTn id="61" dur="1230" accel="100000" fill="hold">
                                          <p:stCondLst>
                                            <p:cond delay="770"/>
                                          </p:stCondLst>
                                        </p:cTn>
                                        <p:tgtEl>
                                          <p:spTgt spid="1032"/>
                                        </p:tgtEl>
                                        <p:attrNameLst>
                                          <p:attrName>ppt_x</p:attrName>
                                        </p:attrNameLst>
                                      </p:cBhvr>
                                    </p:anim>
                                    <p:set>
                                      <p:cBhvr>
                                        <p:cTn id="62" dur="770" fill="hold"/>
                                        <p:tgtEl>
                                          <p:spTgt spid="1032"/>
                                        </p:tgtEl>
                                        <p:attrNameLst>
                                          <p:attrName>ppt_y</p:attrName>
                                        </p:attrNameLst>
                                      </p:cBhvr>
                                      <p:to>
                                        <p:strVal val="(#ppt_y+0.4)"/>
                                      </p:to>
                                    </p:set>
                                    <p:anim from="(#ppt_y+0.4)" to="(#ppt_y)" calcmode="lin" valueType="num">
                                      <p:cBhvr>
                                        <p:cTn id="63" dur="1230" accel="100000" fill="hold">
                                          <p:stCondLst>
                                            <p:cond delay="770"/>
                                          </p:stCondLst>
                                        </p:cTn>
                                        <p:tgtEl>
                                          <p:spTgt spid="1032"/>
                                        </p:tgtEl>
                                        <p:attrNameLst>
                                          <p:attrName>ppt_y</p:attrName>
                                        </p:attrNameLst>
                                      </p:cBhvr>
                                    </p:anim>
                                  </p:childTnLst>
                                </p:cTn>
                              </p:par>
                            </p:childTnLst>
                          </p:cTn>
                        </p:par>
                        <p:par>
                          <p:cTn id="64" fill="hold">
                            <p:stCondLst>
                              <p:cond delay="12000"/>
                            </p:stCondLst>
                            <p:childTnLst>
                              <p:par>
                                <p:cTn id="65" presetID="51" presetClass="entr" presetSubtype="0" fill="hold" nodeType="afterEffect">
                                  <p:stCondLst>
                                    <p:cond delay="0"/>
                                  </p:stCondLst>
                                  <p:childTnLst>
                                    <p:set>
                                      <p:cBhvr>
                                        <p:cTn id="66" dur="1" fill="hold">
                                          <p:stCondLst>
                                            <p:cond delay="0"/>
                                          </p:stCondLst>
                                        </p:cTn>
                                        <p:tgtEl>
                                          <p:spTgt spid="1036"/>
                                        </p:tgtEl>
                                        <p:attrNameLst>
                                          <p:attrName>style.visibility</p:attrName>
                                        </p:attrNameLst>
                                      </p:cBhvr>
                                      <p:to>
                                        <p:strVal val="visible"/>
                                      </p:to>
                                    </p:set>
                                    <p:animEffect transition="in" filter="fade">
                                      <p:cBhvr>
                                        <p:cTn id="67" dur="770" decel="100000"/>
                                        <p:tgtEl>
                                          <p:spTgt spid="1036"/>
                                        </p:tgtEl>
                                      </p:cBhvr>
                                    </p:animEffect>
                                    <p:animScale>
                                      <p:cBhvr>
                                        <p:cTn id="68" dur="770" decel="100000"/>
                                        <p:tgtEl>
                                          <p:spTgt spid="1036"/>
                                        </p:tgtEl>
                                      </p:cBhvr>
                                      <p:from x="10000" y="10000"/>
                                      <p:to x="200000" y="450000"/>
                                    </p:animScale>
                                    <p:animScale>
                                      <p:cBhvr>
                                        <p:cTn id="69" dur="1230" accel="100000" fill="hold">
                                          <p:stCondLst>
                                            <p:cond delay="770"/>
                                          </p:stCondLst>
                                        </p:cTn>
                                        <p:tgtEl>
                                          <p:spTgt spid="1036"/>
                                        </p:tgtEl>
                                      </p:cBhvr>
                                      <p:from x="200000" y="450000"/>
                                      <p:to x="100000" y="100000"/>
                                    </p:animScale>
                                    <p:set>
                                      <p:cBhvr>
                                        <p:cTn id="70" dur="770" fill="hold"/>
                                        <p:tgtEl>
                                          <p:spTgt spid="1036"/>
                                        </p:tgtEl>
                                        <p:attrNameLst>
                                          <p:attrName>ppt_x</p:attrName>
                                        </p:attrNameLst>
                                      </p:cBhvr>
                                      <p:to>
                                        <p:strVal val="(0.5)"/>
                                      </p:to>
                                    </p:set>
                                    <p:anim from="(0.5)" to="(#ppt_x)" calcmode="lin" valueType="num">
                                      <p:cBhvr>
                                        <p:cTn id="71" dur="1230" accel="100000" fill="hold">
                                          <p:stCondLst>
                                            <p:cond delay="770"/>
                                          </p:stCondLst>
                                        </p:cTn>
                                        <p:tgtEl>
                                          <p:spTgt spid="1036"/>
                                        </p:tgtEl>
                                        <p:attrNameLst>
                                          <p:attrName>ppt_x</p:attrName>
                                        </p:attrNameLst>
                                      </p:cBhvr>
                                    </p:anim>
                                    <p:set>
                                      <p:cBhvr>
                                        <p:cTn id="72" dur="770" fill="hold"/>
                                        <p:tgtEl>
                                          <p:spTgt spid="1036"/>
                                        </p:tgtEl>
                                        <p:attrNameLst>
                                          <p:attrName>ppt_y</p:attrName>
                                        </p:attrNameLst>
                                      </p:cBhvr>
                                      <p:to>
                                        <p:strVal val="(#ppt_y+0.4)"/>
                                      </p:to>
                                    </p:set>
                                    <p:anim from="(#ppt_y+0.4)" to="(#ppt_y)" calcmode="lin" valueType="num">
                                      <p:cBhvr>
                                        <p:cTn id="73" dur="1230" accel="100000" fill="hold">
                                          <p:stCondLst>
                                            <p:cond delay="770"/>
                                          </p:stCondLst>
                                        </p:cTn>
                                        <p:tgtEl>
                                          <p:spTgt spid="1036"/>
                                        </p:tgtEl>
                                        <p:attrNameLst>
                                          <p:attrName>ppt_y</p:attrName>
                                        </p:attrNameLst>
                                      </p:cBhvr>
                                    </p:anim>
                                  </p:childTnLst>
                                </p:cTn>
                              </p:par>
                            </p:childTnLst>
                          </p:cTn>
                        </p:par>
                        <p:par>
                          <p:cTn id="74" fill="hold">
                            <p:stCondLst>
                              <p:cond delay="14000"/>
                            </p:stCondLst>
                            <p:childTnLst>
                              <p:par>
                                <p:cTn id="75" presetID="51" presetClass="entr" presetSubtype="0" fill="hold" nodeType="afterEffect">
                                  <p:stCondLst>
                                    <p:cond delay="0"/>
                                  </p:stCondLst>
                                  <p:childTnLst>
                                    <p:set>
                                      <p:cBhvr>
                                        <p:cTn id="76" dur="1" fill="hold">
                                          <p:stCondLst>
                                            <p:cond delay="0"/>
                                          </p:stCondLst>
                                        </p:cTn>
                                        <p:tgtEl>
                                          <p:spTgt spid="1034"/>
                                        </p:tgtEl>
                                        <p:attrNameLst>
                                          <p:attrName>style.visibility</p:attrName>
                                        </p:attrNameLst>
                                      </p:cBhvr>
                                      <p:to>
                                        <p:strVal val="visible"/>
                                      </p:to>
                                    </p:set>
                                    <p:animEffect transition="in" filter="fade">
                                      <p:cBhvr>
                                        <p:cTn id="77" dur="770" decel="100000"/>
                                        <p:tgtEl>
                                          <p:spTgt spid="1034"/>
                                        </p:tgtEl>
                                      </p:cBhvr>
                                    </p:animEffect>
                                    <p:animScale>
                                      <p:cBhvr>
                                        <p:cTn id="78" dur="770" decel="100000"/>
                                        <p:tgtEl>
                                          <p:spTgt spid="1034"/>
                                        </p:tgtEl>
                                      </p:cBhvr>
                                      <p:from x="10000" y="10000"/>
                                      <p:to x="200000" y="450000"/>
                                    </p:animScale>
                                    <p:animScale>
                                      <p:cBhvr>
                                        <p:cTn id="79" dur="1230" accel="100000" fill="hold">
                                          <p:stCondLst>
                                            <p:cond delay="770"/>
                                          </p:stCondLst>
                                        </p:cTn>
                                        <p:tgtEl>
                                          <p:spTgt spid="1034"/>
                                        </p:tgtEl>
                                      </p:cBhvr>
                                      <p:from x="200000" y="450000"/>
                                      <p:to x="100000" y="100000"/>
                                    </p:animScale>
                                    <p:set>
                                      <p:cBhvr>
                                        <p:cTn id="80" dur="770" fill="hold"/>
                                        <p:tgtEl>
                                          <p:spTgt spid="1034"/>
                                        </p:tgtEl>
                                        <p:attrNameLst>
                                          <p:attrName>ppt_x</p:attrName>
                                        </p:attrNameLst>
                                      </p:cBhvr>
                                      <p:to>
                                        <p:strVal val="(0.5)"/>
                                      </p:to>
                                    </p:set>
                                    <p:anim from="(0.5)" to="(#ppt_x)" calcmode="lin" valueType="num">
                                      <p:cBhvr>
                                        <p:cTn id="81" dur="1230" accel="100000" fill="hold">
                                          <p:stCondLst>
                                            <p:cond delay="770"/>
                                          </p:stCondLst>
                                        </p:cTn>
                                        <p:tgtEl>
                                          <p:spTgt spid="1034"/>
                                        </p:tgtEl>
                                        <p:attrNameLst>
                                          <p:attrName>ppt_x</p:attrName>
                                        </p:attrNameLst>
                                      </p:cBhvr>
                                    </p:anim>
                                    <p:set>
                                      <p:cBhvr>
                                        <p:cTn id="82" dur="770" fill="hold"/>
                                        <p:tgtEl>
                                          <p:spTgt spid="1034"/>
                                        </p:tgtEl>
                                        <p:attrNameLst>
                                          <p:attrName>ppt_y</p:attrName>
                                        </p:attrNameLst>
                                      </p:cBhvr>
                                      <p:to>
                                        <p:strVal val="(#ppt_y+0.4)"/>
                                      </p:to>
                                    </p:set>
                                    <p:anim from="(#ppt_y+0.4)" to="(#ppt_y)" calcmode="lin" valueType="num">
                                      <p:cBhvr>
                                        <p:cTn id="83" dur="1230" accel="100000" fill="hold">
                                          <p:stCondLst>
                                            <p:cond delay="770"/>
                                          </p:stCondLst>
                                        </p:cTn>
                                        <p:tgtEl>
                                          <p:spTgt spid="1034"/>
                                        </p:tgtEl>
                                        <p:attrNameLst>
                                          <p:attrName>ppt_y</p:attrName>
                                        </p:attrNameLst>
                                      </p:cBhvr>
                                    </p:anim>
                                  </p:childTnLst>
                                </p:cTn>
                              </p:par>
                            </p:childTnLst>
                          </p:cTn>
                        </p:par>
                        <p:par>
                          <p:cTn id="84" fill="hold">
                            <p:stCondLst>
                              <p:cond delay="16000"/>
                            </p:stCondLst>
                            <p:childTnLst>
                              <p:par>
                                <p:cTn id="85" presetID="51" presetClass="entr" presetSubtype="0" fill="hold" nodeType="afterEffect">
                                  <p:stCondLst>
                                    <p:cond delay="0"/>
                                  </p:stCondLst>
                                  <p:childTnLst>
                                    <p:set>
                                      <p:cBhvr>
                                        <p:cTn id="86" dur="1" fill="hold">
                                          <p:stCondLst>
                                            <p:cond delay="0"/>
                                          </p:stCondLst>
                                        </p:cTn>
                                        <p:tgtEl>
                                          <p:spTgt spid="1030"/>
                                        </p:tgtEl>
                                        <p:attrNameLst>
                                          <p:attrName>style.visibility</p:attrName>
                                        </p:attrNameLst>
                                      </p:cBhvr>
                                      <p:to>
                                        <p:strVal val="visible"/>
                                      </p:to>
                                    </p:set>
                                    <p:animEffect transition="in" filter="fade">
                                      <p:cBhvr>
                                        <p:cTn id="87" dur="770" decel="100000"/>
                                        <p:tgtEl>
                                          <p:spTgt spid="1030"/>
                                        </p:tgtEl>
                                      </p:cBhvr>
                                    </p:animEffect>
                                    <p:animScale>
                                      <p:cBhvr>
                                        <p:cTn id="88" dur="770" decel="100000"/>
                                        <p:tgtEl>
                                          <p:spTgt spid="1030"/>
                                        </p:tgtEl>
                                      </p:cBhvr>
                                      <p:from x="10000" y="10000"/>
                                      <p:to x="200000" y="450000"/>
                                    </p:animScale>
                                    <p:animScale>
                                      <p:cBhvr>
                                        <p:cTn id="89" dur="1230" accel="100000" fill="hold">
                                          <p:stCondLst>
                                            <p:cond delay="770"/>
                                          </p:stCondLst>
                                        </p:cTn>
                                        <p:tgtEl>
                                          <p:spTgt spid="1030"/>
                                        </p:tgtEl>
                                      </p:cBhvr>
                                      <p:from x="200000" y="450000"/>
                                      <p:to x="100000" y="100000"/>
                                    </p:animScale>
                                    <p:set>
                                      <p:cBhvr>
                                        <p:cTn id="90" dur="770" fill="hold"/>
                                        <p:tgtEl>
                                          <p:spTgt spid="1030"/>
                                        </p:tgtEl>
                                        <p:attrNameLst>
                                          <p:attrName>ppt_x</p:attrName>
                                        </p:attrNameLst>
                                      </p:cBhvr>
                                      <p:to>
                                        <p:strVal val="(0.5)"/>
                                      </p:to>
                                    </p:set>
                                    <p:anim from="(0.5)" to="(#ppt_x)" calcmode="lin" valueType="num">
                                      <p:cBhvr>
                                        <p:cTn id="91" dur="1230" accel="100000" fill="hold">
                                          <p:stCondLst>
                                            <p:cond delay="770"/>
                                          </p:stCondLst>
                                        </p:cTn>
                                        <p:tgtEl>
                                          <p:spTgt spid="1030"/>
                                        </p:tgtEl>
                                        <p:attrNameLst>
                                          <p:attrName>ppt_x</p:attrName>
                                        </p:attrNameLst>
                                      </p:cBhvr>
                                    </p:anim>
                                    <p:set>
                                      <p:cBhvr>
                                        <p:cTn id="92" dur="770" fill="hold"/>
                                        <p:tgtEl>
                                          <p:spTgt spid="1030"/>
                                        </p:tgtEl>
                                        <p:attrNameLst>
                                          <p:attrName>ppt_y</p:attrName>
                                        </p:attrNameLst>
                                      </p:cBhvr>
                                      <p:to>
                                        <p:strVal val="(#ppt_y+0.4)"/>
                                      </p:to>
                                    </p:set>
                                    <p:anim from="(#ppt_y+0.4)" to="(#ppt_y)" calcmode="lin" valueType="num">
                                      <p:cBhvr>
                                        <p:cTn id="93" dur="1230" accel="100000" fill="hold">
                                          <p:stCondLst>
                                            <p:cond delay="770"/>
                                          </p:stCondLst>
                                        </p:cTn>
                                        <p:tgtEl>
                                          <p:spTgt spid="1030"/>
                                        </p:tgtEl>
                                        <p:attrNameLst>
                                          <p:attrName>ppt_y</p:attrName>
                                        </p:attrNameLst>
                                      </p:cBhvr>
                                    </p:anim>
                                  </p:childTnLst>
                                </p:cTn>
                              </p:par>
                            </p:childTnLst>
                          </p:cTn>
                        </p:par>
                        <p:par>
                          <p:cTn id="94" fill="hold">
                            <p:stCondLst>
                              <p:cond delay="18000"/>
                            </p:stCondLst>
                            <p:childTnLst>
                              <p:par>
                                <p:cTn id="95" presetID="51" presetClass="entr" presetSubtype="0" fill="hold" nodeType="afterEffect">
                                  <p:stCondLst>
                                    <p:cond delay="0"/>
                                  </p:stCondLst>
                                  <p:childTnLst>
                                    <p:set>
                                      <p:cBhvr>
                                        <p:cTn id="96" dur="1" fill="hold">
                                          <p:stCondLst>
                                            <p:cond delay="0"/>
                                          </p:stCondLst>
                                        </p:cTn>
                                        <p:tgtEl>
                                          <p:spTgt spid="1035"/>
                                        </p:tgtEl>
                                        <p:attrNameLst>
                                          <p:attrName>style.visibility</p:attrName>
                                        </p:attrNameLst>
                                      </p:cBhvr>
                                      <p:to>
                                        <p:strVal val="visible"/>
                                      </p:to>
                                    </p:set>
                                    <p:animEffect transition="in" filter="fade">
                                      <p:cBhvr>
                                        <p:cTn id="97" dur="770" decel="100000"/>
                                        <p:tgtEl>
                                          <p:spTgt spid="1035"/>
                                        </p:tgtEl>
                                      </p:cBhvr>
                                    </p:animEffect>
                                    <p:animScale>
                                      <p:cBhvr>
                                        <p:cTn id="98" dur="770" decel="100000"/>
                                        <p:tgtEl>
                                          <p:spTgt spid="1035"/>
                                        </p:tgtEl>
                                      </p:cBhvr>
                                      <p:from x="10000" y="10000"/>
                                      <p:to x="200000" y="450000"/>
                                    </p:animScale>
                                    <p:animScale>
                                      <p:cBhvr>
                                        <p:cTn id="99" dur="1230" accel="100000" fill="hold">
                                          <p:stCondLst>
                                            <p:cond delay="770"/>
                                          </p:stCondLst>
                                        </p:cTn>
                                        <p:tgtEl>
                                          <p:spTgt spid="1035"/>
                                        </p:tgtEl>
                                      </p:cBhvr>
                                      <p:from x="200000" y="450000"/>
                                      <p:to x="100000" y="100000"/>
                                    </p:animScale>
                                    <p:set>
                                      <p:cBhvr>
                                        <p:cTn id="100" dur="770" fill="hold"/>
                                        <p:tgtEl>
                                          <p:spTgt spid="1035"/>
                                        </p:tgtEl>
                                        <p:attrNameLst>
                                          <p:attrName>ppt_x</p:attrName>
                                        </p:attrNameLst>
                                      </p:cBhvr>
                                      <p:to>
                                        <p:strVal val="(0.5)"/>
                                      </p:to>
                                    </p:set>
                                    <p:anim from="(0.5)" to="(#ppt_x)" calcmode="lin" valueType="num">
                                      <p:cBhvr>
                                        <p:cTn id="101" dur="1230" accel="100000" fill="hold">
                                          <p:stCondLst>
                                            <p:cond delay="770"/>
                                          </p:stCondLst>
                                        </p:cTn>
                                        <p:tgtEl>
                                          <p:spTgt spid="1035"/>
                                        </p:tgtEl>
                                        <p:attrNameLst>
                                          <p:attrName>ppt_x</p:attrName>
                                        </p:attrNameLst>
                                      </p:cBhvr>
                                    </p:anim>
                                    <p:set>
                                      <p:cBhvr>
                                        <p:cTn id="102" dur="770" fill="hold"/>
                                        <p:tgtEl>
                                          <p:spTgt spid="1035"/>
                                        </p:tgtEl>
                                        <p:attrNameLst>
                                          <p:attrName>ppt_y</p:attrName>
                                        </p:attrNameLst>
                                      </p:cBhvr>
                                      <p:to>
                                        <p:strVal val="(#ppt_y+0.4)"/>
                                      </p:to>
                                    </p:set>
                                    <p:anim from="(#ppt_y+0.4)" to="(#ppt_y)" calcmode="lin" valueType="num">
                                      <p:cBhvr>
                                        <p:cTn id="103" dur="1230" accel="100000" fill="hold">
                                          <p:stCondLst>
                                            <p:cond delay="770"/>
                                          </p:stCondLst>
                                        </p:cTn>
                                        <p:tgtEl>
                                          <p:spTgt spid="1035"/>
                                        </p:tgtEl>
                                        <p:attrNameLst>
                                          <p:attrName>ppt_y</p:attrName>
                                        </p:attrNameLst>
                                      </p:cBhvr>
                                    </p:anim>
                                  </p:childTnLst>
                                </p:cTn>
                              </p:par>
                            </p:childTnLst>
                          </p:cTn>
                        </p:par>
                        <p:par>
                          <p:cTn id="104" fill="hold">
                            <p:stCondLst>
                              <p:cond delay="20000"/>
                            </p:stCondLst>
                            <p:childTnLst>
                              <p:par>
                                <p:cTn id="105" presetID="51" presetClass="entr" presetSubtype="0" fill="hold" nodeType="afterEffect">
                                  <p:stCondLst>
                                    <p:cond delay="0"/>
                                  </p:stCondLst>
                                  <p:childTnLst>
                                    <p:set>
                                      <p:cBhvr>
                                        <p:cTn id="106" dur="1" fill="hold">
                                          <p:stCondLst>
                                            <p:cond delay="0"/>
                                          </p:stCondLst>
                                        </p:cTn>
                                        <p:tgtEl>
                                          <p:spTgt spid="1033"/>
                                        </p:tgtEl>
                                        <p:attrNameLst>
                                          <p:attrName>style.visibility</p:attrName>
                                        </p:attrNameLst>
                                      </p:cBhvr>
                                      <p:to>
                                        <p:strVal val="visible"/>
                                      </p:to>
                                    </p:set>
                                    <p:animEffect transition="in" filter="fade">
                                      <p:cBhvr>
                                        <p:cTn id="107" dur="770" decel="100000"/>
                                        <p:tgtEl>
                                          <p:spTgt spid="1033"/>
                                        </p:tgtEl>
                                      </p:cBhvr>
                                    </p:animEffect>
                                    <p:animScale>
                                      <p:cBhvr>
                                        <p:cTn id="108" dur="770" decel="100000"/>
                                        <p:tgtEl>
                                          <p:spTgt spid="1033"/>
                                        </p:tgtEl>
                                      </p:cBhvr>
                                      <p:from x="10000" y="10000"/>
                                      <p:to x="200000" y="450000"/>
                                    </p:animScale>
                                    <p:animScale>
                                      <p:cBhvr>
                                        <p:cTn id="109" dur="1230" accel="100000" fill="hold">
                                          <p:stCondLst>
                                            <p:cond delay="770"/>
                                          </p:stCondLst>
                                        </p:cTn>
                                        <p:tgtEl>
                                          <p:spTgt spid="1033"/>
                                        </p:tgtEl>
                                      </p:cBhvr>
                                      <p:from x="200000" y="450000"/>
                                      <p:to x="100000" y="100000"/>
                                    </p:animScale>
                                    <p:set>
                                      <p:cBhvr>
                                        <p:cTn id="110" dur="770" fill="hold"/>
                                        <p:tgtEl>
                                          <p:spTgt spid="1033"/>
                                        </p:tgtEl>
                                        <p:attrNameLst>
                                          <p:attrName>ppt_x</p:attrName>
                                        </p:attrNameLst>
                                      </p:cBhvr>
                                      <p:to>
                                        <p:strVal val="(0.5)"/>
                                      </p:to>
                                    </p:set>
                                    <p:anim from="(0.5)" to="(#ppt_x)" calcmode="lin" valueType="num">
                                      <p:cBhvr>
                                        <p:cTn id="111" dur="1230" accel="100000" fill="hold">
                                          <p:stCondLst>
                                            <p:cond delay="770"/>
                                          </p:stCondLst>
                                        </p:cTn>
                                        <p:tgtEl>
                                          <p:spTgt spid="1033"/>
                                        </p:tgtEl>
                                        <p:attrNameLst>
                                          <p:attrName>ppt_x</p:attrName>
                                        </p:attrNameLst>
                                      </p:cBhvr>
                                    </p:anim>
                                    <p:set>
                                      <p:cBhvr>
                                        <p:cTn id="112" dur="770" fill="hold"/>
                                        <p:tgtEl>
                                          <p:spTgt spid="1033"/>
                                        </p:tgtEl>
                                        <p:attrNameLst>
                                          <p:attrName>ppt_y</p:attrName>
                                        </p:attrNameLst>
                                      </p:cBhvr>
                                      <p:to>
                                        <p:strVal val="(#ppt_y+0.4)"/>
                                      </p:to>
                                    </p:set>
                                    <p:anim from="(#ppt_y+0.4)" to="(#ppt_y)" calcmode="lin" valueType="num">
                                      <p:cBhvr>
                                        <p:cTn id="113" dur="1230" accel="100000" fill="hold">
                                          <p:stCondLst>
                                            <p:cond delay="770"/>
                                          </p:stCondLst>
                                        </p:cTn>
                                        <p:tgtEl>
                                          <p:spTgt spid="1033"/>
                                        </p:tgtEl>
                                        <p:attrNameLst>
                                          <p:attrName>ppt_y</p:attrName>
                                        </p:attrNameLst>
                                      </p:cBhvr>
                                    </p:anim>
                                  </p:childTnLst>
                                </p:cTn>
                              </p:par>
                            </p:childTnLst>
                          </p:cTn>
                        </p:par>
                        <p:par>
                          <p:cTn id="114" fill="hold">
                            <p:stCondLst>
                              <p:cond delay="22000"/>
                            </p:stCondLst>
                            <p:childTnLst>
                              <p:par>
                                <p:cTn id="115" presetID="51" presetClass="entr" presetSubtype="0" fill="hold" nodeType="afterEffect">
                                  <p:stCondLst>
                                    <p:cond delay="0"/>
                                  </p:stCondLst>
                                  <p:childTnLst>
                                    <p:set>
                                      <p:cBhvr>
                                        <p:cTn id="116" dur="1" fill="hold">
                                          <p:stCondLst>
                                            <p:cond delay="0"/>
                                          </p:stCondLst>
                                        </p:cTn>
                                        <p:tgtEl>
                                          <p:spTgt spid="1031"/>
                                        </p:tgtEl>
                                        <p:attrNameLst>
                                          <p:attrName>style.visibility</p:attrName>
                                        </p:attrNameLst>
                                      </p:cBhvr>
                                      <p:to>
                                        <p:strVal val="visible"/>
                                      </p:to>
                                    </p:set>
                                    <p:animEffect transition="in" filter="fade">
                                      <p:cBhvr>
                                        <p:cTn id="117" dur="770" decel="100000"/>
                                        <p:tgtEl>
                                          <p:spTgt spid="1031"/>
                                        </p:tgtEl>
                                      </p:cBhvr>
                                    </p:animEffect>
                                    <p:animScale>
                                      <p:cBhvr>
                                        <p:cTn id="118" dur="770" decel="100000"/>
                                        <p:tgtEl>
                                          <p:spTgt spid="1031"/>
                                        </p:tgtEl>
                                      </p:cBhvr>
                                      <p:from x="10000" y="10000"/>
                                      <p:to x="200000" y="450000"/>
                                    </p:animScale>
                                    <p:animScale>
                                      <p:cBhvr>
                                        <p:cTn id="119" dur="1230" accel="100000" fill="hold">
                                          <p:stCondLst>
                                            <p:cond delay="770"/>
                                          </p:stCondLst>
                                        </p:cTn>
                                        <p:tgtEl>
                                          <p:spTgt spid="1031"/>
                                        </p:tgtEl>
                                      </p:cBhvr>
                                      <p:from x="200000" y="450000"/>
                                      <p:to x="100000" y="100000"/>
                                    </p:animScale>
                                    <p:set>
                                      <p:cBhvr>
                                        <p:cTn id="120" dur="770" fill="hold"/>
                                        <p:tgtEl>
                                          <p:spTgt spid="1031"/>
                                        </p:tgtEl>
                                        <p:attrNameLst>
                                          <p:attrName>ppt_x</p:attrName>
                                        </p:attrNameLst>
                                      </p:cBhvr>
                                      <p:to>
                                        <p:strVal val="(0.5)"/>
                                      </p:to>
                                    </p:set>
                                    <p:anim from="(0.5)" to="(#ppt_x)" calcmode="lin" valueType="num">
                                      <p:cBhvr>
                                        <p:cTn id="121" dur="1230" accel="100000" fill="hold">
                                          <p:stCondLst>
                                            <p:cond delay="770"/>
                                          </p:stCondLst>
                                        </p:cTn>
                                        <p:tgtEl>
                                          <p:spTgt spid="1031"/>
                                        </p:tgtEl>
                                        <p:attrNameLst>
                                          <p:attrName>ppt_x</p:attrName>
                                        </p:attrNameLst>
                                      </p:cBhvr>
                                    </p:anim>
                                    <p:set>
                                      <p:cBhvr>
                                        <p:cTn id="122" dur="770" fill="hold"/>
                                        <p:tgtEl>
                                          <p:spTgt spid="1031"/>
                                        </p:tgtEl>
                                        <p:attrNameLst>
                                          <p:attrName>ppt_y</p:attrName>
                                        </p:attrNameLst>
                                      </p:cBhvr>
                                      <p:to>
                                        <p:strVal val="(#ppt_y+0.4)"/>
                                      </p:to>
                                    </p:set>
                                    <p:anim from="(#ppt_y+0.4)" to="(#ppt_y)" calcmode="lin" valueType="num">
                                      <p:cBhvr>
                                        <p:cTn id="123" dur="1230" accel="100000" fill="hold">
                                          <p:stCondLst>
                                            <p:cond delay="770"/>
                                          </p:stCondLst>
                                        </p:cTn>
                                        <p:tgtEl>
                                          <p:spTgt spid="1031"/>
                                        </p:tgtEl>
                                        <p:attrNameLst>
                                          <p:attrName>ppt_y</p:attrName>
                                        </p:attrNameLst>
                                      </p:cBhvr>
                                    </p:anim>
                                  </p:childTnLst>
                                </p:cTn>
                              </p:par>
                            </p:childTnLst>
                          </p:cTn>
                        </p:par>
                        <p:par>
                          <p:cTn id="124" fill="hold">
                            <p:stCondLst>
                              <p:cond delay="24000"/>
                            </p:stCondLst>
                            <p:childTnLst>
                              <p:par>
                                <p:cTn id="125" presetID="51" presetClass="entr" presetSubtype="0" fill="hold" nodeType="afterEffect">
                                  <p:stCondLst>
                                    <p:cond delay="0"/>
                                  </p:stCondLst>
                                  <p:childTnLst>
                                    <p:set>
                                      <p:cBhvr>
                                        <p:cTn id="126" dur="1" fill="hold">
                                          <p:stCondLst>
                                            <p:cond delay="0"/>
                                          </p:stCondLst>
                                        </p:cTn>
                                        <p:tgtEl>
                                          <p:spTgt spid="1039"/>
                                        </p:tgtEl>
                                        <p:attrNameLst>
                                          <p:attrName>style.visibility</p:attrName>
                                        </p:attrNameLst>
                                      </p:cBhvr>
                                      <p:to>
                                        <p:strVal val="visible"/>
                                      </p:to>
                                    </p:set>
                                    <p:animEffect transition="in" filter="fade">
                                      <p:cBhvr>
                                        <p:cTn id="127" dur="770" decel="100000"/>
                                        <p:tgtEl>
                                          <p:spTgt spid="1039"/>
                                        </p:tgtEl>
                                      </p:cBhvr>
                                    </p:animEffect>
                                    <p:animScale>
                                      <p:cBhvr>
                                        <p:cTn id="128" dur="770" decel="100000"/>
                                        <p:tgtEl>
                                          <p:spTgt spid="1039"/>
                                        </p:tgtEl>
                                      </p:cBhvr>
                                      <p:from x="10000" y="10000"/>
                                      <p:to x="200000" y="450000"/>
                                    </p:animScale>
                                    <p:animScale>
                                      <p:cBhvr>
                                        <p:cTn id="129" dur="1230" accel="100000" fill="hold">
                                          <p:stCondLst>
                                            <p:cond delay="770"/>
                                          </p:stCondLst>
                                        </p:cTn>
                                        <p:tgtEl>
                                          <p:spTgt spid="1039"/>
                                        </p:tgtEl>
                                      </p:cBhvr>
                                      <p:from x="200000" y="450000"/>
                                      <p:to x="100000" y="100000"/>
                                    </p:animScale>
                                    <p:set>
                                      <p:cBhvr>
                                        <p:cTn id="130" dur="770" fill="hold"/>
                                        <p:tgtEl>
                                          <p:spTgt spid="1039"/>
                                        </p:tgtEl>
                                        <p:attrNameLst>
                                          <p:attrName>ppt_x</p:attrName>
                                        </p:attrNameLst>
                                      </p:cBhvr>
                                      <p:to>
                                        <p:strVal val="(0.5)"/>
                                      </p:to>
                                    </p:set>
                                    <p:anim from="(0.5)" to="(#ppt_x)" calcmode="lin" valueType="num">
                                      <p:cBhvr>
                                        <p:cTn id="131" dur="1230" accel="100000" fill="hold">
                                          <p:stCondLst>
                                            <p:cond delay="770"/>
                                          </p:stCondLst>
                                        </p:cTn>
                                        <p:tgtEl>
                                          <p:spTgt spid="1039"/>
                                        </p:tgtEl>
                                        <p:attrNameLst>
                                          <p:attrName>ppt_x</p:attrName>
                                        </p:attrNameLst>
                                      </p:cBhvr>
                                    </p:anim>
                                    <p:set>
                                      <p:cBhvr>
                                        <p:cTn id="132" dur="770" fill="hold"/>
                                        <p:tgtEl>
                                          <p:spTgt spid="1039"/>
                                        </p:tgtEl>
                                        <p:attrNameLst>
                                          <p:attrName>ppt_y</p:attrName>
                                        </p:attrNameLst>
                                      </p:cBhvr>
                                      <p:to>
                                        <p:strVal val="(#ppt_y+0.4)"/>
                                      </p:to>
                                    </p:set>
                                    <p:anim from="(#ppt_y+0.4)" to="(#ppt_y)" calcmode="lin" valueType="num">
                                      <p:cBhvr>
                                        <p:cTn id="133" dur="1230" accel="100000" fill="hold">
                                          <p:stCondLst>
                                            <p:cond delay="770"/>
                                          </p:stCondLst>
                                        </p:cTn>
                                        <p:tgtEl>
                                          <p:spTgt spid="1039"/>
                                        </p:tgtEl>
                                        <p:attrNameLst>
                                          <p:attrName>ppt_y</p:attrName>
                                        </p:attrNameLst>
                                      </p:cBhvr>
                                    </p:anim>
                                  </p:childTnLst>
                                </p:cTn>
                              </p:par>
                            </p:childTnLst>
                          </p:cTn>
                        </p:par>
                        <p:par>
                          <p:cTn id="134" fill="hold">
                            <p:stCondLst>
                              <p:cond delay="26000"/>
                            </p:stCondLst>
                            <p:childTnLst>
                              <p:par>
                                <p:cTn id="135" presetID="51" presetClass="entr" presetSubtype="0" fill="hold" nodeType="after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fade">
                                      <p:cBhvr>
                                        <p:cTn id="137" dur="770" decel="100000"/>
                                        <p:tgtEl>
                                          <p:spTgt spid="16"/>
                                        </p:tgtEl>
                                      </p:cBhvr>
                                    </p:animEffect>
                                    <p:animScale>
                                      <p:cBhvr>
                                        <p:cTn id="138" dur="770" decel="100000"/>
                                        <p:tgtEl>
                                          <p:spTgt spid="16"/>
                                        </p:tgtEl>
                                      </p:cBhvr>
                                      <p:from x="10000" y="10000"/>
                                      <p:to x="200000" y="450000"/>
                                    </p:animScale>
                                    <p:animScale>
                                      <p:cBhvr>
                                        <p:cTn id="139" dur="1230" accel="100000" fill="hold">
                                          <p:stCondLst>
                                            <p:cond delay="770"/>
                                          </p:stCondLst>
                                        </p:cTn>
                                        <p:tgtEl>
                                          <p:spTgt spid="16"/>
                                        </p:tgtEl>
                                      </p:cBhvr>
                                      <p:from x="200000" y="450000"/>
                                      <p:to x="100000" y="100000"/>
                                    </p:animScale>
                                    <p:set>
                                      <p:cBhvr>
                                        <p:cTn id="140" dur="770" fill="hold"/>
                                        <p:tgtEl>
                                          <p:spTgt spid="16"/>
                                        </p:tgtEl>
                                        <p:attrNameLst>
                                          <p:attrName>ppt_x</p:attrName>
                                        </p:attrNameLst>
                                      </p:cBhvr>
                                      <p:to>
                                        <p:strVal val="(0.5)"/>
                                      </p:to>
                                    </p:set>
                                    <p:anim from="(0.5)" to="(#ppt_x)" calcmode="lin" valueType="num">
                                      <p:cBhvr>
                                        <p:cTn id="141" dur="1230" accel="100000" fill="hold">
                                          <p:stCondLst>
                                            <p:cond delay="770"/>
                                          </p:stCondLst>
                                        </p:cTn>
                                        <p:tgtEl>
                                          <p:spTgt spid="16"/>
                                        </p:tgtEl>
                                        <p:attrNameLst>
                                          <p:attrName>ppt_x</p:attrName>
                                        </p:attrNameLst>
                                      </p:cBhvr>
                                    </p:anim>
                                    <p:set>
                                      <p:cBhvr>
                                        <p:cTn id="142" dur="770" fill="hold"/>
                                        <p:tgtEl>
                                          <p:spTgt spid="16"/>
                                        </p:tgtEl>
                                        <p:attrNameLst>
                                          <p:attrName>ppt_y</p:attrName>
                                        </p:attrNameLst>
                                      </p:cBhvr>
                                      <p:to>
                                        <p:strVal val="(#ppt_y+0.4)"/>
                                      </p:to>
                                    </p:set>
                                    <p:anim from="(#ppt_y+0.4)" to="(#ppt_y)" calcmode="lin" valueType="num">
                                      <p:cBhvr>
                                        <p:cTn id="143" dur="1230" accel="100000" fill="hold">
                                          <p:stCondLst>
                                            <p:cond delay="770"/>
                                          </p:stCondLst>
                                        </p:cTn>
                                        <p:tgtEl>
                                          <p:spTgt spid="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sz="3600" dirty="0" smtClean="0"/>
              <a:t>Их имена</a:t>
            </a:r>
            <a:endParaRPr lang="ru-RU" sz="3600" dirty="0"/>
          </a:p>
        </p:txBody>
      </p:sp>
      <p:sp>
        <p:nvSpPr>
          <p:cNvPr id="3" name="Содержимое 2"/>
          <p:cNvSpPr>
            <a:spLocks noGrp="1"/>
          </p:cNvSpPr>
          <p:nvPr>
            <p:ph idx="1"/>
          </p:nvPr>
        </p:nvSpPr>
        <p:spPr>
          <a:xfrm>
            <a:off x="457200" y="836712"/>
            <a:ext cx="8229600" cy="5289451"/>
          </a:xfrm>
        </p:spPr>
        <p:txBody>
          <a:bodyPr>
            <a:normAutofit fontScale="25000" lnSpcReduction="20000"/>
          </a:bodyPr>
          <a:lstStyle/>
          <a:p>
            <a:pPr>
              <a:buNone/>
            </a:pPr>
            <a:r>
              <a:rPr lang="ru-RU" b="1" dirty="0" smtClean="0"/>
              <a:t>        </a:t>
            </a:r>
          </a:p>
          <a:p>
            <a:pPr>
              <a:buNone/>
            </a:pPr>
            <a:r>
              <a:rPr lang="ru-RU" sz="9600" b="1" dirty="0" err="1" smtClean="0"/>
              <a:t>Кушников</a:t>
            </a:r>
            <a:r>
              <a:rPr lang="ru-RU" sz="9600" b="1" dirty="0" smtClean="0"/>
              <a:t> Анатолий </a:t>
            </a:r>
            <a:r>
              <a:rPr lang="ru-RU" sz="9600" b="1" dirty="0" err="1" smtClean="0"/>
              <a:t>Евстафьевич</a:t>
            </a:r>
            <a:r>
              <a:rPr lang="ru-RU" sz="9600" b="1" dirty="0" smtClean="0"/>
              <a:t>, </a:t>
            </a:r>
            <a:r>
              <a:rPr lang="ru-RU" sz="9600" b="1" dirty="0" err="1" smtClean="0"/>
              <a:t>Долгушин</a:t>
            </a:r>
            <a:r>
              <a:rPr lang="ru-RU" sz="9600" b="1" dirty="0" smtClean="0"/>
              <a:t> Ефим Иванович, Токарев Василий </a:t>
            </a:r>
            <a:r>
              <a:rPr lang="ru-RU" sz="9600" b="1" dirty="0" err="1" smtClean="0"/>
              <a:t>Егорович,Сигильетов</a:t>
            </a:r>
            <a:r>
              <a:rPr lang="ru-RU" sz="9600" b="1" dirty="0" smtClean="0"/>
              <a:t> Яков Васильевич, Гребнев Алексей Семенович, </a:t>
            </a:r>
            <a:r>
              <a:rPr lang="ru-RU" sz="9600" b="1" dirty="0" err="1" smtClean="0"/>
              <a:t>Балин</a:t>
            </a:r>
            <a:r>
              <a:rPr lang="ru-RU" sz="9600" b="1" dirty="0" smtClean="0"/>
              <a:t> Алексей Петрович, </a:t>
            </a:r>
            <a:r>
              <a:rPr lang="ru-RU" sz="9600" b="1" dirty="0" err="1" smtClean="0"/>
              <a:t>Балин</a:t>
            </a:r>
            <a:r>
              <a:rPr lang="ru-RU" sz="9600" b="1" dirty="0" smtClean="0"/>
              <a:t> Алексей Петрович, Антонов Иван Петрович, Антонов Иван Петрович, Клюшников Александр Сидорович. Десятерик Павел Анисимович, Полков </a:t>
            </a:r>
            <a:r>
              <a:rPr lang="ru-RU" sz="9600" b="1" dirty="0" err="1" smtClean="0"/>
              <a:t>ВасилийИванович,Полков</a:t>
            </a:r>
            <a:r>
              <a:rPr lang="ru-RU" sz="9600" b="1" dirty="0" smtClean="0"/>
              <a:t> Леонид Иванович, </a:t>
            </a:r>
            <a:r>
              <a:rPr lang="ru-RU" sz="9600" b="1" dirty="0" err="1" smtClean="0"/>
              <a:t>Коробицин</a:t>
            </a:r>
            <a:r>
              <a:rPr lang="ru-RU" sz="9600" b="1" dirty="0" smtClean="0"/>
              <a:t> Василий Дмитриевич, </a:t>
            </a:r>
            <a:r>
              <a:rPr lang="ru-RU" sz="9600" b="1" dirty="0" err="1" smtClean="0"/>
              <a:t>Колбышев</a:t>
            </a:r>
            <a:r>
              <a:rPr lang="ru-RU" sz="9600" b="1" dirty="0" smtClean="0"/>
              <a:t> Михаил </a:t>
            </a:r>
            <a:r>
              <a:rPr lang="ru-RU" sz="9600" b="1" dirty="0" err="1" smtClean="0"/>
              <a:t>Миронович,Репин</a:t>
            </a:r>
            <a:r>
              <a:rPr lang="ru-RU" sz="9600" b="1" dirty="0" smtClean="0"/>
              <a:t> Иван Афанасьевич, Александр Афанасьевич Пуртов, Васильев Петр Степанович, </a:t>
            </a:r>
            <a:r>
              <a:rPr lang="ru-RU" sz="9600" b="1" dirty="0" err="1" smtClean="0"/>
              <a:t>Ников</a:t>
            </a:r>
            <a:r>
              <a:rPr lang="ru-RU" sz="9600" b="1" dirty="0" smtClean="0"/>
              <a:t> Василий Иванович, </a:t>
            </a:r>
            <a:r>
              <a:rPr lang="ru-RU" sz="9600" b="1" dirty="0" err="1" smtClean="0"/>
              <a:t>Прасин</a:t>
            </a:r>
            <a:r>
              <a:rPr lang="ru-RU" sz="9600" b="1" dirty="0" smtClean="0"/>
              <a:t> Александр Васильевич, Елисеев Александр Абрамович, Чупрунов Владимир Васильевич, Матвейчук Василий Трофимович. Гришаев Владимир </a:t>
            </a:r>
            <a:r>
              <a:rPr lang="ru-RU" sz="9600" b="1" dirty="0" err="1" smtClean="0"/>
              <a:t>Елпидифорович</a:t>
            </a:r>
            <a:r>
              <a:rPr lang="ru-RU" sz="9600" b="1" dirty="0" smtClean="0"/>
              <a:t>, </a:t>
            </a:r>
            <a:r>
              <a:rPr lang="ru-RU" sz="9600" b="1" dirty="0" err="1" smtClean="0"/>
              <a:t>Кугаевский</a:t>
            </a:r>
            <a:r>
              <a:rPr lang="ru-RU" sz="9600" b="1" dirty="0" smtClean="0"/>
              <a:t> Петр Кузьмич, Захаров Василий Прокопьевич, </a:t>
            </a:r>
            <a:r>
              <a:rPr lang="ru-RU" sz="9600" b="1" dirty="0" err="1" smtClean="0"/>
              <a:t>Галинуров</a:t>
            </a:r>
            <a:r>
              <a:rPr lang="ru-RU" sz="9600" b="1" dirty="0" smtClean="0"/>
              <a:t> Михаил </a:t>
            </a:r>
            <a:r>
              <a:rPr lang="ru-RU" sz="9600" b="1" dirty="0" err="1" smtClean="0"/>
              <a:t>Галинурович</a:t>
            </a:r>
            <a:r>
              <a:rPr lang="ru-RU" sz="9600" b="1" dirty="0" smtClean="0"/>
              <a:t>, Сазонов Михаил Ефимович.  </a:t>
            </a:r>
            <a:endParaRPr lang="ru-RU" sz="9600" b="1" dirty="0"/>
          </a:p>
        </p:txBody>
      </p:sp>
    </p:spTree>
  </p:cSld>
  <p:clrMapOvr>
    <a:masterClrMapping/>
  </p:clrMapOvr>
  <p:transition advClick="0"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smtClean="0"/>
              <a:t>Из семейного архива:</a:t>
            </a:r>
            <a:r>
              <a:rPr lang="ru-RU" dirty="0" smtClean="0"/>
              <a:t/>
            </a:r>
            <a:br>
              <a:rPr lang="ru-RU" dirty="0" smtClean="0"/>
            </a:br>
            <a:endParaRPr lang="ru-RU" dirty="0"/>
          </a:p>
        </p:txBody>
      </p:sp>
      <p:pic>
        <p:nvPicPr>
          <p:cNvPr id="4" name="Содержимое 3" descr="E:\Ерохина Т.М. ВОВ\Ерохина0007.TIF"/>
          <p:cNvPicPr>
            <a:picLocks noGrp="1"/>
          </p:cNvPicPr>
          <p:nvPr>
            <p:ph idx="1"/>
          </p:nvPr>
        </p:nvPicPr>
        <p:blipFill>
          <a:blip r:embed="rId2" cstate="print"/>
          <a:srcRect l="-802" t="5335" r="19978" b="-4378"/>
          <a:stretch>
            <a:fillRect/>
          </a:stretch>
        </p:blipFill>
        <p:spPr bwMode="auto">
          <a:xfrm>
            <a:off x="971601" y="1600200"/>
            <a:ext cx="3312368" cy="4525963"/>
          </a:xfrm>
          <a:prstGeom prst="rect">
            <a:avLst/>
          </a:prstGeom>
          <a:noFill/>
          <a:ln w="9525">
            <a:noFill/>
            <a:miter lim="800000"/>
            <a:headEnd/>
            <a:tailEnd/>
          </a:ln>
        </p:spPr>
      </p:pic>
      <p:pic>
        <p:nvPicPr>
          <p:cNvPr id="5" name="Рисунок 4" descr="E:\Ерохина Т.М. ВОВ\ВОВ.TIF"/>
          <p:cNvPicPr/>
          <p:nvPr/>
        </p:nvPicPr>
        <p:blipFill>
          <a:blip r:embed="rId3" cstate="print"/>
          <a:srcRect l="802" t="2498" r="21879" b="22588"/>
          <a:stretch>
            <a:fillRect/>
          </a:stretch>
        </p:blipFill>
        <p:spPr bwMode="auto">
          <a:xfrm>
            <a:off x="4644008" y="692696"/>
            <a:ext cx="3960439" cy="5879554"/>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Ерохина Т.М. ВОВ\Ерохина0012.TIF"/>
          <p:cNvPicPr>
            <a:picLocks noGrp="1"/>
          </p:cNvPicPr>
          <p:nvPr>
            <p:ph idx="1"/>
          </p:nvPr>
        </p:nvPicPr>
        <p:blipFill>
          <a:blip r:embed="rId2" cstate="print"/>
          <a:srcRect l="20203" t="31896"/>
          <a:stretch>
            <a:fillRect/>
          </a:stretch>
        </p:blipFill>
        <p:spPr bwMode="auto">
          <a:xfrm rot="10800000">
            <a:off x="899592" y="1052734"/>
            <a:ext cx="3240360" cy="5073423"/>
          </a:xfrm>
          <a:prstGeom prst="rect">
            <a:avLst/>
          </a:prstGeom>
          <a:noFill/>
          <a:ln w="9525">
            <a:noFill/>
            <a:miter lim="800000"/>
            <a:headEnd/>
            <a:tailEnd/>
          </a:ln>
        </p:spPr>
      </p:pic>
      <p:pic>
        <p:nvPicPr>
          <p:cNvPr id="5" name="Рисунок 4" descr="E:\Ерохина Т.М. ВОВ\Ерохина0013.TIF"/>
          <p:cNvPicPr/>
          <p:nvPr/>
        </p:nvPicPr>
        <p:blipFill>
          <a:blip r:embed="rId3" cstate="print"/>
          <a:srcRect l="28701" t="32463" b="-1135"/>
          <a:stretch>
            <a:fillRect/>
          </a:stretch>
        </p:blipFill>
        <p:spPr bwMode="auto">
          <a:xfrm rot="10800000">
            <a:off x="4932036" y="836712"/>
            <a:ext cx="3600403" cy="5491210"/>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Ерохина Т.М. ВОВ\Ерохина0009.TIF"/>
          <p:cNvPicPr>
            <a:picLocks noGrp="1"/>
          </p:cNvPicPr>
          <p:nvPr>
            <p:ph idx="1"/>
          </p:nvPr>
        </p:nvPicPr>
        <p:blipFill>
          <a:blip r:embed="rId2" cstate="print"/>
          <a:srcRect t="5335" r="10529" b="50511"/>
          <a:stretch>
            <a:fillRect/>
          </a:stretch>
        </p:blipFill>
        <p:spPr bwMode="auto">
          <a:xfrm>
            <a:off x="611560" y="908720"/>
            <a:ext cx="7776864" cy="5217443"/>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Ерохина Т.М. ВОВ\Ерохина0009.TIF"/>
          <p:cNvPicPr>
            <a:picLocks noGrp="1"/>
          </p:cNvPicPr>
          <p:nvPr>
            <p:ph idx="1"/>
          </p:nvPr>
        </p:nvPicPr>
        <p:blipFill>
          <a:blip r:embed="rId2" cstate="print"/>
          <a:srcRect t="48581" r="14858" b="8854"/>
          <a:stretch>
            <a:fillRect/>
          </a:stretch>
        </p:blipFill>
        <p:spPr bwMode="auto">
          <a:xfrm rot="16200000">
            <a:off x="1676315" y="1181384"/>
            <a:ext cx="5904656" cy="4639246"/>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         Все дальше уходят вглубь истории грозные годы Великой Отечественной войны…</a:t>
            </a:r>
            <a:endParaRPr lang="ru-RU" sz="3200" b="1" dirty="0"/>
          </a:p>
        </p:txBody>
      </p:sp>
      <p:sp>
        <p:nvSpPr>
          <p:cNvPr id="3" name="Содержимое 2"/>
          <p:cNvSpPr>
            <a:spLocks noGrp="1"/>
          </p:cNvSpPr>
          <p:nvPr>
            <p:ph idx="1"/>
          </p:nvPr>
        </p:nvSpPr>
        <p:spPr/>
        <p:txBody>
          <a:bodyPr>
            <a:noAutofit/>
          </a:bodyPr>
          <a:lstStyle/>
          <a:p>
            <a:r>
              <a:rPr lang="ru-RU" sz="2000" dirty="0" smtClean="0"/>
              <a:t>Но эти годы не выветрить из памяти. 27 миллионов советских людей – такова страшная цена победы. А еще миллионы тех, кто умер от ран, от сердечных болей уже после войны. </a:t>
            </a:r>
            <a:br>
              <a:rPr lang="ru-RU" sz="2000" dirty="0" smtClean="0"/>
            </a:br>
            <a:r>
              <a:rPr lang="ru-RU" sz="2000" dirty="0" smtClean="0"/>
              <a:t>Мы вспоминаем о той далекой войне все реже, все меньше. Но забыть вовсе не имеем права. Это все равно, что жестоко предать тех, кто добывал для нас мир, беззаботное детство, счастливую мирную жизнь. Кто умирал на той войне с таким достоинством, что смерть становилась началом бессмертия.</a:t>
            </a:r>
            <a:br>
              <a:rPr lang="ru-RU" sz="2000" dirty="0" smtClean="0"/>
            </a:br>
            <a:r>
              <a:rPr lang="ru-RU" sz="2000" dirty="0" smtClean="0"/>
              <a:t>Годы Отечественной войны 1941-1945 годов не забудутся никогда. Чем дальше они от нас по времени, тем живей и величественней развернутся они в нашей памяти, и снова сердце в груди будет биться сильно-сильно, снова выступят на глазах слезы. Слезы жалости и гордости. Лишь бы снова не было войны!</a:t>
            </a:r>
            <a:br>
              <a:rPr lang="ru-RU" sz="2000" dirty="0" smtClean="0"/>
            </a:br>
            <a:r>
              <a:rPr lang="ru-RU" sz="2000" dirty="0" smtClean="0"/>
              <a:t>Люди, как и деревья, не могут жить без своих корней. Подвиги прадедов – это крылья для нас, внуков и правнуков ветеранов Великой Отечественной войны, источник нашей жизнестойкости</a:t>
            </a:r>
            <a:r>
              <a:rPr lang="ru-RU" sz="2000" b="1" dirty="0" smtClean="0"/>
              <a:t>.</a:t>
            </a:r>
            <a:endParaRPr lang="ru-RU" sz="2000" b="1" dirty="0"/>
          </a:p>
        </p:txBody>
      </p:sp>
    </p:spTree>
  </p:cSld>
  <p:clrMapOvr>
    <a:masterClrMapping/>
  </p:clrMapOvr>
  <p:transition advClick="0"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fontScale="90000"/>
          </a:bodyPr>
          <a:lstStyle/>
          <a:p>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t>И нам, молодому, подрастающему поколению надо стараться быть достойными памяти своих дедов и прадедов, отдавая дань уважения ветеранам Великой Отечественной войны и труженикам тыла</a:t>
            </a:r>
            <a:r>
              <a:rPr lang="ru-RU" sz="2200" dirty="0" smtClean="0"/>
              <a:t>.</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2420888"/>
            <a:ext cx="8229600" cy="3705275"/>
          </a:xfrm>
        </p:spPr>
        <p:txBody>
          <a:bodyPr/>
          <a:lstStyle/>
          <a:p>
            <a:r>
              <a:rPr lang="ru-RU" dirty="0" smtClean="0"/>
              <a:t>Поклонимся великим тем годам,</a:t>
            </a:r>
            <a:br>
              <a:rPr lang="ru-RU" dirty="0" smtClean="0"/>
            </a:br>
            <a:r>
              <a:rPr lang="ru-RU" dirty="0" smtClean="0"/>
              <a:t>Тем славным командирам и бойцам,</a:t>
            </a:r>
            <a:br>
              <a:rPr lang="ru-RU" dirty="0" smtClean="0"/>
            </a:br>
            <a:r>
              <a:rPr lang="ru-RU" dirty="0" smtClean="0"/>
              <a:t>И маршалам страны, и рядовым,</a:t>
            </a:r>
            <a:br>
              <a:rPr lang="ru-RU" dirty="0" smtClean="0"/>
            </a:br>
            <a:r>
              <a:rPr lang="ru-RU" dirty="0" smtClean="0"/>
              <a:t>Поклонимся и мертвым, и живым –</a:t>
            </a:r>
            <a:br>
              <a:rPr lang="ru-RU" dirty="0" smtClean="0"/>
            </a:br>
            <a:r>
              <a:rPr lang="ru-RU" dirty="0" smtClean="0"/>
              <a:t>Всем тем, кого забыть нельзя,</a:t>
            </a:r>
            <a:br>
              <a:rPr lang="ru-RU" dirty="0" smtClean="0"/>
            </a:br>
            <a:r>
              <a:rPr lang="ru-RU" dirty="0" smtClean="0"/>
              <a:t>Поклонимся. Поклонимся, друзья.</a:t>
            </a:r>
            <a:br>
              <a:rPr lang="ru-RU" dirty="0" smtClean="0"/>
            </a:br>
            <a:r>
              <a:rPr lang="ru-RU" dirty="0" smtClean="0"/>
              <a:t>Всем миром, всем народом, всей землей</a:t>
            </a:r>
          </a:p>
          <a:p>
            <a:endParaRPr lang="ru-RU" dirty="0"/>
          </a:p>
        </p:txBody>
      </p:sp>
    </p:spTree>
  </p:cSld>
  <p:clrMapOvr>
    <a:masterClrMapping/>
  </p:clrMapOvr>
  <p:transition advClick="0"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			Используемая литература:</a:t>
            </a:r>
          </a:p>
          <a:p>
            <a:r>
              <a:rPr lang="ru-RU" dirty="0" smtClean="0"/>
              <a:t>1. Материалы из газеты «Новости </a:t>
            </a:r>
            <a:r>
              <a:rPr lang="ru-RU" dirty="0" err="1" smtClean="0"/>
              <a:t>Приобья</a:t>
            </a:r>
            <a:r>
              <a:rPr lang="ru-RU" dirty="0" smtClean="0"/>
              <a:t>»</a:t>
            </a:r>
          </a:p>
          <a:p>
            <a:r>
              <a:rPr lang="ru-RU" dirty="0" smtClean="0"/>
              <a:t>2. Семейный архив: копии наградных документов</a:t>
            </a:r>
          </a:p>
          <a:p>
            <a:r>
              <a:rPr lang="ru-RU" dirty="0" smtClean="0"/>
              <a:t>3. Фотографии из семейного архива.</a:t>
            </a:r>
            <a:endParaRPr lang="ru-RU" dirty="0"/>
          </a:p>
        </p:txBody>
      </p:sp>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7972452" cy="5357850"/>
          </a:xfrm>
        </p:spPr>
        <p:txBody>
          <a:bodyPr>
            <a:normAutofit/>
          </a:bodyPr>
          <a:lstStyle/>
          <a:p>
            <a:pPr algn="just"/>
            <a:r>
              <a:rPr lang="ru-RU" sz="3600" b="1" dirty="0" smtClean="0"/>
              <a:t>Проблема:</a:t>
            </a:r>
            <a:r>
              <a:rPr lang="ru-RU" sz="3600" dirty="0" smtClean="0"/>
              <a:t> сегодняшняя молодежь  мало знает об Великой Отечественной  войне, не задумывается, какой след оставила война в их семьях? </a:t>
            </a:r>
            <a:br>
              <a:rPr lang="ru-RU" sz="3600" dirty="0" smtClean="0"/>
            </a:br>
            <a:r>
              <a:rPr lang="ru-RU" sz="3600" b="1" dirty="0" smtClean="0"/>
              <a:t>Гипотеза: </a:t>
            </a:r>
            <a:r>
              <a:rPr lang="ru-RU" sz="3600" dirty="0" smtClean="0"/>
              <a:t>память о Великой Отечественной войне будет сохранена, если каждый человек будет знать и помнить о войне и передавать это по наследству.</a:t>
            </a:r>
            <a:endParaRPr lang="ru-RU" dirty="0"/>
          </a:p>
        </p:txBody>
      </p:sp>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857250"/>
            <a:ext cx="8229600" cy="5268913"/>
          </a:xfrm>
        </p:spPr>
        <p:txBody>
          <a:bodyPr>
            <a:normAutofit fontScale="90000" lnSpcReduction="20000"/>
          </a:bodyPr>
          <a:lstStyle/>
          <a:p>
            <a:pPr>
              <a:buNone/>
            </a:pPr>
            <a:r>
              <a:rPr lang="ru-RU" b="1" dirty="0" smtClean="0"/>
              <a:t>        Цель проекта</a:t>
            </a:r>
            <a:r>
              <a:rPr lang="ru-RU" dirty="0" smtClean="0"/>
              <a:t>: </a:t>
            </a:r>
            <a:endParaRPr lang="ru-RU" i="1" dirty="0" smtClean="0"/>
          </a:p>
          <a:p>
            <a:pPr>
              <a:buFont typeface="Wingdings" pitchFamily="2" charset="2"/>
              <a:buChar char="v"/>
            </a:pPr>
            <a:r>
              <a:rPr lang="ru-RU" i="1" dirty="0" smtClean="0"/>
              <a:t> собрать биографический материал о наших прадедушках, участниках Великой Отечественной войны.</a:t>
            </a:r>
          </a:p>
          <a:p>
            <a:pPr>
              <a:buFont typeface="Wingdings" pitchFamily="2" charset="2"/>
              <a:buChar char="v"/>
            </a:pPr>
            <a:r>
              <a:rPr lang="ru-RU" i="1" dirty="0" smtClean="0"/>
              <a:t>Понять и прочувствовать подвиг Советского народа в годы Великой Отечественной войны.</a:t>
            </a:r>
            <a:endParaRPr lang="ru-RU" dirty="0" smtClean="0"/>
          </a:p>
          <a:p>
            <a:pPr>
              <a:buNone/>
            </a:pPr>
            <a:r>
              <a:rPr lang="ru-RU" b="1" dirty="0" smtClean="0"/>
              <a:t>Задачи: </a:t>
            </a:r>
            <a:endParaRPr lang="ru-RU" dirty="0" smtClean="0"/>
          </a:p>
          <a:p>
            <a:pPr lvl="0">
              <a:buFont typeface="Wingdings" pitchFamily="2" charset="2"/>
              <a:buChar char="v"/>
            </a:pPr>
            <a:r>
              <a:rPr lang="ru-RU" dirty="0" smtClean="0">
                <a:latin typeface="Times New Roman" pitchFamily="18" charset="0"/>
                <a:cs typeface="Times New Roman" pitchFamily="18" charset="0"/>
              </a:rPr>
              <a:t>расширить знания учащихся о Великой Отечественной войне;</a:t>
            </a:r>
          </a:p>
          <a:p>
            <a:pPr>
              <a:buFont typeface="Wingdings" pitchFamily="2" charset="2"/>
              <a:buChar char="v"/>
            </a:pPr>
            <a:r>
              <a:rPr lang="ru-RU" dirty="0" smtClean="0">
                <a:latin typeface="Times New Roman" pitchFamily="18" charset="0"/>
                <a:cs typeface="Times New Roman" pitchFamily="18" charset="0"/>
              </a:rPr>
              <a:t>собрать материал об участии в  Великой Отечественной войне близких родственников.</a:t>
            </a:r>
          </a:p>
          <a:p>
            <a:pPr>
              <a:buFont typeface="Wingdings" pitchFamily="2" charset="2"/>
              <a:buChar char="v"/>
            </a:pPr>
            <a:r>
              <a:rPr lang="ru-RU" dirty="0" smtClean="0">
                <a:latin typeface="Times New Roman" pitchFamily="18" charset="0"/>
                <a:cs typeface="Times New Roman" pitchFamily="18" charset="0"/>
              </a:rPr>
              <a:t> исследовать материал, касающийся истории наших семей и Великой Отечественной войны.</a:t>
            </a:r>
          </a:p>
          <a:p>
            <a:endParaRPr lang="ru-RU" dirty="0"/>
          </a:p>
        </p:txBody>
      </p:sp>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472518" cy="5126055"/>
          </a:xfrm>
        </p:spPr>
        <p:txBody>
          <a:bodyPr>
            <a:normAutofit/>
          </a:bodyPr>
          <a:lstStyle/>
          <a:p>
            <a:r>
              <a:rPr lang="ru-RU" sz="3600" b="1" dirty="0" smtClean="0"/>
              <a:t>Предметная область:</a:t>
            </a:r>
            <a:r>
              <a:rPr lang="ru-RU" sz="3600" dirty="0" smtClean="0"/>
              <a:t> окружающий мир, кружок «Я -  гражданин России». </a:t>
            </a:r>
          </a:p>
          <a:p>
            <a:r>
              <a:rPr lang="ru-RU" sz="3600" b="1" dirty="0" smtClean="0"/>
              <a:t>Объект исследования</a:t>
            </a:r>
            <a:r>
              <a:rPr lang="ru-RU" sz="3600" dirty="0" smtClean="0"/>
              <a:t>: семья в годы Великой Отечественной войны.</a:t>
            </a:r>
          </a:p>
          <a:p>
            <a:r>
              <a:rPr lang="ru-RU" sz="3600" b="1" dirty="0" smtClean="0"/>
              <a:t>Предмет исследования</a:t>
            </a:r>
            <a:r>
              <a:rPr lang="ru-RU" sz="3600" dirty="0" smtClean="0"/>
              <a:t>: вклад членов  семьи в  победу над врагом.</a:t>
            </a:r>
          </a:p>
          <a:p>
            <a:r>
              <a:rPr lang="ru-RU" sz="3600" b="1" dirty="0" smtClean="0"/>
              <a:t>Участники проекта</a:t>
            </a:r>
            <a:r>
              <a:rPr lang="ru-RU" sz="3600" dirty="0" smtClean="0"/>
              <a:t>: учащиеся 3 класса.</a:t>
            </a:r>
          </a:p>
          <a:p>
            <a:endParaRPr lang="ru-RU" dirty="0"/>
          </a:p>
        </p:txBody>
      </p:sp>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Этапы и методы исследования.</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r>
              <a:rPr lang="ru-RU" b="1" i="1" dirty="0" smtClean="0"/>
              <a:t>Введение в проект.</a:t>
            </a:r>
            <a:r>
              <a:rPr lang="ru-RU" i="1" dirty="0" smtClean="0"/>
              <a:t> </a:t>
            </a:r>
            <a:r>
              <a:rPr lang="ru-RU" dirty="0" smtClean="0"/>
              <a:t>Изучение истории Великой Отечественной войны на  занятиях кружка «Я -гражданин России»</a:t>
            </a:r>
          </a:p>
          <a:p>
            <a:r>
              <a:rPr lang="ru-RU" dirty="0" smtClean="0"/>
              <a:t>Знакомство с основными этапами и событиями Великой Отечественной войны.</a:t>
            </a:r>
          </a:p>
          <a:p>
            <a:r>
              <a:rPr lang="ru-RU" b="1" i="1" dirty="0" smtClean="0"/>
              <a:t>Основной этап</a:t>
            </a:r>
            <a:r>
              <a:rPr lang="ru-RU" dirty="0" smtClean="0"/>
              <a:t>. Разработка анкеты по изучению истории семьи в годы Великой Отечественной войны. Сбор материала учащимися. Оформление презентаций.</a:t>
            </a:r>
          </a:p>
          <a:p>
            <a:r>
              <a:rPr lang="ru-RU" b="1" i="1" dirty="0" smtClean="0"/>
              <a:t>Заключительный</a:t>
            </a:r>
            <a:r>
              <a:rPr lang="ru-RU" dirty="0" smtClean="0"/>
              <a:t>. Презентация  учащимися материалов проделанной работы.</a:t>
            </a:r>
            <a:endParaRPr lang="ru-RU" dirty="0"/>
          </a:p>
        </p:txBody>
      </p:sp>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Ожидаемые результаты</a:t>
            </a:r>
            <a:r>
              <a:rPr lang="ru-RU" dirty="0" smtClean="0"/>
              <a:t/>
            </a:r>
            <a:br>
              <a:rPr lang="ru-RU" dirty="0" smtClean="0"/>
            </a:br>
            <a:endParaRPr lang="ru-RU" dirty="0"/>
          </a:p>
        </p:txBody>
      </p:sp>
      <p:sp>
        <p:nvSpPr>
          <p:cNvPr id="3" name="Содержимое 2"/>
          <p:cNvSpPr>
            <a:spLocks noGrp="1"/>
          </p:cNvSpPr>
          <p:nvPr>
            <p:ph idx="1"/>
          </p:nvPr>
        </p:nvSpPr>
        <p:spPr>
          <a:xfrm>
            <a:off x="214282" y="1600200"/>
            <a:ext cx="8715436" cy="4525963"/>
          </a:xfrm>
        </p:spPr>
        <p:txBody>
          <a:bodyPr>
            <a:normAutofit fontScale="32500" lnSpcReduction="20000"/>
          </a:bodyPr>
          <a:lstStyle/>
          <a:p>
            <a:pPr lvl="0"/>
            <a:endParaRPr lang="ru-RU" sz="3500" dirty="0" smtClean="0"/>
          </a:p>
          <a:p>
            <a:pPr lvl="0"/>
            <a:r>
              <a:rPr lang="ru-RU" sz="9000" dirty="0" smtClean="0"/>
              <a:t>приобретение навыков поисково-исследовательской работы;</a:t>
            </a:r>
          </a:p>
          <a:p>
            <a:pPr lvl="0"/>
            <a:r>
              <a:rPr lang="ru-RU" sz="9000" dirty="0" smtClean="0"/>
              <a:t>расширение знаний о Великой Отечественной войне;</a:t>
            </a:r>
          </a:p>
          <a:p>
            <a:pPr lvl="0"/>
            <a:r>
              <a:rPr lang="ru-RU" sz="9000" dirty="0" smtClean="0"/>
              <a:t>сохранение памяти о суровых годах жизни своих предков;</a:t>
            </a:r>
          </a:p>
          <a:p>
            <a:pPr lvl="0"/>
            <a:r>
              <a:rPr lang="ru-RU" sz="9000" dirty="0" smtClean="0"/>
              <a:t>удовлетворенность от общения с родителями, родственниками участника   войны </a:t>
            </a:r>
            <a:r>
              <a:rPr lang="ru-RU" sz="9000" dirty="0" err="1" smtClean="0"/>
              <a:t>Чупрунова</a:t>
            </a:r>
            <a:r>
              <a:rPr lang="ru-RU" sz="9000" dirty="0" smtClean="0"/>
              <a:t> А.В., одноклассниками.</a:t>
            </a:r>
          </a:p>
          <a:p>
            <a:pPr>
              <a:buNone/>
            </a:pPr>
            <a:r>
              <a:rPr lang="ru-RU" sz="9000" dirty="0" smtClean="0"/>
              <a:t> </a:t>
            </a:r>
          </a:p>
          <a:p>
            <a:endParaRPr lang="ru-RU" dirty="0"/>
          </a:p>
        </p:txBody>
      </p:sp>
    </p:spTree>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b="1" i="1" dirty="0" smtClean="0"/>
              <a:t/>
            </a:r>
            <a:br>
              <a:rPr lang="ru-RU" b="1" i="1" dirty="0" smtClean="0"/>
            </a:br>
            <a:r>
              <a:rPr lang="ru-RU" sz="3600" b="1" i="1" dirty="0" smtClean="0"/>
              <a:t>Содержание и результаты деятельности</a:t>
            </a:r>
            <a:r>
              <a:rPr lang="en-US" sz="3600" b="1" i="1" dirty="0" smtClean="0"/>
              <a:t>:</a:t>
            </a:r>
            <a:endParaRPr lang="ru-RU" dirty="0"/>
          </a:p>
        </p:txBody>
      </p:sp>
      <p:sp>
        <p:nvSpPr>
          <p:cNvPr id="3" name="Содержимое 2"/>
          <p:cNvSpPr>
            <a:spLocks noGrp="1"/>
          </p:cNvSpPr>
          <p:nvPr>
            <p:ph idx="1"/>
          </p:nvPr>
        </p:nvSpPr>
        <p:spPr/>
        <p:txBody>
          <a:bodyPr>
            <a:normAutofit fontScale="92500"/>
          </a:bodyPr>
          <a:lstStyle/>
          <a:p>
            <a:pPr lvl="0" algn="just"/>
            <a:r>
              <a:rPr lang="ru-RU" dirty="0" smtClean="0"/>
              <a:t>Выбор темы</a:t>
            </a:r>
            <a:r>
              <a:rPr lang="en-US" dirty="0" smtClean="0"/>
              <a:t>.</a:t>
            </a:r>
            <a:endParaRPr lang="ru-RU" dirty="0" smtClean="0"/>
          </a:p>
          <a:p>
            <a:pPr lvl="0" algn="just"/>
            <a:r>
              <a:rPr lang="ru-RU" dirty="0" smtClean="0"/>
              <a:t>Составление плана исследовательской работы.</a:t>
            </a:r>
          </a:p>
          <a:p>
            <a:pPr lvl="0" algn="just"/>
            <a:r>
              <a:rPr lang="ru-RU" dirty="0" smtClean="0"/>
              <a:t>Работа со справочной литературой.</a:t>
            </a:r>
          </a:p>
          <a:p>
            <a:pPr lvl="0" algn="just"/>
            <a:r>
              <a:rPr lang="ru-RU" dirty="0" smtClean="0"/>
              <a:t> Поиск информации  и фотографий</a:t>
            </a:r>
          </a:p>
          <a:p>
            <a:pPr lvl="0" algn="just"/>
            <a:r>
              <a:rPr lang="ru-RU" dirty="0" smtClean="0"/>
              <a:t>Анализ собранной информации.</a:t>
            </a:r>
          </a:p>
          <a:p>
            <a:pPr lvl="0" algn="just"/>
            <a:r>
              <a:rPr lang="ru-RU" dirty="0" smtClean="0"/>
              <a:t>Подведение итогов, формулирование результатов.</a:t>
            </a:r>
          </a:p>
          <a:p>
            <a:pPr algn="just"/>
            <a:r>
              <a:rPr lang="ru-RU" dirty="0" smtClean="0"/>
              <a:t>Защита исследования.</a:t>
            </a:r>
          </a:p>
          <a:p>
            <a:endParaRPr lang="ru-RU" dirty="0"/>
          </a:p>
        </p:txBody>
      </p:sp>
    </p:spTree>
  </p:cSld>
  <p:clrMapOvr>
    <a:masterClrMapping/>
  </p:clrMapOvr>
  <p:transition advClick="0" advTm="10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1681</Words>
  <Application>Microsoft Office PowerPoint</Application>
  <PresentationFormat>Экран (4:3)</PresentationFormat>
  <Paragraphs>107</Paragraphs>
  <Slides>39</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Слайд 2</vt:lpstr>
      <vt:lpstr>Слайд 3</vt:lpstr>
      <vt:lpstr>Проблема: сегодняшняя молодежь  мало знает об Великой Отечественной  войне, не задумывается, какой след оставила война в их семьях?  Гипотеза: память о Великой Отечественной войне будет сохранена, если каждый человек будет знать и помнить о войне и передавать это по наследству.</vt:lpstr>
      <vt:lpstr>Слайд 5</vt:lpstr>
      <vt:lpstr>Слайд 6</vt:lpstr>
      <vt:lpstr>  Этапы и методы исследования. </vt:lpstr>
      <vt:lpstr> Ожидаемые результаты </vt:lpstr>
      <vt:lpstr> Содержание и результаты деятельности:</vt:lpstr>
      <vt:lpstr> Результаты:  </vt:lpstr>
      <vt:lpstr>Слайд 11</vt:lpstr>
      <vt:lpstr>Слайд 12</vt:lpstr>
      <vt:lpstr>Слайд 13</vt:lpstr>
      <vt:lpstr>Слайд 14</vt:lpstr>
      <vt:lpstr>Слайд 15</vt:lpstr>
      <vt:lpstr>Слайд 16</vt:lpstr>
      <vt:lpstr>Слайд 17</vt:lpstr>
      <vt:lpstr>  «Как будто прошла  Сквозь меня война  И те, кто на ней погиб».  Виктор Дронников. </vt:lpstr>
      <vt:lpstr> Сочинение Здорова Даниила, участника данного проекта.</vt:lpstr>
      <vt:lpstr>Рассказ о жизни моей семьи в годы Великой отечественной войны</vt:lpstr>
      <vt:lpstr>Слайд 21</vt:lpstr>
      <vt:lpstr> Из воспоминаний сына, Чупрунова Александра Владимировича. </vt:lpstr>
      <vt:lpstr>Из семейного альбома: </vt:lpstr>
      <vt:lpstr>Слайд 24</vt:lpstr>
      <vt:lpstr>10 февраля 1999 год</vt:lpstr>
      <vt:lpstr>Газета «Новости Приобья»</vt:lpstr>
      <vt:lpstr>Слайд 27</vt:lpstr>
      <vt:lpstr>           Слова Чупрунова В.В. из анкеты участников ВОВ</vt:lpstr>
      <vt:lpstr>        Сочинение Муллагуловой Ксении, 9 лет, член кружка «Я гражданин России».</vt:lpstr>
      <vt:lpstr>Слайд 30</vt:lpstr>
      <vt:lpstr>Слайд 31</vt:lpstr>
      <vt:lpstr>Их имена</vt:lpstr>
      <vt:lpstr>Из семейного архива: </vt:lpstr>
      <vt:lpstr>Слайд 34</vt:lpstr>
      <vt:lpstr>Слайд 35</vt:lpstr>
      <vt:lpstr>Слайд 36</vt:lpstr>
      <vt:lpstr>         Все дальше уходят вглубь истории грозные годы Великой Отечественной войны…</vt:lpstr>
      <vt:lpstr>    И нам, молодому, подрастающему поколению надо стараться быть достойными памяти своих дедов и прадедов, отдавая дань уважения ветеранам Великой Отечественной войны и труженикам тыла.  </vt:lpstr>
      <vt:lpstr>Слайд 39</vt:lpstr>
    </vt:vector>
  </TitlesOfParts>
  <Company>Интернат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Ерохина</cp:lastModifiedBy>
  <cp:revision>47</cp:revision>
  <dcterms:created xsi:type="dcterms:W3CDTF">2015-02-17T08:35:42Z</dcterms:created>
  <dcterms:modified xsi:type="dcterms:W3CDTF">2015-04-22T09:56:06Z</dcterms:modified>
</cp:coreProperties>
</file>