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27"/>
  </p:notesMasterIdLst>
  <p:sldIdLst>
    <p:sldId id="266" r:id="rId2"/>
    <p:sldId id="256" r:id="rId3"/>
    <p:sldId id="265" r:id="rId4"/>
    <p:sldId id="267" r:id="rId5"/>
    <p:sldId id="285" r:id="rId6"/>
    <p:sldId id="269" r:id="rId7"/>
    <p:sldId id="270" r:id="rId8"/>
    <p:sldId id="271" r:id="rId9"/>
    <p:sldId id="273" r:id="rId10"/>
    <p:sldId id="274" r:id="rId11"/>
    <p:sldId id="275" r:id="rId12"/>
    <p:sldId id="277" r:id="rId13"/>
    <p:sldId id="278" r:id="rId14"/>
    <p:sldId id="279" r:id="rId15"/>
    <p:sldId id="295" r:id="rId16"/>
    <p:sldId id="280" r:id="rId17"/>
    <p:sldId id="291" r:id="rId18"/>
    <p:sldId id="282" r:id="rId19"/>
    <p:sldId id="293" r:id="rId20"/>
    <p:sldId id="284" r:id="rId21"/>
    <p:sldId id="287" r:id="rId22"/>
    <p:sldId id="289" r:id="rId23"/>
    <p:sldId id="298" r:id="rId24"/>
    <p:sldId id="297" r:id="rId25"/>
    <p:sldId id="294" r:id="rId26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sz="5400" b="1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5400" b="1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5400" b="1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5400" b="1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5400" b="1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5400" b="1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5400" b="1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5400" b="1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5400" b="1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99"/>
    <a:srgbClr val="117537"/>
    <a:srgbClr val="9933FF"/>
    <a:srgbClr val="FF0000"/>
    <a:srgbClr val="3333CC"/>
    <a:srgbClr val="3366FF"/>
    <a:srgbClr val="0066FF"/>
    <a:srgbClr val="C0F4FA"/>
    <a:srgbClr val="38E27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57" d="100"/>
          <a:sy n="57" d="100"/>
        </p:scale>
        <p:origin x="-996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96EAA87-D838-4F08-8494-29C4D62E5190}" type="datetimeFigureOut">
              <a:rPr lang="ru-RU" smtClean="0"/>
              <a:pPr/>
              <a:t>06.04.2014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F221C4D-457E-4E3B-87B5-56D40C9FA8E9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221C4D-457E-4E3B-87B5-56D40C9FA8E9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D3970240-19D0-4B8B-B7FA-5E8DAA46A56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042DC-E1B1-42FF-88C8-96873614AC4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1B61AB-3A9B-448F-87EA-CEB3334E637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7C43BC21-9367-45BB-B791-C95253584CA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8951A2-6FB7-4371-9F57-9EF2B82491B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C340FF-706E-472F-AB02-DF2D61504FD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E6F4CC58-2E96-4602-B25B-5BE184A7D55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4C8BB-CE9A-452F-8F2E-5477321CACF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A90240-CC06-47DD-B686-1CDFBF3EE6F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407A1-97CD-447D-86F5-66178B5B94D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E67456-1DFC-48AB-9CE7-01CF4A513BA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6BD166B9-4D87-4C5F-9656-7308271AB51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gif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gi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w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gi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gi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gi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gif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gif"/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gif"/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gi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gi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214414" y="1643050"/>
            <a:ext cx="7643866" cy="3071834"/>
          </a:xfrm>
          <a:effectLst>
            <a:glow rad="101600">
              <a:schemeClr val="accent2">
                <a:satMod val="175000"/>
                <a:alpha val="40000"/>
              </a:schemeClr>
            </a:glow>
          </a:effectLst>
        </p:spPr>
        <p:txBody>
          <a:bodyPr>
            <a:normAutofit fontScale="90000"/>
            <a:scene3d>
              <a:camera prst="orthographicFront"/>
              <a:lightRig rig="threePt" dir="t"/>
            </a:scene3d>
            <a:sp3d extrusionH="57150">
              <a:bevelT w="38100" h="38100" prst="relaxedInset"/>
            </a:sp3d>
          </a:bodyPr>
          <a:lstStyle/>
          <a:p>
            <a:r>
              <a:rPr lang="ru-RU" sz="800" b="1" i="1" dirty="0" smtClean="0">
                <a:solidFill>
                  <a:srgbClr val="3333CC"/>
                </a:solidFill>
              </a:rPr>
              <a:t/>
            </a:r>
            <a:br>
              <a:rPr lang="ru-RU" sz="800" b="1" i="1" dirty="0" smtClean="0">
                <a:solidFill>
                  <a:srgbClr val="3333CC"/>
                </a:solidFill>
              </a:rPr>
            </a:br>
            <a:r>
              <a:rPr lang="ru-RU" sz="800" b="1" i="1" dirty="0" smtClean="0">
                <a:solidFill>
                  <a:srgbClr val="3333CC"/>
                </a:solidFill>
              </a:rPr>
              <a:t/>
            </a:r>
            <a:br>
              <a:rPr lang="ru-RU" sz="800" b="1" i="1" dirty="0" smtClean="0">
                <a:solidFill>
                  <a:srgbClr val="3333CC"/>
                </a:solidFill>
              </a:rPr>
            </a:br>
            <a:r>
              <a:rPr lang="ru-RU" sz="800" b="1" i="1" dirty="0" smtClean="0">
                <a:solidFill>
                  <a:srgbClr val="3333CC"/>
                </a:solidFill>
              </a:rPr>
              <a:t/>
            </a:r>
            <a:br>
              <a:rPr lang="ru-RU" sz="800" b="1" i="1" dirty="0" smtClean="0">
                <a:solidFill>
                  <a:srgbClr val="3333CC"/>
                </a:solidFill>
              </a:rPr>
            </a:br>
            <a:r>
              <a:rPr lang="ru-RU" sz="800" b="1" i="1" dirty="0" smtClean="0">
                <a:solidFill>
                  <a:srgbClr val="3333CC"/>
                </a:solidFill>
              </a:rPr>
              <a:t/>
            </a:r>
            <a:br>
              <a:rPr lang="ru-RU" sz="800" b="1" i="1" dirty="0" smtClean="0">
                <a:solidFill>
                  <a:srgbClr val="3333CC"/>
                </a:solidFill>
              </a:rPr>
            </a:br>
            <a:r>
              <a:rPr lang="ru-RU" sz="800" b="1" i="1" dirty="0" smtClean="0">
                <a:solidFill>
                  <a:srgbClr val="3333CC"/>
                </a:solidFill>
              </a:rPr>
              <a:t/>
            </a:r>
            <a:br>
              <a:rPr lang="ru-RU" sz="800" b="1" i="1" dirty="0" smtClean="0">
                <a:solidFill>
                  <a:srgbClr val="3333CC"/>
                </a:solidFill>
              </a:rPr>
            </a:br>
            <a:r>
              <a:rPr lang="ru-RU" sz="800" b="1" i="1" dirty="0" smtClean="0">
                <a:solidFill>
                  <a:srgbClr val="3333CC"/>
                </a:solidFill>
              </a:rPr>
              <a:t/>
            </a:r>
            <a:br>
              <a:rPr lang="ru-RU" sz="800" b="1" i="1" dirty="0" smtClean="0">
                <a:solidFill>
                  <a:srgbClr val="3333CC"/>
                </a:solidFill>
              </a:rPr>
            </a:br>
            <a:r>
              <a:rPr lang="ru-RU" sz="800" b="1" i="1" dirty="0" smtClean="0">
                <a:solidFill>
                  <a:srgbClr val="3333CC"/>
                </a:solidFill>
              </a:rPr>
              <a:t>                                                     </a:t>
            </a:r>
            <a:r>
              <a:rPr lang="ru-RU" b="1" i="1" dirty="0" smtClean="0">
                <a:solidFill>
                  <a:srgbClr val="3333CC"/>
                </a:solidFill>
                <a:effectLst/>
              </a:rPr>
              <a:t>Презентация на тему:</a:t>
            </a:r>
            <a:r>
              <a:rPr lang="ru-RU" sz="800" b="1" i="1" dirty="0" smtClean="0">
                <a:ln>
                  <a:solidFill>
                    <a:srgbClr val="FF0000"/>
                  </a:solidFill>
                </a:ln>
                <a:solidFill>
                  <a:srgbClr val="3333CC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/>
            </a:r>
            <a:br>
              <a:rPr lang="ru-RU" sz="800" b="1" i="1" dirty="0" smtClean="0">
                <a:ln>
                  <a:solidFill>
                    <a:srgbClr val="FF0000"/>
                  </a:solidFill>
                </a:ln>
                <a:solidFill>
                  <a:srgbClr val="3333CC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</a:br>
            <a:r>
              <a:rPr lang="ru-RU" sz="800" b="1" i="1" dirty="0" smtClean="0">
                <a:ln>
                  <a:solidFill>
                    <a:srgbClr val="FF0000"/>
                  </a:solidFill>
                </a:ln>
                <a:solidFill>
                  <a:srgbClr val="3333CC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/>
            </a:r>
            <a:br>
              <a:rPr lang="ru-RU" sz="800" b="1" i="1" dirty="0" smtClean="0">
                <a:ln>
                  <a:solidFill>
                    <a:srgbClr val="FF0000"/>
                  </a:solidFill>
                </a:ln>
                <a:solidFill>
                  <a:srgbClr val="3333CC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</a:br>
            <a:r>
              <a:rPr lang="ru-RU" sz="800" b="1" i="1" dirty="0" smtClean="0">
                <a:solidFill>
                  <a:srgbClr val="3333CC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/>
            </a:r>
            <a:br>
              <a:rPr lang="ru-RU" sz="800" b="1" i="1" dirty="0" smtClean="0">
                <a:solidFill>
                  <a:srgbClr val="3333CC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</a:br>
            <a:r>
              <a:rPr lang="ru-RU" sz="800" b="1" i="1" dirty="0" smtClean="0">
                <a:solidFill>
                  <a:srgbClr val="3333CC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               </a:t>
            </a:r>
            <a:r>
              <a:rPr lang="ru-RU" b="1" i="1" dirty="0" smtClean="0">
                <a:solidFill>
                  <a:srgbClr val="FF0000"/>
                </a:solidFill>
                <a:effectLst/>
              </a:rPr>
              <a:t>«</a:t>
            </a:r>
            <a:r>
              <a:rPr lang="ru-RU" sz="4000" b="1" i="1" dirty="0" smtClean="0">
                <a:solidFill>
                  <a:srgbClr val="FF0000"/>
                </a:solidFill>
                <a:effectLst/>
              </a:rPr>
              <a:t>Школьные Правила </a:t>
            </a:r>
            <a:r>
              <a:rPr lang="ru-RU" sz="4000" b="1" i="1" dirty="0" smtClean="0">
                <a:solidFill>
                  <a:srgbClr val="FF0000"/>
                </a:solidFill>
                <a:effectLst/>
              </a:rPr>
              <a:t>для учащихся </a:t>
            </a:r>
            <a:r>
              <a:rPr lang="ru-RU" sz="4000" b="1" i="1" smtClean="0">
                <a:solidFill>
                  <a:srgbClr val="FF0000"/>
                </a:solidFill>
                <a:effectLst/>
              </a:rPr>
              <a:t>начальной школы»</a:t>
            </a:r>
            <a:r>
              <a:rPr lang="ru-RU" sz="4000" b="1" i="1" dirty="0" smtClean="0">
                <a:solidFill>
                  <a:srgbClr val="FF0000"/>
                </a:solidFill>
                <a:effectLst/>
              </a:rPr>
              <a:t/>
            </a:r>
            <a:br>
              <a:rPr lang="ru-RU" sz="4000" b="1" i="1" dirty="0" smtClean="0">
                <a:solidFill>
                  <a:srgbClr val="FF0000"/>
                </a:solidFill>
                <a:effectLst/>
              </a:rPr>
            </a:br>
            <a:r>
              <a:rPr lang="ru-RU" sz="800" b="1" i="1" dirty="0" smtClean="0">
                <a:solidFill>
                  <a:srgbClr val="FF00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/>
            </a:r>
            <a:br>
              <a:rPr lang="ru-RU" sz="800" b="1" i="1" dirty="0" smtClean="0">
                <a:solidFill>
                  <a:srgbClr val="FF00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</a:br>
            <a:r>
              <a:rPr lang="ru-RU" sz="800" b="1" i="1" dirty="0" smtClean="0">
                <a:solidFill>
                  <a:srgbClr val="FF00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/>
            </a:r>
            <a:br>
              <a:rPr lang="ru-RU" sz="800" b="1" i="1" dirty="0" smtClean="0">
                <a:solidFill>
                  <a:srgbClr val="FF000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</a:br>
            <a:r>
              <a:rPr lang="ru-RU" sz="3200" b="1" i="1" dirty="0" err="1" smtClean="0">
                <a:solidFill>
                  <a:srgbClr val="3333CC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составилА</a:t>
            </a:r>
            <a:r>
              <a:rPr lang="ru-RU" sz="3200" b="1" i="1" dirty="0" smtClean="0">
                <a:solidFill>
                  <a:srgbClr val="3333CC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  </a:t>
            </a:r>
            <a:r>
              <a:rPr lang="ru-RU" sz="3200" b="1" i="1" dirty="0" smtClean="0">
                <a:solidFill>
                  <a:srgbClr val="3333CC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учитель начальных классов</a:t>
            </a:r>
            <a:br>
              <a:rPr lang="ru-RU" sz="3200" b="1" i="1" dirty="0" smtClean="0">
                <a:solidFill>
                  <a:srgbClr val="3333CC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</a:effectLst>
              </a:rPr>
            </a:br>
            <a:r>
              <a:rPr lang="ru-RU" sz="3200" b="1" i="1" dirty="0" smtClean="0">
                <a:solidFill>
                  <a:srgbClr val="3333CC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средней школы № </a:t>
            </a:r>
            <a:r>
              <a:rPr lang="ru-RU" sz="3200" b="1" i="1" dirty="0" smtClean="0">
                <a:solidFill>
                  <a:srgbClr val="3333CC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9</a:t>
            </a:r>
            <a:r>
              <a:rPr lang="ru-RU" sz="3200" b="1" i="1" dirty="0" smtClean="0">
                <a:solidFill>
                  <a:srgbClr val="3333CC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/>
            </a:r>
            <a:br>
              <a:rPr lang="ru-RU" sz="3200" b="1" i="1" dirty="0" smtClean="0">
                <a:solidFill>
                  <a:srgbClr val="3333CC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</a:effectLst>
              </a:rPr>
            </a:br>
            <a:r>
              <a:rPr lang="ru-RU" sz="3200" b="1" i="1" dirty="0" smtClean="0">
                <a:solidFill>
                  <a:srgbClr val="3333CC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города Набережные Челны</a:t>
            </a:r>
            <a:r>
              <a:rPr lang="ru-RU" sz="3200" b="1" i="1" dirty="0" smtClean="0">
                <a:solidFill>
                  <a:srgbClr val="3333CC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/>
            </a:r>
            <a:br>
              <a:rPr lang="ru-RU" sz="3200" b="1" i="1" dirty="0" smtClean="0">
                <a:solidFill>
                  <a:srgbClr val="3333CC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</a:effectLst>
              </a:rPr>
            </a:br>
            <a:r>
              <a:rPr lang="ru-RU" sz="3200" b="1" i="1" dirty="0" err="1" smtClean="0">
                <a:solidFill>
                  <a:srgbClr val="3333CC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Мусагитова</a:t>
            </a:r>
            <a:r>
              <a:rPr lang="ru-RU" sz="3200" b="1" i="1" dirty="0" smtClean="0">
                <a:solidFill>
                  <a:srgbClr val="3333CC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 </a:t>
            </a:r>
            <a:r>
              <a:rPr lang="ru-RU" sz="3200" b="1" i="1" dirty="0" err="1" smtClean="0">
                <a:solidFill>
                  <a:srgbClr val="3333CC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Айгуль</a:t>
            </a:r>
            <a:r>
              <a:rPr lang="ru-RU" sz="3200" b="1" i="1" dirty="0" smtClean="0">
                <a:solidFill>
                  <a:srgbClr val="3333CC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 </a:t>
            </a:r>
            <a:r>
              <a:rPr lang="ru-RU" sz="3200" b="1" i="1" dirty="0" err="1" smtClean="0">
                <a:solidFill>
                  <a:srgbClr val="3333CC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Камилевна</a:t>
            </a:r>
            <a:r>
              <a:rPr lang="ru-RU" b="1" i="1" dirty="0" smtClean="0">
                <a:solidFill>
                  <a:srgbClr val="FF0000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/>
            </a:r>
            <a:br>
              <a:rPr lang="ru-RU" b="1" i="1" dirty="0" smtClean="0">
                <a:solidFill>
                  <a:srgbClr val="FF0000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</a:effectLst>
              </a:rPr>
            </a:br>
            <a:endParaRPr lang="ru-RU" i="1" dirty="0">
              <a:solidFill>
                <a:srgbClr val="FF0000"/>
              </a:solidFill>
              <a:effectLst>
                <a:glow rad="635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</p:txBody>
      </p:sp>
      <p:pic>
        <p:nvPicPr>
          <p:cNvPr id="30722" name="Picture 2" descr="F:\АНИМАЦ, ПРАВИЛА\g5_11.gif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3500" y="214290"/>
            <a:ext cx="1508104" cy="1000132"/>
          </a:xfrm>
          <a:prstGeom prst="rect">
            <a:avLst/>
          </a:prstGeom>
          <a:noFill/>
        </p:spPr>
      </p:pic>
      <p:pic>
        <p:nvPicPr>
          <p:cNvPr id="3" name="Picture 2" descr="F:\АНИМАЦ, ПРАВИЛА\g5_12.gif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072330" y="5500702"/>
            <a:ext cx="1809742" cy="1190618"/>
          </a:xfrm>
          <a:prstGeom prst="rect">
            <a:avLst/>
          </a:prstGeom>
          <a:noFill/>
        </p:spPr>
      </p:pic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одержимое 2"/>
          <p:cNvSpPr>
            <a:spLocks noGrp="1"/>
          </p:cNvSpPr>
          <p:nvPr>
            <p:ph idx="1"/>
          </p:nvPr>
        </p:nvSpPr>
        <p:spPr>
          <a:xfrm>
            <a:off x="0" y="214290"/>
            <a:ext cx="8686800" cy="2286015"/>
          </a:xfrm>
        </p:spPr>
        <p:txBody>
          <a:bodyPr/>
          <a:lstStyle/>
          <a:p>
            <a:pPr>
              <a:buNone/>
            </a:pPr>
            <a:r>
              <a:rPr lang="ru-RU" sz="4000" dirty="0" smtClean="0">
                <a:solidFill>
                  <a:srgbClr val="C00000"/>
                </a:solidFill>
                <a:latin typeface="Arial Black" pitchFamily="34" charset="0"/>
                <a:cs typeface="Aharoni" pitchFamily="2" charset="-79"/>
              </a:rPr>
              <a:t>      Всё пиши, не отставая,</a:t>
            </a:r>
          </a:p>
          <a:p>
            <a:pPr>
              <a:buNone/>
            </a:pPr>
            <a:r>
              <a:rPr lang="ru-RU" sz="4000" dirty="0" smtClean="0">
                <a:solidFill>
                  <a:srgbClr val="C00000"/>
                </a:solidFill>
                <a:latin typeface="Arial Black" pitchFamily="34" charset="0"/>
                <a:cs typeface="Aharoni" pitchFamily="2" charset="-79"/>
              </a:rPr>
              <a:t>      Слушай, не перебивая.</a:t>
            </a:r>
            <a:endParaRPr lang="ru-RU" sz="4000" dirty="0">
              <a:solidFill>
                <a:srgbClr val="C00000"/>
              </a:solidFill>
              <a:latin typeface="Arial Black" pitchFamily="34" charset="0"/>
              <a:cs typeface="Aharoni" pitchFamily="2" charset="-79"/>
            </a:endParaRPr>
          </a:p>
        </p:txBody>
      </p:sp>
      <p:pic>
        <p:nvPicPr>
          <p:cNvPr id="16386" name="Picture 2" descr="http://www.rama-dety.com/media/227179_s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12076" y="1768351"/>
            <a:ext cx="7231824" cy="4518169"/>
          </a:xfrm>
          <a:prstGeom prst="rect">
            <a:avLst/>
          </a:prstGeom>
          <a:noFill/>
        </p:spPr>
      </p:pic>
    </p:spTree>
  </p:cSld>
  <p:clrMapOvr>
    <a:masterClrMapping/>
  </p:clrMapOvr>
  <p:transition>
    <p:split dir="in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57158" y="3571876"/>
            <a:ext cx="8286808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800" dirty="0" smtClean="0">
                <a:solidFill>
                  <a:srgbClr val="C00000"/>
                </a:solidFill>
                <a:latin typeface="Arial Black" pitchFamily="34" charset="0"/>
              </a:rPr>
              <a:t>Говорите чётко, внятно,</a:t>
            </a:r>
          </a:p>
          <a:p>
            <a:r>
              <a:rPr lang="ru-RU" sz="4800" dirty="0" smtClean="0">
                <a:solidFill>
                  <a:srgbClr val="C00000"/>
                </a:solidFill>
                <a:latin typeface="Arial Black" pitchFamily="34" charset="0"/>
              </a:rPr>
              <a:t>Чтобы было всё понятно.</a:t>
            </a:r>
            <a:endParaRPr lang="ru-RU" sz="4800" dirty="0">
              <a:solidFill>
                <a:srgbClr val="C00000"/>
              </a:solidFill>
              <a:latin typeface="Arial Black" pitchFamily="34" charset="0"/>
            </a:endParaRPr>
          </a:p>
        </p:txBody>
      </p:sp>
      <p:pic>
        <p:nvPicPr>
          <p:cNvPr id="20481" name="Picture 1" descr="F:\АНИМАШ\c83f7e733a96e6d5ef16c2592d5e4320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00364" y="-214338"/>
            <a:ext cx="6143636" cy="4643470"/>
          </a:xfrm>
          <a:prstGeom prst="rect">
            <a:avLst/>
          </a:prstGeom>
          <a:noFill/>
        </p:spPr>
      </p:pic>
    </p:spTree>
  </p:cSld>
  <p:clrMapOvr>
    <a:masterClrMapping/>
  </p:clrMapOvr>
  <p:transition>
    <p:pull dir="lu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85720" y="285728"/>
            <a:ext cx="857256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dirty="0" smtClean="0">
                <a:solidFill>
                  <a:srgbClr val="FF3399"/>
                </a:solidFill>
                <a:latin typeface="Arial Black" pitchFamily="34" charset="0"/>
              </a:rPr>
              <a:t>   Будь прилежен на уроке.</a:t>
            </a:r>
          </a:p>
          <a:p>
            <a:r>
              <a:rPr lang="ru-RU" sz="4000" dirty="0" smtClean="0">
                <a:solidFill>
                  <a:srgbClr val="FF3399"/>
                </a:solidFill>
                <a:latin typeface="Arial Black" pitchFamily="34" charset="0"/>
              </a:rPr>
              <a:t>   Не болтай: ты не сорока.</a:t>
            </a:r>
            <a:endParaRPr lang="ru-RU" sz="4000" dirty="0">
              <a:solidFill>
                <a:srgbClr val="FF3399"/>
              </a:solidFill>
              <a:latin typeface="Arial Black" pitchFamily="34" charset="0"/>
            </a:endParaRPr>
          </a:p>
        </p:txBody>
      </p:sp>
      <p:pic>
        <p:nvPicPr>
          <p:cNvPr id="6" name="Picture 14" descr="g0403609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643174" y="1857364"/>
            <a:ext cx="3929090" cy="3883029"/>
          </a:xfrm>
          <a:prstGeom prst="rect">
            <a:avLst/>
          </a:prstGeom>
          <a:noFill/>
        </p:spPr>
      </p:pic>
    </p:spTree>
  </p:cSld>
  <p:clrMapOvr>
    <a:masterClrMapping/>
  </p:clrMapOvr>
  <p:transition>
    <p:whee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785786" y="1071546"/>
            <a:ext cx="814393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i="1" dirty="0" smtClean="0">
                <a:solidFill>
                  <a:srgbClr val="C00000"/>
                </a:solidFill>
                <a:latin typeface="Arial Black" pitchFamily="34" charset="0"/>
                <a:cs typeface="Arial" pitchFamily="34" charset="0"/>
              </a:rPr>
              <a:t>    Если </a:t>
            </a:r>
            <a:r>
              <a:rPr lang="ru-RU" sz="4000" i="1" dirty="0" smtClean="0">
                <a:solidFill>
                  <a:srgbClr val="C00000"/>
                </a:solidFill>
                <a:latin typeface="Arial Black" pitchFamily="34" charset="0"/>
                <a:cs typeface="Arial" pitchFamily="34" charset="0"/>
              </a:rPr>
              <a:t>друг стал </a:t>
            </a:r>
            <a:r>
              <a:rPr lang="ru-RU" sz="4000" i="1" dirty="0" smtClean="0">
                <a:solidFill>
                  <a:srgbClr val="C00000"/>
                </a:solidFill>
                <a:latin typeface="Arial Black" pitchFamily="34" charset="0"/>
                <a:cs typeface="Arial" pitchFamily="34" charset="0"/>
              </a:rPr>
              <a:t>отвечать</a:t>
            </a:r>
            <a:r>
              <a:rPr lang="ru-RU" sz="4000" i="1" dirty="0" smtClean="0">
                <a:solidFill>
                  <a:srgbClr val="C00000"/>
                </a:solidFill>
                <a:latin typeface="Arial Black" pitchFamily="34" charset="0"/>
                <a:cs typeface="Arial" pitchFamily="34" charset="0"/>
              </a:rPr>
              <a:t>, </a:t>
            </a:r>
          </a:p>
          <a:p>
            <a:r>
              <a:rPr lang="ru-RU" sz="4000" i="1" dirty="0" smtClean="0">
                <a:solidFill>
                  <a:srgbClr val="C00000"/>
                </a:solidFill>
                <a:latin typeface="Arial Black" pitchFamily="34" charset="0"/>
                <a:cs typeface="Arial" pitchFamily="34" charset="0"/>
              </a:rPr>
              <a:t>Не </a:t>
            </a:r>
            <a:r>
              <a:rPr lang="ru-RU" sz="4000" i="1" dirty="0" smtClean="0">
                <a:solidFill>
                  <a:srgbClr val="C00000"/>
                </a:solidFill>
                <a:latin typeface="Arial Black" pitchFamily="34" charset="0"/>
                <a:cs typeface="Arial" pitchFamily="34" charset="0"/>
              </a:rPr>
              <a:t>спеши </a:t>
            </a:r>
            <a:r>
              <a:rPr lang="ru-RU" sz="4000" i="1" dirty="0" smtClean="0">
                <a:solidFill>
                  <a:srgbClr val="C00000"/>
                </a:solidFill>
                <a:latin typeface="Arial Black" pitchFamily="34" charset="0"/>
                <a:cs typeface="Arial" pitchFamily="34" charset="0"/>
              </a:rPr>
              <a:t>перебивать</a:t>
            </a:r>
            <a:r>
              <a:rPr lang="ru-RU" sz="4000" i="1" dirty="0" smtClean="0">
                <a:solidFill>
                  <a:srgbClr val="C00000"/>
                </a:solidFill>
                <a:latin typeface="Arial Black" pitchFamily="34" charset="0"/>
                <a:cs typeface="Arial" pitchFamily="34" charset="0"/>
              </a:rPr>
              <a:t>.</a:t>
            </a:r>
            <a:endParaRPr lang="ru-RU" sz="4000" i="1" dirty="0">
              <a:solidFill>
                <a:srgbClr val="C00000"/>
              </a:solidFill>
              <a:latin typeface="Arial Black" pitchFamily="34" charset="0"/>
              <a:cs typeface="Arial" pitchFamily="34" charset="0"/>
            </a:endParaRPr>
          </a:p>
        </p:txBody>
      </p:sp>
      <p:pic>
        <p:nvPicPr>
          <p:cNvPr id="13314" name="Picture 2" descr="http://www.xa-xa.org/uploads/posts/2012-12/thumbs/1356693237_91482023_0c23369cc712ace5dde8868a5354eed4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43042" y="2643182"/>
            <a:ext cx="6215106" cy="3786214"/>
          </a:xfrm>
          <a:prstGeom prst="rect">
            <a:avLst/>
          </a:prstGeom>
          <a:noFill/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14282" y="1643050"/>
            <a:ext cx="857256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dirty="0" smtClean="0">
                <a:latin typeface="Arial Black" pitchFamily="34" charset="0"/>
              </a:rPr>
              <a:t>   </a:t>
            </a:r>
            <a:r>
              <a:rPr lang="ru-RU" sz="4000" dirty="0" smtClean="0">
                <a:solidFill>
                  <a:srgbClr val="3333CC"/>
                </a:solidFill>
                <a:latin typeface="Arial Black" pitchFamily="34" charset="0"/>
              </a:rPr>
              <a:t>А помочь захочешь другу-</a:t>
            </a:r>
          </a:p>
          <a:p>
            <a:r>
              <a:rPr lang="ru-RU" sz="4000" dirty="0" smtClean="0">
                <a:solidFill>
                  <a:srgbClr val="3333CC"/>
                </a:solidFill>
                <a:latin typeface="Arial Black" pitchFamily="34" charset="0"/>
              </a:rPr>
              <a:t>   Подними спокойно руку.</a:t>
            </a:r>
            <a:endParaRPr lang="ru-RU" sz="4000" dirty="0">
              <a:solidFill>
                <a:srgbClr val="3333CC"/>
              </a:solidFill>
              <a:latin typeface="Arial Black" pitchFamily="34" charset="0"/>
            </a:endParaRPr>
          </a:p>
        </p:txBody>
      </p:sp>
      <p:pic>
        <p:nvPicPr>
          <p:cNvPr id="2050" name="Picture 2" descr="F:\ае.jpe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488" y="3286124"/>
            <a:ext cx="3071834" cy="3286148"/>
          </a:xfrm>
          <a:prstGeom prst="rect">
            <a:avLst/>
          </a:prstGeom>
          <a:noFill/>
          <a:ln>
            <a:solidFill>
              <a:srgbClr val="3333CC"/>
            </a:solidFill>
          </a:ln>
          <a:effectLst>
            <a:glow rad="228600">
              <a:schemeClr val="accent2">
                <a:satMod val="175000"/>
                <a:alpha val="40000"/>
              </a:schemeClr>
            </a:glow>
          </a:effectLst>
        </p:spPr>
      </p:pic>
      <p:sp>
        <p:nvSpPr>
          <p:cNvPr id="5" name="Прямоугольник 4"/>
          <p:cNvSpPr/>
          <p:nvPr/>
        </p:nvSpPr>
        <p:spPr>
          <a:xfrm>
            <a:off x="357158" y="214290"/>
            <a:ext cx="8358246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dirty="0" smtClean="0">
                <a:solidFill>
                  <a:srgbClr val="3333CC"/>
                </a:solidFill>
                <a:latin typeface="Arial Black" pitchFamily="34" charset="0"/>
              </a:rPr>
              <a:t>    Если хочешь отвечать, </a:t>
            </a:r>
          </a:p>
          <a:p>
            <a:r>
              <a:rPr lang="ru-RU" sz="4000" dirty="0" smtClean="0">
                <a:solidFill>
                  <a:srgbClr val="3333CC"/>
                </a:solidFill>
                <a:latin typeface="Arial Black" pitchFamily="34" charset="0"/>
              </a:rPr>
              <a:t>     Надо руку поднимать.</a:t>
            </a:r>
            <a:endParaRPr lang="ru-RU" sz="4000" dirty="0">
              <a:solidFill>
                <a:srgbClr val="3333CC"/>
              </a:solidFill>
              <a:latin typeface="Arial Black" pitchFamily="34" charset="0"/>
            </a:endParaRP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786314" y="1285860"/>
            <a:ext cx="4071966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800" dirty="0" smtClean="0">
                <a:solidFill>
                  <a:srgbClr val="FF3399"/>
                </a:solidFill>
              </a:rPr>
              <a:t>Парта - это </a:t>
            </a:r>
          </a:p>
          <a:p>
            <a:r>
              <a:rPr lang="ru-RU" sz="4800" dirty="0" smtClean="0">
                <a:solidFill>
                  <a:srgbClr val="FF3399"/>
                </a:solidFill>
              </a:rPr>
              <a:t>не кровать, </a:t>
            </a:r>
          </a:p>
          <a:p>
            <a:r>
              <a:rPr lang="ru-RU" sz="4800" dirty="0" smtClean="0">
                <a:solidFill>
                  <a:srgbClr val="FF3399"/>
                </a:solidFill>
              </a:rPr>
              <a:t>и на ней </a:t>
            </a:r>
          </a:p>
          <a:p>
            <a:r>
              <a:rPr lang="ru-RU" sz="4800" dirty="0" smtClean="0">
                <a:solidFill>
                  <a:srgbClr val="FF3399"/>
                </a:solidFill>
              </a:rPr>
              <a:t>нельзя лежать!</a:t>
            </a:r>
            <a:endParaRPr lang="ru-RU" sz="4800" dirty="0">
              <a:solidFill>
                <a:srgbClr val="FF3399"/>
              </a:solidFill>
            </a:endParaRPr>
          </a:p>
        </p:txBody>
      </p:sp>
      <p:pic>
        <p:nvPicPr>
          <p:cNvPr id="3074" name="Picture 2" descr="C:\Users\Учитель\Pictures\9f4c7997cd1195b82c39bba72c7e0bbd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8596" y="1643050"/>
            <a:ext cx="3929090" cy="2952000"/>
          </a:xfrm>
          <a:prstGeom prst="rect">
            <a:avLst/>
          </a:prstGeom>
          <a:noFill/>
          <a:ln>
            <a:solidFill>
              <a:srgbClr val="FF3399"/>
            </a:solidFill>
          </a:ln>
          <a:effectLst>
            <a:glow rad="63500">
              <a:schemeClr val="accent2">
                <a:satMod val="175000"/>
                <a:alpha val="40000"/>
              </a:schemeClr>
            </a:glo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857356" y="357166"/>
            <a:ext cx="542928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solidFill>
                  <a:srgbClr val="FF0000"/>
                </a:solidFill>
                <a:latin typeface="Arial Black" pitchFamily="34" charset="0"/>
              </a:rPr>
              <a:t>Знай: закончился урок,</a:t>
            </a:r>
          </a:p>
          <a:p>
            <a:r>
              <a:rPr lang="ru-RU" sz="2800" dirty="0" smtClean="0">
                <a:solidFill>
                  <a:srgbClr val="FF0000"/>
                </a:solidFill>
                <a:latin typeface="Arial Black" pitchFamily="34" charset="0"/>
              </a:rPr>
              <a:t>Коль услышал ты звонок.</a:t>
            </a:r>
            <a:endParaRPr lang="ru-RU" sz="2800" dirty="0">
              <a:solidFill>
                <a:srgbClr val="FF0000"/>
              </a:solidFill>
              <a:latin typeface="Arial Black" pitchFamily="34" charset="0"/>
            </a:endParaRPr>
          </a:p>
        </p:txBody>
      </p:sp>
      <p:pic>
        <p:nvPicPr>
          <p:cNvPr id="1027" name="Picture 3" descr="C:\Users\Учитель\Desktop\Алла\imagesCA0ZAVUL.jpg"/>
          <p:cNvPicPr>
            <a:picLocks noChangeAspect="1" noChangeArrowheads="1"/>
          </p:cNvPicPr>
          <p:nvPr/>
        </p:nvPicPr>
        <p:blipFill>
          <a:blip r:embed="rId2"/>
          <a:srcRect l="6667"/>
          <a:stretch>
            <a:fillRect/>
          </a:stretch>
        </p:blipFill>
        <p:spPr bwMode="auto">
          <a:xfrm>
            <a:off x="2571736" y="3143248"/>
            <a:ext cx="4000528" cy="3214710"/>
          </a:xfrm>
          <a:prstGeom prst="rect">
            <a:avLst/>
          </a:prstGeom>
          <a:noFill/>
          <a:ln>
            <a:solidFill>
              <a:srgbClr val="0070C0"/>
            </a:solidFill>
          </a:ln>
          <a:effectLst>
            <a:glow rad="228600">
              <a:schemeClr val="accent2">
                <a:satMod val="175000"/>
                <a:alpha val="40000"/>
              </a:schemeClr>
            </a:glow>
          </a:effectLst>
        </p:spPr>
      </p:pic>
      <p:sp>
        <p:nvSpPr>
          <p:cNvPr id="5" name="Прямоугольник 4"/>
          <p:cNvSpPr/>
          <p:nvPr/>
        </p:nvSpPr>
        <p:spPr>
          <a:xfrm>
            <a:off x="571472" y="1500174"/>
            <a:ext cx="785818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smtClean="0">
                <a:solidFill>
                  <a:srgbClr val="FF0000"/>
                </a:solidFill>
                <a:latin typeface="Arial Black" pitchFamily="34" charset="0"/>
              </a:rPr>
              <a:t>           Когда звонок раздался снова,</a:t>
            </a:r>
          </a:p>
          <a:p>
            <a:r>
              <a:rPr lang="ru-RU" sz="2800" dirty="0" smtClean="0">
                <a:solidFill>
                  <a:srgbClr val="FF0000"/>
                </a:solidFill>
                <a:latin typeface="Arial Black" pitchFamily="34" charset="0"/>
              </a:rPr>
              <a:t>           К уроку будь всегда готовым.</a:t>
            </a:r>
            <a:endParaRPr lang="ru-RU" sz="2800" dirty="0">
              <a:solidFill>
                <a:srgbClr val="FF0000"/>
              </a:solidFill>
              <a:latin typeface="Arial Black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1027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42844" y="3571876"/>
            <a:ext cx="8715436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buNone/>
            </a:pPr>
            <a:r>
              <a:rPr lang="en-US" dirty="0" smtClean="0">
                <a:solidFill>
                  <a:srgbClr val="C00000"/>
                </a:solidFill>
              </a:rPr>
              <a:t> </a:t>
            </a:r>
            <a:r>
              <a:rPr lang="ru-RU" dirty="0" smtClean="0">
                <a:solidFill>
                  <a:srgbClr val="C00000"/>
                </a:solidFill>
              </a:rPr>
              <a:t>ПРАВИЛА </a:t>
            </a:r>
          </a:p>
          <a:p>
            <a:pPr algn="just">
              <a:buNone/>
            </a:pPr>
            <a:r>
              <a:rPr lang="en-US" dirty="0" smtClean="0">
                <a:solidFill>
                  <a:srgbClr val="C00000"/>
                </a:solidFill>
              </a:rPr>
              <a:t>        </a:t>
            </a:r>
            <a:r>
              <a:rPr lang="ru-RU" dirty="0" smtClean="0">
                <a:solidFill>
                  <a:srgbClr val="C00000"/>
                </a:solidFill>
              </a:rPr>
              <a:t>ПОВЕДЕНИЯ</a:t>
            </a:r>
          </a:p>
          <a:p>
            <a:pPr algn="just">
              <a:buNone/>
            </a:pPr>
            <a:r>
              <a:rPr lang="ru-RU" dirty="0" smtClean="0">
                <a:solidFill>
                  <a:srgbClr val="C00000"/>
                </a:solidFill>
              </a:rPr>
              <a:t>              НА ПЕРЕМЕНЕ</a:t>
            </a:r>
          </a:p>
          <a:p>
            <a:pPr algn="just">
              <a:buNone/>
            </a:pPr>
            <a:r>
              <a:rPr lang="ru-RU" dirty="0" smtClean="0">
                <a:solidFill>
                  <a:srgbClr val="C00000"/>
                </a:solidFill>
              </a:rPr>
              <a:t> </a:t>
            </a:r>
            <a:r>
              <a:rPr lang="en-US" dirty="0" smtClean="0">
                <a:solidFill>
                  <a:srgbClr val="C00000"/>
                </a:solidFill>
              </a:rPr>
              <a:t>               </a:t>
            </a:r>
            <a:endParaRPr lang="ru-RU" dirty="0"/>
          </a:p>
        </p:txBody>
      </p:sp>
      <p:pic>
        <p:nvPicPr>
          <p:cNvPr id="6" name="Picture 2" descr="F:\solnetik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929190" y="500042"/>
            <a:ext cx="3286148" cy="3929090"/>
          </a:xfrm>
          <a:prstGeom prst="rect">
            <a:avLst/>
          </a:prstGeom>
          <a:noFill/>
          <a:ln>
            <a:solidFill>
              <a:srgbClr val="C00000"/>
            </a:solidFill>
          </a:ln>
          <a:effectLst>
            <a:glow rad="101600">
              <a:schemeClr val="accent2">
                <a:satMod val="175000"/>
                <a:alpha val="40000"/>
              </a:schemeClr>
            </a:glow>
          </a:effectLst>
        </p:spPr>
      </p:pic>
    </p:spTree>
  </p:cSld>
  <p:clrMapOvr>
    <a:masterClrMapping/>
  </p:clrMapOvr>
  <p:transition>
    <p:pull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85720" y="714356"/>
            <a:ext cx="4786346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800" dirty="0" smtClean="0">
                <a:solidFill>
                  <a:srgbClr val="C00000"/>
                </a:solidFill>
                <a:latin typeface="Arial Black" pitchFamily="34" charset="0"/>
              </a:rPr>
              <a:t>Чтоб не тревожились врачи,</a:t>
            </a:r>
          </a:p>
          <a:p>
            <a:r>
              <a:rPr lang="ru-RU" sz="4800" dirty="0" smtClean="0">
                <a:solidFill>
                  <a:srgbClr val="C00000"/>
                </a:solidFill>
                <a:latin typeface="Arial Black" pitchFamily="34" charset="0"/>
              </a:rPr>
              <a:t>на переменах не кричи.</a:t>
            </a:r>
            <a:endParaRPr lang="ru-RU" sz="4800" dirty="0">
              <a:solidFill>
                <a:srgbClr val="C00000"/>
              </a:solidFill>
              <a:latin typeface="Arial Black" pitchFamily="34" charset="0"/>
            </a:endParaRPr>
          </a:p>
        </p:txBody>
      </p:sp>
      <p:pic>
        <p:nvPicPr>
          <p:cNvPr id="8194" name="Picture 2" descr="http://ozvest.ru/wp-content/uploads/2014/03/deti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00562" y="2357430"/>
            <a:ext cx="4314825" cy="2857500"/>
          </a:xfrm>
          <a:prstGeom prst="rect">
            <a:avLst/>
          </a:prstGeom>
          <a:noFill/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71472" y="4357694"/>
            <a:ext cx="785818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dirty="0" smtClean="0"/>
              <a:t>       </a:t>
            </a:r>
          </a:p>
          <a:p>
            <a:r>
              <a:rPr lang="ru-RU" sz="4000" dirty="0" smtClean="0"/>
              <a:t>       </a:t>
            </a:r>
            <a:r>
              <a:rPr lang="ru-RU" sz="4000" dirty="0" smtClean="0">
                <a:solidFill>
                  <a:srgbClr val="3333CC"/>
                </a:solidFill>
              </a:rPr>
              <a:t>Нельзя толкаться и </a:t>
            </a:r>
          </a:p>
          <a:p>
            <a:r>
              <a:rPr lang="ru-RU" sz="4000" dirty="0" smtClean="0">
                <a:solidFill>
                  <a:srgbClr val="3333CC"/>
                </a:solidFill>
              </a:rPr>
              <a:t>       кататься на перилах.</a:t>
            </a:r>
            <a:endParaRPr lang="ru-RU" sz="4000" dirty="0">
              <a:solidFill>
                <a:srgbClr val="3333CC"/>
              </a:solidFill>
            </a:endParaRPr>
          </a:p>
        </p:txBody>
      </p:sp>
      <p:pic>
        <p:nvPicPr>
          <p:cNvPr id="5" name="Picture 8" descr="C:\Documents and Settings\Яна Савина\Мои документы\Развитие\Материал для презентаций\Урок вежливости\извини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0034" y="785794"/>
            <a:ext cx="3689350" cy="3849688"/>
          </a:xfrm>
          <a:prstGeom prst="rect">
            <a:avLst/>
          </a:prstGeom>
          <a:noFill/>
          <a:ln>
            <a:solidFill>
              <a:srgbClr val="3333CC"/>
            </a:solidFill>
          </a:ln>
          <a:effectLst>
            <a:glow rad="228600">
              <a:schemeClr val="accent2">
                <a:satMod val="175000"/>
                <a:alpha val="40000"/>
              </a:schemeClr>
            </a:glow>
          </a:effectLst>
        </p:spPr>
      </p:pic>
      <p:sp>
        <p:nvSpPr>
          <p:cNvPr id="6" name="Прямоугольник 5"/>
          <p:cNvSpPr/>
          <p:nvPr/>
        </p:nvSpPr>
        <p:spPr>
          <a:xfrm>
            <a:off x="4714876" y="889844"/>
            <a:ext cx="4071966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dirty="0" smtClean="0">
                <a:solidFill>
                  <a:srgbClr val="3333CC"/>
                </a:solidFill>
              </a:rPr>
              <a:t>На перемене нельзя бегать по коридору сломя голову.</a:t>
            </a:r>
            <a:endParaRPr lang="ru-RU" sz="4000" dirty="0">
              <a:solidFill>
                <a:srgbClr val="3333CC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WordArt 4"/>
          <p:cNvSpPr>
            <a:spLocks noChangeArrowheads="1" noChangeShapeType="1" noTextEdit="1"/>
          </p:cNvSpPr>
          <p:nvPr/>
        </p:nvSpPr>
        <p:spPr bwMode="auto">
          <a:xfrm>
            <a:off x="1908175" y="1557338"/>
            <a:ext cx="5832475" cy="13493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endParaRPr lang="ru-RU" sz="3600" kern="10" spc="720" dirty="0">
              <a:ln w="9525">
                <a:noFill/>
                <a:round/>
                <a:headEnd/>
                <a:tailEnd/>
              </a:ln>
              <a:solidFill>
                <a:srgbClr val="9900FF"/>
              </a:solidFill>
              <a:effectLst>
                <a:outerShdw dist="45791" dir="3378596" algn="ctr" rotWithShape="0">
                  <a:srgbClr val="4D4D4D">
                    <a:alpha val="80000"/>
                  </a:srgbClr>
                </a:outerShdw>
              </a:effectLst>
              <a:latin typeface="Arial"/>
              <a:cs typeface="Arial"/>
            </a:endParaRPr>
          </a:p>
        </p:txBody>
      </p:sp>
      <p:sp>
        <p:nvSpPr>
          <p:cNvPr id="2053" name="WordArt 5"/>
          <p:cNvSpPr>
            <a:spLocks noChangeArrowheads="1" noChangeShapeType="1" noTextEdit="1"/>
          </p:cNvSpPr>
          <p:nvPr/>
        </p:nvSpPr>
        <p:spPr bwMode="auto">
          <a:xfrm>
            <a:off x="500035" y="714356"/>
            <a:ext cx="8001056" cy="3578244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u="sng" dirty="0" smtClean="0">
                <a:solidFill>
                  <a:srgbClr val="FF0000"/>
                </a:solidFill>
              </a:rPr>
              <a:t>Правила внутреннего </a:t>
            </a:r>
          </a:p>
          <a:p>
            <a:pPr algn="ctr"/>
            <a:r>
              <a:rPr lang="ru-RU" sz="3600" u="sng" dirty="0" smtClean="0">
                <a:solidFill>
                  <a:srgbClr val="FF0000"/>
                </a:solidFill>
              </a:rPr>
              <a:t>распорядка для учащихся </a:t>
            </a:r>
            <a:endParaRPr lang="ru-RU" sz="3600" dirty="0" smtClean="0">
              <a:solidFill>
                <a:srgbClr val="FF0000"/>
              </a:solidFill>
            </a:endParaRPr>
          </a:p>
          <a:p>
            <a:pPr algn="ctr"/>
            <a:r>
              <a:rPr lang="ru-RU" sz="3600" kern="10" spc="720" dirty="0" smtClean="0">
                <a:ln w="9525">
                  <a:noFill/>
                  <a:round/>
                  <a:headEnd/>
                  <a:tailEnd/>
                </a:ln>
                <a:solidFill>
                  <a:srgbClr val="9900FF"/>
                </a:solidFill>
                <a:effectLst>
                  <a:outerShdw dist="45791" dir="3378596" algn="ctr" rotWithShape="0">
                    <a:srgbClr val="4D4D4D">
                      <a:alpha val="80000"/>
                    </a:srgbClr>
                  </a:outerShdw>
                </a:effectLst>
                <a:latin typeface="Arial"/>
                <a:cs typeface="Arial"/>
              </a:rPr>
              <a:t>.</a:t>
            </a:r>
            <a:endParaRPr lang="ru-RU" sz="3600" kern="10" spc="720" dirty="0">
              <a:ln w="9525">
                <a:noFill/>
                <a:round/>
                <a:headEnd/>
                <a:tailEnd/>
              </a:ln>
              <a:solidFill>
                <a:srgbClr val="9900FF"/>
              </a:solidFill>
              <a:effectLst>
                <a:outerShdw dist="45791" dir="3378596" algn="ctr" rotWithShape="0">
                  <a:srgbClr val="4D4D4D">
                    <a:alpha val="80000"/>
                  </a:srgbClr>
                </a:outerShdw>
              </a:effectLst>
              <a:latin typeface="Arial"/>
              <a:cs typeface="Arial"/>
            </a:endParaRPr>
          </a:p>
        </p:txBody>
      </p:sp>
      <p:pic>
        <p:nvPicPr>
          <p:cNvPr id="2055" name="Picture 7" descr="g040548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57225" y="3786190"/>
            <a:ext cx="7215238" cy="2693985"/>
          </a:xfrm>
          <a:prstGeom prst="rect">
            <a:avLst/>
          </a:prstGeom>
          <a:noFill/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Учитель\Pictures\17cf4c75a7617f6dc9951553ed8d0d2a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286380" y="1285860"/>
            <a:ext cx="3019441" cy="3786214"/>
          </a:xfrm>
          <a:prstGeom prst="rect">
            <a:avLst/>
          </a:prstGeom>
          <a:noFill/>
          <a:ln>
            <a:solidFill>
              <a:srgbClr val="C00000"/>
            </a:solidFill>
          </a:ln>
          <a:effectLst>
            <a:glow rad="101600">
              <a:schemeClr val="accent6">
                <a:satMod val="175000"/>
                <a:alpha val="40000"/>
              </a:schemeClr>
            </a:glow>
          </a:effectLst>
        </p:spPr>
      </p:pic>
      <p:sp>
        <p:nvSpPr>
          <p:cNvPr id="3" name="Прямоугольник 2"/>
          <p:cNvSpPr/>
          <p:nvPr/>
        </p:nvSpPr>
        <p:spPr>
          <a:xfrm>
            <a:off x="428596" y="357166"/>
            <a:ext cx="464347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4000" dirty="0" smtClean="0">
              <a:solidFill>
                <a:srgbClr val="C00000"/>
              </a:solidFill>
              <a:latin typeface="Arial Black" pitchFamily="34" charset="0"/>
            </a:endParaRPr>
          </a:p>
          <a:p>
            <a:r>
              <a:rPr lang="ru-RU" sz="4000" dirty="0" smtClean="0">
                <a:solidFill>
                  <a:srgbClr val="C00000"/>
                </a:solidFill>
                <a:latin typeface="Arial Black" pitchFamily="34" charset="0"/>
              </a:rPr>
              <a:t>«Перемена, перемена!» –</a:t>
            </a:r>
          </a:p>
          <a:p>
            <a:r>
              <a:rPr lang="ru-RU" sz="4000" dirty="0" smtClean="0">
                <a:solidFill>
                  <a:srgbClr val="C00000"/>
                </a:solidFill>
                <a:latin typeface="Arial Black" pitchFamily="34" charset="0"/>
              </a:rPr>
              <a:t>Заливается звонок.</a:t>
            </a:r>
          </a:p>
          <a:p>
            <a:r>
              <a:rPr lang="ru-RU" sz="4000" dirty="0" smtClean="0">
                <a:solidFill>
                  <a:srgbClr val="C00000"/>
                </a:solidFill>
                <a:latin typeface="Arial Black" pitchFamily="34" charset="0"/>
              </a:rPr>
              <a:t>Первым Вова непременно</a:t>
            </a:r>
          </a:p>
          <a:p>
            <a:r>
              <a:rPr lang="ru-RU" sz="4000" dirty="0" smtClean="0">
                <a:solidFill>
                  <a:srgbClr val="C00000"/>
                </a:solidFill>
                <a:latin typeface="Arial Black" pitchFamily="34" charset="0"/>
              </a:rPr>
              <a:t>Вылетает за порог.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57158" y="357166"/>
            <a:ext cx="4143404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3600" dirty="0" smtClean="0">
              <a:latin typeface="Arial Black" pitchFamily="34" charset="0"/>
            </a:endParaRPr>
          </a:p>
          <a:p>
            <a:r>
              <a:rPr lang="ru-RU" sz="3600" dirty="0" smtClean="0">
                <a:solidFill>
                  <a:srgbClr val="9933FF"/>
                </a:solidFill>
                <a:latin typeface="Arial Black" pitchFamily="34" charset="0"/>
              </a:rPr>
              <a:t>Вылетает за порог –</a:t>
            </a:r>
          </a:p>
          <a:p>
            <a:r>
              <a:rPr lang="ru-RU" sz="3600" dirty="0" smtClean="0">
                <a:solidFill>
                  <a:srgbClr val="9933FF"/>
                </a:solidFill>
                <a:latin typeface="Arial Black" pitchFamily="34" charset="0"/>
              </a:rPr>
              <a:t>семерых сбивает с ног.</a:t>
            </a:r>
          </a:p>
          <a:p>
            <a:r>
              <a:rPr lang="ru-RU" sz="3600" dirty="0" smtClean="0">
                <a:solidFill>
                  <a:srgbClr val="9933FF"/>
                </a:solidFill>
                <a:latin typeface="Arial Black" pitchFamily="34" charset="0"/>
              </a:rPr>
              <a:t>Неужели это Вова, </a:t>
            </a:r>
          </a:p>
          <a:p>
            <a:r>
              <a:rPr lang="ru-RU" sz="3600" dirty="0" smtClean="0">
                <a:solidFill>
                  <a:srgbClr val="9933FF"/>
                </a:solidFill>
                <a:latin typeface="Arial Black" pitchFamily="34" charset="0"/>
              </a:rPr>
              <a:t>продремавший весь урок?</a:t>
            </a:r>
          </a:p>
        </p:txBody>
      </p:sp>
      <p:pic>
        <p:nvPicPr>
          <p:cNvPr id="2050" name="Picture 2" descr="C:\Users\Учитель\Desktop\Надя\ДИСЦИПЛИНА\1220_1.jpg"/>
          <p:cNvPicPr>
            <a:picLocks noChangeAspect="1" noChangeArrowheads="1"/>
          </p:cNvPicPr>
          <p:nvPr/>
        </p:nvPicPr>
        <p:blipFill>
          <a:blip r:embed="rId2">
            <a:lum contrast="20000"/>
          </a:blip>
          <a:srcRect/>
          <a:stretch>
            <a:fillRect/>
          </a:stretch>
        </p:blipFill>
        <p:spPr bwMode="auto">
          <a:xfrm>
            <a:off x="5072066" y="1071546"/>
            <a:ext cx="3571900" cy="4214842"/>
          </a:xfrm>
          <a:prstGeom prst="rect">
            <a:avLst/>
          </a:prstGeom>
          <a:noFill/>
          <a:ln>
            <a:solidFill>
              <a:srgbClr val="C00000"/>
            </a:solidFill>
          </a:ln>
          <a:effectLst>
            <a:glow rad="228600">
              <a:schemeClr val="accent2">
                <a:satMod val="175000"/>
                <a:alpha val="40000"/>
              </a:schemeClr>
            </a:glow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28596" y="214290"/>
            <a:ext cx="8429684" cy="52014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 smtClean="0">
                <a:solidFill>
                  <a:srgbClr val="0070C0"/>
                </a:solidFill>
                <a:latin typeface="Arial Black" pitchFamily="34" charset="0"/>
              </a:rPr>
              <a:t>Он за пять минут успел</a:t>
            </a:r>
          </a:p>
          <a:p>
            <a:pPr algn="ctr"/>
            <a:r>
              <a:rPr lang="ru-RU" sz="2800" dirty="0" smtClean="0">
                <a:solidFill>
                  <a:srgbClr val="0070C0"/>
                </a:solidFill>
                <a:latin typeface="Arial Black" pitchFamily="34" charset="0"/>
              </a:rPr>
              <a:t>Переделать кучу дел:</a:t>
            </a:r>
          </a:p>
          <a:p>
            <a:pPr algn="ctr"/>
            <a:r>
              <a:rPr lang="ru-RU" sz="2800" dirty="0" smtClean="0">
                <a:solidFill>
                  <a:srgbClr val="0070C0"/>
                </a:solidFill>
                <a:latin typeface="Arial Black" pitchFamily="34" charset="0"/>
              </a:rPr>
              <a:t>Он подставил три подножки,</a:t>
            </a:r>
          </a:p>
          <a:p>
            <a:pPr algn="ctr"/>
            <a:r>
              <a:rPr lang="ru-RU" sz="2800" dirty="0" smtClean="0">
                <a:solidFill>
                  <a:srgbClr val="0070C0"/>
                </a:solidFill>
                <a:latin typeface="Arial Black" pitchFamily="34" charset="0"/>
              </a:rPr>
              <a:t>Лихо шлёпнулся с перил,</a:t>
            </a:r>
          </a:p>
          <a:p>
            <a:pPr algn="ctr"/>
            <a:r>
              <a:rPr lang="ru-RU" sz="2800" dirty="0" smtClean="0">
                <a:solidFill>
                  <a:srgbClr val="0070C0"/>
                </a:solidFill>
                <a:latin typeface="Arial Black" pitchFamily="34" charset="0"/>
              </a:rPr>
              <a:t>Подзатыльник получил.</a:t>
            </a:r>
          </a:p>
          <a:p>
            <a:pPr algn="ctr"/>
            <a:r>
              <a:rPr lang="ru-RU" sz="2800" dirty="0" smtClean="0">
                <a:solidFill>
                  <a:srgbClr val="0070C0"/>
                </a:solidFill>
                <a:latin typeface="Arial Black" pitchFamily="34" charset="0"/>
              </a:rPr>
              <a:t>Словом, сделал всё, что мог!</a:t>
            </a:r>
          </a:p>
          <a:p>
            <a:pPr algn="ctr"/>
            <a:r>
              <a:rPr lang="ru-RU" sz="2800" dirty="0" smtClean="0">
                <a:solidFill>
                  <a:srgbClr val="0070C0"/>
                </a:solidFill>
                <a:latin typeface="Arial Black" pitchFamily="34" charset="0"/>
              </a:rPr>
              <a:t>Ну а тут – опять звонок.</a:t>
            </a:r>
          </a:p>
          <a:p>
            <a:pPr algn="ctr"/>
            <a:r>
              <a:rPr lang="ru-RU" sz="2800" dirty="0" smtClean="0">
                <a:solidFill>
                  <a:srgbClr val="0070C0"/>
                </a:solidFill>
                <a:latin typeface="Arial Black" pitchFamily="34" charset="0"/>
              </a:rPr>
              <a:t>Вова в класс плетётся снова.</a:t>
            </a:r>
          </a:p>
          <a:p>
            <a:pPr algn="ctr"/>
            <a:r>
              <a:rPr lang="ru-RU" sz="2800" dirty="0" smtClean="0">
                <a:solidFill>
                  <a:srgbClr val="0070C0"/>
                </a:solidFill>
                <a:latin typeface="Arial Black" pitchFamily="34" charset="0"/>
              </a:rPr>
              <a:t>Бедный! Нет лица на нём.</a:t>
            </a:r>
          </a:p>
          <a:p>
            <a:pPr algn="ctr">
              <a:buFontTx/>
              <a:buChar char="-"/>
            </a:pPr>
            <a:r>
              <a:rPr lang="ru-RU" sz="2800" dirty="0" smtClean="0">
                <a:solidFill>
                  <a:srgbClr val="0070C0"/>
                </a:solidFill>
                <a:latin typeface="Arial Black" pitchFamily="34" charset="0"/>
              </a:rPr>
              <a:t>Ничего, - вздыхает Вова, -</a:t>
            </a:r>
          </a:p>
          <a:p>
            <a:pPr algn="ctr"/>
            <a:r>
              <a:rPr lang="ru-RU" sz="2800" dirty="0" smtClean="0">
                <a:solidFill>
                  <a:srgbClr val="0070C0"/>
                </a:solidFill>
                <a:latin typeface="Arial Black" pitchFamily="34" charset="0"/>
              </a:rPr>
              <a:t>На уроке отдохнем.</a:t>
            </a:r>
          </a:p>
          <a:p>
            <a:pPr algn="ctr"/>
            <a:endParaRPr lang="ru-RU" sz="2400" dirty="0">
              <a:solidFill>
                <a:srgbClr val="0070C0"/>
              </a:solidFill>
              <a:latin typeface="Arial Black" pitchFamily="34" charset="0"/>
            </a:endParaRPr>
          </a:p>
        </p:txBody>
      </p:sp>
      <p:pic>
        <p:nvPicPr>
          <p:cNvPr id="3" name="Picture 5" descr="school"/>
          <p:cNvPicPr>
            <a:picLocks noChangeAspect="1" noChangeArrowheads="1"/>
          </p:cNvPicPr>
          <p:nvPr/>
        </p:nvPicPr>
        <p:blipFill>
          <a:blip r:embed="rId2"/>
          <a:srcRect b="14814"/>
          <a:stretch>
            <a:fillRect/>
          </a:stretch>
        </p:blipFill>
        <p:spPr bwMode="auto">
          <a:xfrm>
            <a:off x="3500430" y="5000636"/>
            <a:ext cx="1457325" cy="1643074"/>
          </a:xfrm>
          <a:prstGeom prst="rect">
            <a:avLst/>
          </a:prstGeom>
          <a:noFill/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85720" y="857232"/>
            <a:ext cx="864399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/>
            <a:r>
              <a:rPr lang="ru-RU" sz="2400" dirty="0" smtClean="0">
                <a:solidFill>
                  <a:srgbClr val="9933FF"/>
                </a:solidFill>
              </a:rPr>
              <a:t>1. Если хочешь ответить на вопрос учителя, подними руку.         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285720" y="1571612"/>
            <a:ext cx="850112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/>
            <a:r>
              <a:rPr lang="ru-RU" sz="2400" dirty="0" smtClean="0">
                <a:solidFill>
                  <a:srgbClr val="9933FF"/>
                </a:solidFill>
              </a:rPr>
              <a:t>2. Входящего в класс взрослого приветствуй стоя.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285720" y="1928802"/>
            <a:ext cx="828680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/>
            <a:r>
              <a:rPr lang="ru-RU" sz="2400" dirty="0" smtClean="0">
                <a:solidFill>
                  <a:srgbClr val="9933FF"/>
                </a:solidFill>
              </a:rPr>
              <a:t>3. Если хочешь ответить на вопрос учителя, крикни с места.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285720" y="2643182"/>
            <a:ext cx="800105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/>
            <a:r>
              <a:rPr lang="ru-RU" sz="2400" dirty="0" smtClean="0">
                <a:solidFill>
                  <a:srgbClr val="9933FF"/>
                </a:solidFill>
              </a:rPr>
              <a:t>4. Входящему в класс можно крикнуть: «Привет!»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285720" y="3000372"/>
            <a:ext cx="828680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/>
            <a:r>
              <a:rPr lang="ru-RU" sz="2400" dirty="0" smtClean="0">
                <a:solidFill>
                  <a:srgbClr val="9933FF"/>
                </a:solidFill>
              </a:rPr>
              <a:t>5. На перемене можно бегать по коридору сломя голову.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285720" y="3714752"/>
            <a:ext cx="864399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/>
            <a:r>
              <a:rPr lang="ru-RU" sz="2400" dirty="0" smtClean="0">
                <a:solidFill>
                  <a:srgbClr val="9933FF"/>
                </a:solidFill>
              </a:rPr>
              <a:t>6. Если нужно спросить, можно перебить разговор взрослых.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285720" y="4429132"/>
            <a:ext cx="850112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/>
            <a:r>
              <a:rPr lang="ru-RU" sz="2400" dirty="0" smtClean="0">
                <a:solidFill>
                  <a:srgbClr val="9933FF"/>
                </a:solidFill>
              </a:rPr>
              <a:t>7. Бегать и шумно играть можно на спортивной </a:t>
            </a:r>
          </a:p>
          <a:p>
            <a:pPr marL="457200" indent="-457200"/>
            <a:r>
              <a:rPr lang="ru-RU" sz="2400" dirty="0" smtClean="0">
                <a:solidFill>
                  <a:srgbClr val="9933FF"/>
                </a:solidFill>
              </a:rPr>
              <a:t>    площадке.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285720" y="5143512"/>
            <a:ext cx="835824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/>
            <a:r>
              <a:rPr lang="ru-RU" sz="2400" dirty="0" smtClean="0">
                <a:solidFill>
                  <a:srgbClr val="9933FF"/>
                </a:solidFill>
              </a:rPr>
              <a:t>8. Помогать друг другу нужно всегда и всюду.</a:t>
            </a:r>
          </a:p>
        </p:txBody>
      </p:sp>
      <p:sp>
        <p:nvSpPr>
          <p:cNvPr id="12" name="Прямоугольник 11"/>
          <p:cNvSpPr/>
          <p:nvPr/>
        </p:nvSpPr>
        <p:spPr>
          <a:xfrm>
            <a:off x="285720" y="5500702"/>
            <a:ext cx="4572000" cy="461665"/>
          </a:xfrm>
          <a:prstGeom prst="rect">
            <a:avLst/>
          </a:prstGeom>
        </p:spPr>
        <p:txBody>
          <a:bodyPr>
            <a:spAutoFit/>
          </a:bodyPr>
          <a:lstStyle/>
          <a:p>
            <a:pPr marL="457200" indent="-457200"/>
            <a:r>
              <a:rPr lang="ru-RU" sz="2400" dirty="0" smtClean="0">
                <a:solidFill>
                  <a:srgbClr val="9933FF"/>
                </a:solidFill>
              </a:rPr>
              <a:t>9. Надо ябедничать.</a:t>
            </a:r>
          </a:p>
        </p:txBody>
      </p:sp>
      <p:sp>
        <p:nvSpPr>
          <p:cNvPr id="13" name="Прямоугольник 12"/>
          <p:cNvSpPr/>
          <p:nvPr/>
        </p:nvSpPr>
        <p:spPr>
          <a:xfrm>
            <a:off x="285720" y="5857892"/>
            <a:ext cx="850112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AutoNum type="arabicPeriod" startAt="10"/>
            </a:pPr>
            <a:r>
              <a:rPr lang="ru-RU" sz="2400" dirty="0" smtClean="0">
                <a:solidFill>
                  <a:srgbClr val="9933FF"/>
                </a:solidFill>
              </a:rPr>
              <a:t>В школе каждый отвечает за себя, поэтому   </a:t>
            </a:r>
          </a:p>
          <a:p>
            <a:pPr marL="457200" indent="-457200"/>
            <a:r>
              <a:rPr lang="ru-RU" sz="2400" dirty="0" smtClean="0">
                <a:solidFill>
                  <a:srgbClr val="9933FF"/>
                </a:solidFill>
              </a:rPr>
              <a:t>      помогать друг другу не нужно.</a:t>
            </a:r>
            <a:endParaRPr lang="ru-RU" sz="2400" dirty="0">
              <a:solidFill>
                <a:srgbClr val="9933FF"/>
              </a:solidFill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285720" y="214290"/>
            <a:ext cx="8643998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400" dirty="0" smtClean="0">
                <a:solidFill>
                  <a:srgbClr val="FF0000"/>
                </a:solidFill>
              </a:rPr>
              <a:t>Выбери правильные советы.</a:t>
            </a:r>
            <a:endParaRPr lang="ru-RU" sz="44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2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2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2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2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2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2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2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20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20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20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2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2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2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20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9" dur="2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2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20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6" dur="20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20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8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2000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1" dur="2000" fill="hold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2000" fill="hold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857224" y="928670"/>
            <a:ext cx="8286776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Wingdings" pitchFamily="2" charset="2"/>
              <a:buChar char="v"/>
            </a:pPr>
            <a:r>
              <a:rPr lang="ru-RU" sz="2800" dirty="0" smtClean="0">
                <a:solidFill>
                  <a:srgbClr val="9933FF"/>
                </a:solidFill>
              </a:rPr>
              <a:t>Если хочешь ответить на вопрос учителя,             </a:t>
            </a:r>
          </a:p>
          <a:p>
            <a:pPr marL="457200" indent="-457200"/>
            <a:r>
              <a:rPr lang="ru-RU" sz="2800" dirty="0" smtClean="0">
                <a:solidFill>
                  <a:srgbClr val="9933FF"/>
                </a:solidFill>
              </a:rPr>
              <a:t>     подними руку.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857224" y="1785926"/>
            <a:ext cx="7929618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Wingdings" pitchFamily="2" charset="2"/>
              <a:buChar char="v"/>
            </a:pPr>
            <a:r>
              <a:rPr lang="ru-RU" sz="2800" dirty="0" smtClean="0">
                <a:solidFill>
                  <a:srgbClr val="9933FF"/>
                </a:solidFill>
              </a:rPr>
              <a:t>Входящего в класс взрослого приветствуй стоя.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857224" y="2571744"/>
            <a:ext cx="7643866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v"/>
            </a:pPr>
            <a:r>
              <a:rPr lang="ru-RU" sz="2800" dirty="0" smtClean="0">
                <a:solidFill>
                  <a:srgbClr val="9933FF"/>
                </a:solidFill>
              </a:rPr>
              <a:t> Бегать и шумно играть можно на      </a:t>
            </a:r>
          </a:p>
          <a:p>
            <a:r>
              <a:rPr lang="ru-RU" sz="2800" dirty="0" smtClean="0">
                <a:solidFill>
                  <a:srgbClr val="9933FF"/>
                </a:solidFill>
              </a:rPr>
              <a:t>    спортивной площадке.     </a:t>
            </a:r>
            <a:endParaRPr lang="ru-RU" sz="280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857224" y="3429000"/>
            <a:ext cx="7929618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Wingdings" pitchFamily="2" charset="2"/>
              <a:buChar char="v"/>
            </a:pPr>
            <a:r>
              <a:rPr lang="ru-RU" sz="2800" dirty="0" smtClean="0">
                <a:solidFill>
                  <a:srgbClr val="9933FF"/>
                </a:solidFill>
              </a:rPr>
              <a:t>Помогать друг другу нужно всегда и всюду.</a:t>
            </a:r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71802" y="4429132"/>
            <a:ext cx="2714644" cy="2285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9" name="TextBox 8"/>
          <p:cNvSpPr txBox="1"/>
          <p:nvPr/>
        </p:nvSpPr>
        <p:spPr>
          <a:xfrm>
            <a:off x="1142976" y="214290"/>
            <a:ext cx="735811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dirty="0" smtClean="0">
                <a:solidFill>
                  <a:srgbClr val="FF0000"/>
                </a:solidFill>
              </a:rPr>
              <a:t>ПРАВИЛЬНЫЕ СОВЕТЫ</a:t>
            </a:r>
            <a:endParaRPr lang="ru-RU" sz="4000" dirty="0">
              <a:solidFill>
                <a:srgbClr val="FF0000"/>
              </a:solidFill>
            </a:endParaRPr>
          </a:p>
        </p:txBody>
      </p:sp>
      <p:pic>
        <p:nvPicPr>
          <p:cNvPr id="11" name="Picture 2" descr="C:\Users\Учитель\Pictures\270.gif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500826" y="4857760"/>
            <a:ext cx="1643074" cy="16240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3" name="Picture 2" descr="C:\Users\Учитель\Pictures\270.gif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85786" y="4857760"/>
            <a:ext cx="1643074" cy="16240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17" descr="попугай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lum contrast="20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571480"/>
            <a:ext cx="5429288" cy="5214974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ru-RU" sz="2800" dirty="0" smtClean="0">
                <a:solidFill>
                  <a:srgbClr val="C00000"/>
                </a:solidFill>
              </a:rPr>
              <a:t> </a:t>
            </a:r>
            <a:r>
              <a:rPr lang="ru-RU" sz="3600" b="1" dirty="0" smtClean="0">
                <a:solidFill>
                  <a:srgbClr val="C00000"/>
                </a:solidFill>
              </a:rPr>
              <a:t>Правила для</a:t>
            </a:r>
          </a:p>
          <a:p>
            <a:pPr>
              <a:buNone/>
            </a:pPr>
            <a:r>
              <a:rPr lang="ru-RU" sz="3600" b="1" dirty="0" smtClean="0">
                <a:solidFill>
                  <a:srgbClr val="C00000"/>
                </a:solidFill>
              </a:rPr>
              <a:t> учащихся </a:t>
            </a:r>
          </a:p>
          <a:p>
            <a:pPr>
              <a:buNone/>
            </a:pPr>
            <a:r>
              <a:rPr lang="ru-RU" sz="3600" b="1" dirty="0" smtClean="0">
                <a:solidFill>
                  <a:srgbClr val="C00000"/>
                </a:solidFill>
              </a:rPr>
              <a:t> школы</a:t>
            </a:r>
          </a:p>
          <a:p>
            <a:pPr>
              <a:buNone/>
            </a:pPr>
            <a:r>
              <a:rPr lang="ru-RU" sz="3600" b="1" dirty="0" smtClean="0">
                <a:solidFill>
                  <a:srgbClr val="C00000"/>
                </a:solidFill>
              </a:rPr>
              <a:t> устанавливают </a:t>
            </a:r>
          </a:p>
          <a:p>
            <a:pPr>
              <a:buNone/>
            </a:pPr>
            <a:r>
              <a:rPr lang="ru-RU" sz="3600" b="1" dirty="0" smtClean="0">
                <a:solidFill>
                  <a:srgbClr val="C00000"/>
                </a:solidFill>
              </a:rPr>
              <a:t> нормы поведения </a:t>
            </a:r>
          </a:p>
          <a:p>
            <a:pPr>
              <a:buNone/>
            </a:pPr>
            <a:r>
              <a:rPr lang="ru-RU" sz="3600" b="1" dirty="0" smtClean="0">
                <a:solidFill>
                  <a:srgbClr val="C00000"/>
                </a:solidFill>
              </a:rPr>
              <a:t> учеников в здании </a:t>
            </a:r>
          </a:p>
          <a:p>
            <a:pPr>
              <a:buNone/>
            </a:pPr>
            <a:r>
              <a:rPr lang="ru-RU" sz="3600" b="1" dirty="0" smtClean="0">
                <a:solidFill>
                  <a:srgbClr val="C00000"/>
                </a:solidFill>
              </a:rPr>
              <a:t> и на территории</a:t>
            </a:r>
          </a:p>
          <a:p>
            <a:pPr>
              <a:buNone/>
            </a:pPr>
            <a:r>
              <a:rPr lang="ru-RU" sz="3600" b="1" dirty="0" smtClean="0">
                <a:solidFill>
                  <a:srgbClr val="C00000"/>
                </a:solidFill>
              </a:rPr>
              <a:t> школы. </a:t>
            </a:r>
            <a:endParaRPr lang="ru-RU" sz="3600" b="1" dirty="0">
              <a:solidFill>
                <a:srgbClr val="C00000"/>
              </a:solidFill>
            </a:endParaRPr>
          </a:p>
        </p:txBody>
      </p:sp>
      <p:pic>
        <p:nvPicPr>
          <p:cNvPr id="4" name="Рисунок 3" descr="D:\Для Айгули\Портфолио\школа моя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86314" y="642918"/>
            <a:ext cx="4143404" cy="34290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u="sng" dirty="0" smtClean="0">
                <a:solidFill>
                  <a:srgbClr val="FF0000"/>
                </a:solidFill>
              </a:rPr>
              <a:t>ПРАВИЛА ПОВЕДЕНИЯ: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4" name="Овал 3"/>
          <p:cNvSpPr/>
          <p:nvPr/>
        </p:nvSpPr>
        <p:spPr bwMode="auto">
          <a:xfrm>
            <a:off x="142844" y="3571876"/>
            <a:ext cx="4214842" cy="1857388"/>
          </a:xfrm>
          <a:prstGeom prst="ellipse">
            <a:avLst/>
          </a:prstGeom>
          <a:solidFill>
            <a:schemeClr val="accent1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>
            <a:glow rad="228600">
              <a:schemeClr val="accent2">
                <a:satMod val="175000"/>
                <a:alpha val="40000"/>
              </a:schemeClr>
            </a:glo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4000" dirty="0" smtClean="0">
                <a:ln>
                  <a:solidFill>
                    <a:srgbClr val="FF0000"/>
                  </a:solidFill>
                </a:ln>
                <a:solidFill>
                  <a:srgbClr val="3333CC"/>
                </a:solidFill>
              </a:rPr>
              <a:t>н</a:t>
            </a:r>
            <a:r>
              <a:rPr kumimoji="0" lang="ru-RU" sz="4000" b="1" i="0" u="none" strike="noStrike" cap="none" normalizeH="0" baseline="0" dirty="0" smtClean="0">
                <a:ln>
                  <a:solidFill>
                    <a:srgbClr val="FF0000"/>
                  </a:solidFill>
                </a:ln>
                <a:solidFill>
                  <a:srgbClr val="3333CC"/>
                </a:solidFill>
                <a:effectLst/>
                <a:latin typeface="Arial" charset="0"/>
              </a:rPr>
              <a:t>а  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000" b="1" i="0" u="none" strike="noStrike" cap="none" normalizeH="0" baseline="0" dirty="0" smtClean="0">
                <a:ln>
                  <a:solidFill>
                    <a:srgbClr val="FF0000"/>
                  </a:solidFill>
                </a:ln>
                <a:solidFill>
                  <a:srgbClr val="3333CC"/>
                </a:solidFill>
                <a:effectLst/>
                <a:latin typeface="Arial" charset="0"/>
              </a:rPr>
              <a:t>уроке</a:t>
            </a:r>
          </a:p>
        </p:txBody>
      </p:sp>
      <p:sp>
        <p:nvSpPr>
          <p:cNvPr id="5" name="Овал 4"/>
          <p:cNvSpPr/>
          <p:nvPr/>
        </p:nvSpPr>
        <p:spPr bwMode="auto">
          <a:xfrm>
            <a:off x="4786314" y="3571876"/>
            <a:ext cx="4071966" cy="1714512"/>
          </a:xfrm>
          <a:prstGeom prst="ellipse">
            <a:avLst/>
          </a:prstGeom>
          <a:solidFill>
            <a:schemeClr val="accent1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>
            <a:glow rad="228600">
              <a:schemeClr val="accent2">
                <a:satMod val="175000"/>
                <a:alpha val="40000"/>
              </a:schemeClr>
            </a:glo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4000" dirty="0" smtClean="0">
                <a:ln>
                  <a:solidFill>
                    <a:srgbClr val="FF0000"/>
                  </a:solidFill>
                </a:ln>
                <a:solidFill>
                  <a:srgbClr val="3333CC"/>
                </a:solidFill>
              </a:rPr>
              <a:t>н</a:t>
            </a:r>
            <a:r>
              <a:rPr kumimoji="0" lang="ru-RU" sz="4000" b="1" i="0" u="none" strike="noStrike" cap="none" normalizeH="0" baseline="0" dirty="0" smtClean="0">
                <a:ln>
                  <a:solidFill>
                    <a:srgbClr val="FF0000"/>
                  </a:solidFill>
                </a:ln>
                <a:solidFill>
                  <a:srgbClr val="3333CC"/>
                </a:solidFill>
                <a:effectLst/>
                <a:latin typeface="Arial" charset="0"/>
              </a:rPr>
              <a:t>а 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000" b="1" i="0" u="none" strike="noStrike" cap="none" normalizeH="0" baseline="0" dirty="0" smtClean="0">
                <a:ln>
                  <a:solidFill>
                    <a:srgbClr val="FF0000"/>
                  </a:solidFill>
                </a:ln>
                <a:solidFill>
                  <a:srgbClr val="3333CC"/>
                </a:solidFill>
                <a:effectLst/>
                <a:latin typeface="Arial" charset="0"/>
              </a:rPr>
              <a:t>перемене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2143108" y="1142984"/>
            <a:ext cx="71438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pic>
        <p:nvPicPr>
          <p:cNvPr id="28673" name="Picture 1" descr="C:\Users\Учитель\Pictures\AG00090_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857356" y="1714488"/>
            <a:ext cx="714381" cy="1643074"/>
          </a:xfrm>
          <a:prstGeom prst="rect">
            <a:avLst/>
          </a:prstGeom>
          <a:noFill/>
        </p:spPr>
      </p:pic>
      <p:pic>
        <p:nvPicPr>
          <p:cNvPr id="3" name="Picture 1" descr="C:\Users\Учитель\Pictures\AG00090_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500826" y="1714488"/>
            <a:ext cx="714379" cy="1571636"/>
          </a:xfrm>
          <a:prstGeom prst="rect">
            <a:avLst/>
          </a:prstGeom>
          <a:noFill/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42844" y="3571876"/>
            <a:ext cx="8715436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buNone/>
            </a:pPr>
            <a:r>
              <a:rPr lang="en-US" dirty="0" smtClean="0">
                <a:solidFill>
                  <a:srgbClr val="C00000"/>
                </a:solidFill>
              </a:rPr>
              <a:t> </a:t>
            </a:r>
            <a:r>
              <a:rPr lang="ru-RU" dirty="0" smtClean="0">
                <a:solidFill>
                  <a:srgbClr val="C00000"/>
                </a:solidFill>
              </a:rPr>
              <a:t>ПРАВИЛА </a:t>
            </a:r>
          </a:p>
          <a:p>
            <a:pPr algn="just">
              <a:buNone/>
            </a:pPr>
            <a:r>
              <a:rPr lang="en-US" dirty="0" smtClean="0">
                <a:solidFill>
                  <a:srgbClr val="C00000"/>
                </a:solidFill>
              </a:rPr>
              <a:t>        </a:t>
            </a:r>
            <a:r>
              <a:rPr lang="ru-RU" dirty="0" smtClean="0">
                <a:solidFill>
                  <a:srgbClr val="C00000"/>
                </a:solidFill>
              </a:rPr>
              <a:t>ПОВЕДЕНИЯ</a:t>
            </a:r>
          </a:p>
          <a:p>
            <a:pPr algn="just">
              <a:buNone/>
            </a:pPr>
            <a:r>
              <a:rPr lang="ru-RU" dirty="0" smtClean="0">
                <a:solidFill>
                  <a:srgbClr val="C00000"/>
                </a:solidFill>
              </a:rPr>
              <a:t> </a:t>
            </a:r>
            <a:r>
              <a:rPr lang="en-US" dirty="0" smtClean="0">
                <a:solidFill>
                  <a:srgbClr val="C00000"/>
                </a:solidFill>
              </a:rPr>
              <a:t>               </a:t>
            </a:r>
            <a:r>
              <a:rPr lang="ru-RU" dirty="0" smtClean="0">
                <a:solidFill>
                  <a:srgbClr val="C00000"/>
                </a:solidFill>
              </a:rPr>
              <a:t>       НА УРОКАХ</a:t>
            </a:r>
            <a:endParaRPr lang="ru-RU" dirty="0"/>
          </a:p>
        </p:txBody>
      </p:sp>
      <p:pic>
        <p:nvPicPr>
          <p:cNvPr id="27649" name="Picture 1" descr="F:\АНИМАШ\78756399111dbcdbfcf00793dbe37981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333874" y="642918"/>
            <a:ext cx="3881463" cy="3738582"/>
          </a:xfrm>
          <a:prstGeom prst="rect">
            <a:avLst/>
          </a:prstGeom>
          <a:noFill/>
        </p:spPr>
      </p:pic>
    </p:spTree>
  </p:cSld>
  <p:clrMapOvr>
    <a:masterClrMapping/>
  </p:clrMapOvr>
  <p:transition>
    <p:split dir="in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929058" y="285728"/>
            <a:ext cx="4429156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400" dirty="0" smtClean="0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Учащиеся      приходят в школу не позднее чем за 10-15 минут до начала уроков. </a:t>
            </a:r>
            <a:endParaRPr lang="ru-RU" sz="4400" dirty="0">
              <a:solidFill>
                <a:srgbClr val="FF33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5602" name="Picture 2" descr="C:\Users\Учитель\Documents\Щербач Н.И\Kartinki\gif\Движ.анимация\AG00040_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572264" y="4572008"/>
            <a:ext cx="2571736" cy="2000264"/>
          </a:xfrm>
          <a:prstGeom prst="rect">
            <a:avLst/>
          </a:prstGeom>
          <a:noFill/>
        </p:spPr>
      </p:pic>
      <p:pic>
        <p:nvPicPr>
          <p:cNvPr id="5" name="Picture 1" descr="F:\АНИМАШ\64b3da851aab90fb1fe73c500483f026.gif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-214346" y="285728"/>
            <a:ext cx="4500562" cy="5357850"/>
          </a:xfrm>
          <a:prstGeom prst="rect">
            <a:avLst/>
          </a:prstGeom>
          <a:noFill/>
        </p:spPr>
      </p:pic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286116" y="428605"/>
            <a:ext cx="5429288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solidFill>
                  <a:srgbClr val="C00000"/>
                </a:solidFill>
              </a:rPr>
              <a:t>Одежда учащегося должна быть чистой и опрятной.</a:t>
            </a:r>
            <a:endParaRPr lang="ru-RU" dirty="0">
              <a:solidFill>
                <a:srgbClr val="C00000"/>
              </a:solidFill>
            </a:endParaRPr>
          </a:p>
        </p:txBody>
      </p:sp>
      <p:pic>
        <p:nvPicPr>
          <p:cNvPr id="5" name="Picture 1" descr="F:\АНИМАШ\1093120115s002.gif"/>
          <p:cNvPicPr>
            <a:picLocks noChangeAspect="1" noChangeArrowheads="1"/>
          </p:cNvPicPr>
          <p:nvPr/>
        </p:nvPicPr>
        <p:blipFill>
          <a:blip r:embed="rId2">
            <a:lum contrast="10000"/>
          </a:blip>
          <a:srcRect/>
          <a:stretch>
            <a:fillRect/>
          </a:stretch>
        </p:blipFill>
        <p:spPr bwMode="auto">
          <a:xfrm>
            <a:off x="357158" y="2000240"/>
            <a:ext cx="2857520" cy="4429156"/>
          </a:xfrm>
          <a:prstGeom prst="rect">
            <a:avLst/>
          </a:prstGeom>
          <a:noFill/>
          <a:ln>
            <a:solidFill>
              <a:srgbClr val="3333CC"/>
            </a:solidFill>
          </a:ln>
          <a:effectLst>
            <a:glow rad="101600">
              <a:schemeClr val="accent2">
                <a:satMod val="175000"/>
                <a:alpha val="40000"/>
              </a:schemeClr>
            </a:glow>
          </a:effectLst>
        </p:spPr>
      </p:pic>
      <p:pic>
        <p:nvPicPr>
          <p:cNvPr id="19458" name="Picture 2" descr="https://encrypted-tbn0.gstatic.com/images?q=tbn:ANd9GcQlEGoTalzF4KtWRq6eEvJhHCyPAoYvY80uCd5pSaLqYU8sCCqF1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786578" y="4429132"/>
            <a:ext cx="2076450" cy="2200275"/>
          </a:xfrm>
          <a:prstGeom prst="rect">
            <a:avLst/>
          </a:prstGeom>
          <a:noFill/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571472" y="214290"/>
            <a:ext cx="7715304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dirty="0" smtClean="0">
                <a:solidFill>
                  <a:srgbClr val="3366FF"/>
                </a:solidFill>
              </a:rPr>
              <a:t>Учащиеся входят в класс </a:t>
            </a:r>
          </a:p>
          <a:p>
            <a:r>
              <a:rPr lang="ru-RU" sz="4000" dirty="0" smtClean="0">
                <a:solidFill>
                  <a:srgbClr val="3366FF"/>
                </a:solidFill>
              </a:rPr>
              <a:t>со звонком.</a:t>
            </a:r>
          </a:p>
          <a:p>
            <a:r>
              <a:rPr lang="ru-RU" sz="4000" dirty="0" smtClean="0">
                <a:solidFill>
                  <a:srgbClr val="00B050"/>
                </a:solidFill>
              </a:rPr>
              <a:t>Опаздывать на урок без      </a:t>
            </a:r>
          </a:p>
          <a:p>
            <a:r>
              <a:rPr lang="ru-RU" sz="4000" dirty="0" smtClean="0">
                <a:solidFill>
                  <a:srgbClr val="00B050"/>
                </a:solidFill>
              </a:rPr>
              <a:t> уважительной причины </a:t>
            </a:r>
          </a:p>
          <a:p>
            <a:r>
              <a:rPr lang="ru-RU" sz="4000" dirty="0" smtClean="0">
                <a:solidFill>
                  <a:srgbClr val="00B050"/>
                </a:solidFill>
              </a:rPr>
              <a:t> не разрешается.</a:t>
            </a:r>
            <a:r>
              <a:rPr lang="ru-RU" sz="4000" dirty="0" smtClean="0"/>
              <a:t/>
            </a:r>
            <a:br>
              <a:rPr lang="ru-RU" sz="4000" dirty="0" smtClean="0"/>
            </a:br>
            <a:endParaRPr lang="ru-RU" sz="4000" dirty="0"/>
          </a:p>
        </p:txBody>
      </p:sp>
      <p:pic>
        <p:nvPicPr>
          <p:cNvPr id="17409" name="Picture 1" descr="F:\АНИМАШ\f270704a64d27d4c6b654f58f188359a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428861" y="3643314"/>
            <a:ext cx="4000528" cy="2571768"/>
          </a:xfrm>
          <a:prstGeom prst="rect">
            <a:avLst/>
          </a:prstGeom>
          <a:noFill/>
        </p:spPr>
      </p:pic>
      <p:sp>
        <p:nvSpPr>
          <p:cNvPr id="5" name="Солнце 4"/>
          <p:cNvSpPr/>
          <p:nvPr/>
        </p:nvSpPr>
        <p:spPr bwMode="auto">
          <a:xfrm>
            <a:off x="214282" y="500042"/>
            <a:ext cx="285752" cy="142876"/>
          </a:xfrm>
          <a:prstGeom prst="sun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5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6" name="Солнце 5"/>
          <p:cNvSpPr/>
          <p:nvPr/>
        </p:nvSpPr>
        <p:spPr bwMode="auto">
          <a:xfrm>
            <a:off x="214282" y="1785926"/>
            <a:ext cx="285752" cy="142876"/>
          </a:xfrm>
          <a:prstGeom prst="sun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5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</p:cSld>
  <p:clrMapOvr>
    <a:masterClrMapping/>
  </p:clrMapOvr>
  <p:transition>
    <p:pull dir="u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14282" y="2428868"/>
            <a:ext cx="864399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smtClean="0"/>
              <a:t>  </a:t>
            </a:r>
            <a:endParaRPr lang="ru-RU" sz="2800" dirty="0"/>
          </a:p>
        </p:txBody>
      </p:sp>
      <p:sp>
        <p:nvSpPr>
          <p:cNvPr id="5" name="TextBox 4"/>
          <p:cNvSpPr txBox="1"/>
          <p:nvPr/>
        </p:nvSpPr>
        <p:spPr>
          <a:xfrm>
            <a:off x="0" y="214290"/>
            <a:ext cx="91440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dirty="0" smtClean="0">
                <a:solidFill>
                  <a:srgbClr val="0066FF"/>
                </a:solidFill>
                <a:effectLst/>
                <a:latin typeface="Arial Black" pitchFamily="34" charset="0"/>
              </a:rPr>
              <a:t>   На уроке будь старательным,</a:t>
            </a:r>
          </a:p>
          <a:p>
            <a:r>
              <a:rPr lang="ru-RU" sz="3600" dirty="0" smtClean="0">
                <a:solidFill>
                  <a:srgbClr val="0066FF"/>
                </a:solidFill>
                <a:effectLst/>
                <a:latin typeface="Arial Black" pitchFamily="34" charset="0"/>
              </a:rPr>
              <a:t>              будь спокойным и               </a:t>
            </a:r>
          </a:p>
          <a:p>
            <a:r>
              <a:rPr lang="ru-RU" sz="3600" dirty="0" smtClean="0">
                <a:solidFill>
                  <a:srgbClr val="0066FF"/>
                </a:solidFill>
                <a:latin typeface="Arial Black" pitchFamily="34" charset="0"/>
              </a:rPr>
              <a:t>                 внимательным.</a:t>
            </a:r>
            <a:endParaRPr lang="ru-RU" sz="3600" dirty="0" smtClean="0">
              <a:solidFill>
                <a:srgbClr val="0066FF"/>
              </a:solidFill>
              <a:effectLst/>
              <a:latin typeface="Arial Black" pitchFamily="34" charset="0"/>
            </a:endParaRPr>
          </a:p>
          <a:p>
            <a:endParaRPr lang="ru-RU" sz="3600" dirty="0">
              <a:ln>
                <a:solidFill>
                  <a:srgbClr val="FF0000"/>
                </a:solidFill>
              </a:ln>
              <a:effectLst/>
            </a:endParaRPr>
          </a:p>
        </p:txBody>
      </p:sp>
      <p:pic>
        <p:nvPicPr>
          <p:cNvPr id="6" name="Рисунок 5" descr="http://cs10474.userapi.com/v10474807/7fc/X5ZFCJWFWXE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43042" y="2285992"/>
            <a:ext cx="6072230" cy="40719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938</TotalTime>
  <Words>483</Words>
  <Application>Microsoft Office PowerPoint</Application>
  <PresentationFormat>Экран (4:3)</PresentationFormat>
  <Paragraphs>103</Paragraphs>
  <Slides>25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25</vt:i4>
      </vt:variant>
    </vt:vector>
  </HeadingPairs>
  <TitlesOfParts>
    <vt:vector size="26" baseType="lpstr">
      <vt:lpstr>Трек</vt:lpstr>
      <vt:lpstr>                                                           Презентация на тему:                  «Школьные Правила для учащихся начальной школы»   составилА  учитель начальных классов средней школы № 9 города Набережные Челны Мусагитова Айгуль Камилевна </vt:lpstr>
      <vt:lpstr>Слайд 2</vt:lpstr>
      <vt:lpstr>Слайд 3</vt:lpstr>
      <vt:lpstr>ПРАВИЛА ПОВЕДЕНИЯ: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  <vt:lpstr>Слайд 22</vt:lpstr>
      <vt:lpstr>Слайд 23</vt:lpstr>
      <vt:lpstr>Слайд 24</vt:lpstr>
      <vt:lpstr>Слайд 25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Габдрахманов Руслан Камилевич </cp:lastModifiedBy>
  <cp:revision>118</cp:revision>
  <dcterms:created xsi:type="dcterms:W3CDTF">2007-01-11T15:46:22Z</dcterms:created>
  <dcterms:modified xsi:type="dcterms:W3CDTF">2014-04-06T13:22:27Z</dcterms:modified>
</cp:coreProperties>
</file>