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13"/>
  </p:notesMasterIdLst>
  <p:sldIdLst>
    <p:sldId id="256" r:id="rId2"/>
    <p:sldId id="258" r:id="rId3"/>
    <p:sldId id="261" r:id="rId4"/>
    <p:sldId id="259" r:id="rId5"/>
    <p:sldId id="260" r:id="rId6"/>
    <p:sldId id="262" r:id="rId7"/>
    <p:sldId id="263" r:id="rId8"/>
    <p:sldId id="265" r:id="rId9"/>
    <p:sldId id="266" r:id="rId10"/>
    <p:sldId id="264" r:id="rId11"/>
    <p:sldId id="26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89" autoAdjust="0"/>
  </p:normalViewPr>
  <p:slideViewPr>
    <p:cSldViewPr>
      <p:cViewPr varScale="1">
        <p:scale>
          <a:sx n="64" d="100"/>
          <a:sy n="64" d="100"/>
        </p:scale>
        <p:origin x="-15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43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F12F2CA-F7CD-4CC9-ACD1-C49EBB67F0FE}" type="datetimeFigureOut">
              <a:rPr lang="ru-RU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6EF6219-8DA0-4395-87DA-331AF8505A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086A48-CE72-46F9-B77F-9CB5EF580636}" type="slidenum">
              <a:rPr lang="ru-RU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812013-2F00-48A9-BCFD-A22EFE4A1D0D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39EE24-FF7F-48A7-B82A-F115A488CE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796C28-3065-4377-AB9F-A5D626CCCFA8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1E8FD4-EB43-4AE0-BF8B-E60D43D7057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C94E6A-9468-496B-9B7E-08384D1962FD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63552-3E27-4CFE-A0E9-1A2F5EB3A79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9E3645-E32D-4462-8EBD-20A6DF0CD2CC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D6FA8E-2FF6-482D-9751-0E8223CEE2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182A09-2330-4FED-BB1F-0D27C2ADB348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A4420C-F203-4C54-83EC-83471A582F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50B5D3-6B64-4F95-A28B-05429E045BB7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383591-D060-4C39-A008-FCCE4349EB8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71BFE9-B92E-4B9D-AE9B-576A189D13B7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8D9C81-74BD-4488-B74E-580F1F04C34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F170F5-6EC8-4F97-BF5D-66F6EC42648D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A88C-658A-4287-89D5-0FA04019CC1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1C306F-3C75-4098-86C8-E23041492246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021B1795-7201-4A8A-98C4-D2A22984459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8987AC-0ACA-4FDC-9A13-CB7126838E26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A950AA-4233-4A5D-8D13-C64045107C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E378CD-024A-42DF-B407-ECCDC162576D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1EF252-1080-43A8-8399-C9E90730AA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9703F6CA-F660-410A-AEB0-76D0F91EB0F6}" type="datetimeFigureOut">
              <a:rPr lang="ru-RU" smtClean="0"/>
              <a:pPr>
                <a:defRPr/>
              </a:pPr>
              <a:t>21.06.2015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3B359827-D7B4-4442-BC64-C3B75D4827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://ok.ya1.ru/uploads/posts/2010-12/1293484852_1004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http://upload.wikimedia.org/wikipedia/sah/1/1f/%D0%9A%D1%83%D0%BB%D1%8C%D0%B1%D0%B5%D1%80%D1%82%D0%B8%D0%BD%D0%BE%D0%B2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ok.ya1.ru/uploads/posts/2010-12/1293484209_1292287963_1255787508_2sn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E%D0%B1%D0%B8%D0%BB%D0%B5%D0%B9%D0%BD%D0%B0%D1%8F_%D0%BC%D0%B5%D0%B4%D0%B0%D0%BB%D1%8C_%C2%AB%D0%A2%D1%80%D0%B8%D0%B4%D1%86%D0%B0%D1%82%D1%8C_%D0%BB%D0%B5%D1%82_%D0%9F%D0%BE%D0%B1%D0%B5%D0%B4%D1%8B_%D0%B2_%D0%92%D0%B5%D0%BB%D0%B8%D0%BA%D0%BE%D0%B9_%D0%9E%D1%82%D0%B5%D1%87%D0%B5%D1%81%D1%82%D0%B2%D0%B5%D0%BD%D0%BD%D0%BE%D0%B9_%D0%B2%D0%BE%D0%B9%D0%BD%D0%B5_1941%E2%80%941945_%D0%B3%D0%B3.%C2%BB" TargetMode="External"/><Relationship Id="rId3" Type="http://schemas.openxmlformats.org/officeDocument/2006/relationships/hyperlink" Target="http://ru.wikipedia.org/wiki/%D0%9E%D1%80%D0%B4%D0%B5%D0%BD_%D0%A1%D0%BB%D0%B0%D0%B2%D1%8B" TargetMode="External"/><Relationship Id="rId7" Type="http://schemas.openxmlformats.org/officeDocument/2006/relationships/hyperlink" Target="http://ru.wikipedia.org/wiki/%D0%AE%D0%B1%D0%B8%D0%BB%D0%B5%D0%B9%D0%BD%D0%B0%D1%8F_%D0%BC%D0%B5%D0%B4%D0%B0%D0%BB%D1%8C_%C2%AB%D0%94%D0%B2%D0%B0%D0%B4%D1%86%D0%B0%D1%82%D1%8C_%D0%BB%D0%B5%D1%82_%D0%9F%D0%BE%D0%B1%D0%B5%D0%B4%D1%8B_%D0%B2_%D0%92%D0%B5%D0%BB%D0%B8%D0%BA%D0%BE%D0%B9_%D0%9E%D1%82%D0%B5%D1%87%D0%B5%D1%81%D1%82%D0%B2%D0%B5%D0%BD%D0%BD%D0%BE%D0%B9_%D0%B2%D0%BE%D0%B9%D0%BD%D0%B5_1941%E2%80%941945_%D0%B3%D0%B3.%C2%BB" TargetMode="External"/><Relationship Id="rId12" Type="http://schemas.openxmlformats.org/officeDocument/2006/relationships/hyperlink" Target="http://ru.wikipedia.org/wiki/%D0%AE%D0%B1%D0%B8%D0%BB%D0%B5%D0%B9%D0%BD%D0%B0%D1%8F_%D0%BC%D0%B5%D0%B4%D0%B0%D0%BB%D1%8C_%C2%AB%D0%97%D0%B0_%D0%B4%D0%BE%D0%B1%D0%BB%D0%B5%D1%81%D1%82%D0%BD%D1%8B%D0%B9_%D1%82%D1%80%D1%83%D0%B4_(%D0%97%D0%B0_%D0%B2%D0%BE%D0%B8%D0%BD%D1%81%D0%BA%D1%83%D1%8E_%D0%B4%D0%BE%D0%B1%D0%BB%D0%B5%D1%81%D1%82%D1%8C)._%D0%92_%D0%BE%D0%B7%D0%BD%D0%B0%D0%BC%D0%B5%D0%BD%D0%BE%D0%B2%D0%B0%D0%BD%D0%B8%D0%B5_100-%D0%BB%D0%B5%D1%82%D0%B8%D1%8F_%D1%81%D0%BE_%D0%B4%D0%BD%D1%8F_%D1%80%D0%BE%D0%B6%D0%B4%D0%B5%D0%BD%D0%B8%D1%8F_%D0%92%D0%BB%D0%B0%D0%B4%D0%B8%D0%BC%D0%B8%D1%80%D0%B0_%D0%98%D0%BB%D1%8C%D0%B8%D1%87%D0%B0_%D0%9B%D0%B5%D0%BD%D0%B8%D0%BD%D0%B0%C2%BB" TargetMode="External"/><Relationship Id="rId2" Type="http://schemas.openxmlformats.org/officeDocument/2006/relationships/hyperlink" Target="http://ru.wikipedia.org/wiki/%D0%9E%D1%80%D0%B4%D0%B5%D0%BD_%D0%9A%D1%80%D0%B0%D1%81%D0%BD%D0%BE%D0%B3%D0%BE_%D0%97%D0%BD%D0%B0%D0%BC%D0%B5%D0%BD%D0%B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C%D0%B5%D0%B4%D0%B0%D0%BB%D1%8C_%C2%AB%D0%97%D0%B0_%D0%BF%D0%BE%D0%B1%D0%B5%D0%B4%D1%83_%D0%BD%D0%B0%D0%B4_%D0%93%D0%B5%D1%80%D0%BC%D0%B0%D0%BD%D0%B8%D0%B5%D0%B9_%D0%B2_%D0%92%D0%B5%D0%BB%D0%B8%D0%BA%D0%BE%D0%B9_%D0%9E%D1%82%D0%B5%D1%87%D0%B5%D1%81%D1%82%D0%B2%D0%B5%D0%BD%D0%BD%D0%BE%D0%B9_%D0%B2%D0%BE%D0%B9%D0%BD%D0%B5_1941%E2%80%941945_%D0%B3%D0%B3.%C2%BB" TargetMode="External"/><Relationship Id="rId11" Type="http://schemas.openxmlformats.org/officeDocument/2006/relationships/hyperlink" Target="http://ru.wikipedia.org/wiki/%D0%9C%D0%B5%D0%B4%D0%B0%D0%BB%D1%8C_%C2%AB%D0%97%D0%B0_%D0%B1%D0%BE%D0%B5%D0%B2%D1%8B%D0%B5_%D0%B7%D0%B0%D1%81%D0%BB%D1%83%D0%B3%D0%B8%C2%BB" TargetMode="External"/><Relationship Id="rId5" Type="http://schemas.openxmlformats.org/officeDocument/2006/relationships/hyperlink" Target="http://ru.wikipedia.org/wiki/%D0%9E%D1%80%D0%B4%D0%B5%D0%BD_%D0%9A%D1%80%D0%B0%D1%81%D0%BD%D0%BE%D0%B9_%D0%97%D0%B2%D0%B5%D0%B7%D0%B4%D1%8B" TargetMode="External"/><Relationship Id="rId10" Type="http://schemas.openxmlformats.org/officeDocument/2006/relationships/hyperlink" Target="http://ru.wikipedia.org/wiki/%D0%9C%D0%B5%D0%B4%D0%B0%D0%BB%D1%8C_%C2%AB%D0%97%D0%B0_%D0%BE%D1%82%D0%B2%D0%B0%D0%B3%D1%83%C2%BB" TargetMode="External"/><Relationship Id="rId4" Type="http://schemas.openxmlformats.org/officeDocument/2006/relationships/hyperlink" Target="http://ru.wikipedia.org/wiki/%D0%9E%D1%80%D0%B4%D0%B5%D0%BD_%D0%9E%D1%82%D0%B5%D1%87%D0%B5%D1%81%D1%82%D0%B2%D0%B5%D0%BD%D0%BD%D0%BE%D0%B9_%D0%B2%D0%BE%D0%B9%D0%BD%D1%8B" TargetMode="External"/><Relationship Id="rId9" Type="http://schemas.openxmlformats.org/officeDocument/2006/relationships/hyperlink" Target="http://ru.wikipedia.org/wiki/%D0%AE%D0%B1%D0%B8%D0%BB%D0%B5%D0%B9%D0%BD%D0%B0%D1%8F_%D0%BC%D0%B5%D0%B4%D0%B0%D0%BB%D1%8C_%C2%AB%D0%A1%D0%BE%D1%80%D0%BE%D0%BA_%D0%BB%D0%B5%D1%82_%D0%9F%D0%BE%D0%B1%D0%B5%D0%B4%D1%8B_%D0%B2_%D0%92%D0%B5%D0%BB%D0%B8%D0%BA%D0%BE%D0%B9_%D0%9E%D1%82%D0%B5%D1%87%D0%B5%D1%81%D1%82%D0%B2%D0%B5%D0%BD%D0%BD%D0%BE%D0%B9_%D0%B2%D0%BE%D0%B9%D0%BD%D0%B5_1941%E2%80%941945_%D0%B3%D0%B3.%C2%BB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7686" y="714356"/>
            <a:ext cx="4376710" cy="264320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solidFill>
                  <a:schemeClr val="tx1"/>
                </a:solidFill>
              </a:rPr>
              <a:t>Осторожно - сибирская сова!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3857625"/>
            <a:ext cx="4305300" cy="1143000"/>
          </a:xfrm>
        </p:spPr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Иван </a:t>
            </a:r>
            <a:r>
              <a:rPr lang="ru-RU" sz="4000" b="1" dirty="0" err="1" smtClean="0">
                <a:solidFill>
                  <a:schemeClr val="bg2">
                    <a:lumMod val="50000"/>
                  </a:schemeClr>
                </a:solidFill>
              </a:rPr>
              <a:t>Кульбертинов</a:t>
            </a: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 – человек легенда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195736" y="5517232"/>
            <a:ext cx="6724650" cy="654031"/>
          </a:xfrm>
        </p:spPr>
        <p:txBody>
          <a:bodyPr/>
          <a:lstStyle/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</a:rPr>
              <a:t>Подготовил  проект учение 4 б класса МБОУ «СОШ 24» </a:t>
            </a:r>
            <a:r>
              <a:rPr lang="ru-RU" dirty="0" err="1" smtClean="0">
                <a:solidFill>
                  <a:schemeClr val="bg1"/>
                </a:solidFill>
              </a:rPr>
              <a:t>Антоев</a:t>
            </a:r>
            <a:r>
              <a:rPr lang="ru-RU" dirty="0" smtClean="0">
                <a:solidFill>
                  <a:schemeClr val="bg1"/>
                </a:solidFill>
              </a:rPr>
              <a:t> Эдуард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</a:rPr>
              <a:t>Руководитель проекта: </a:t>
            </a:r>
            <a:r>
              <a:rPr lang="ru-RU" dirty="0" err="1" smtClean="0">
                <a:solidFill>
                  <a:schemeClr val="bg1"/>
                </a:solidFill>
              </a:rPr>
              <a:t>Антоева</a:t>
            </a:r>
            <a:r>
              <a:rPr lang="ru-RU" dirty="0" smtClean="0">
                <a:solidFill>
                  <a:schemeClr val="bg1"/>
                </a:solidFill>
              </a:rPr>
              <a:t> Юлия Валентиновна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124" name="Picture 3" descr="Якутский снайпер-Иван Николаевич Кульбертин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4125913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1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67375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mtClean="0"/>
              <a:t>    </a:t>
            </a:r>
            <a:r>
              <a:rPr lang="ru-RU" b="1" smtClean="0"/>
              <a:t>Кто такой Иван Кульбертинов? 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/>
              <a:t> Это Герой Советского Союза, гвардии старшина, профессиональный снайпер, с 1942 по 1945-й годы, по официальным данным, сразивший 428 немецких фашистов, преимущественно лиц офицерского состава, в том числе, одного оберштурмбанфюрера (полковник) с двумя железными крестами.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/>
              <a:t> По признанию самого Кульбертинова, он довел список до пятисот немцев, но не по его вине, многие достижения остались незамеченными. Фронтовые статистики оказались и в этом плане «грамотеями».</a:t>
            </a:r>
            <a:br>
              <a:rPr lang="ru-RU" smtClean="0"/>
            </a:b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786063"/>
            <a:ext cx="8229600" cy="3786187"/>
          </a:xfrm>
        </p:spPr>
        <p:txBody>
          <a:bodyPr>
            <a:normAutofit fontScale="6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В 1917 году в семье бедного охотника-эвенка на берегу реки Тяни родился сын. Дата его рождения символична тем, что в этот день выстрел “Авроры” оповестил о начале новой эры. Мальчика назвали русским именем Иван. Вскоре после его рождения отец Николай Романович  </a:t>
            </a:r>
            <a:r>
              <a:rPr lang="ru-RU" dirty="0" err="1" smtClean="0"/>
              <a:t>Кульбертинов</a:t>
            </a:r>
            <a:r>
              <a:rPr lang="ru-RU" dirty="0" smtClean="0"/>
              <a:t> умер, а мальчик остался с больной матерью Анной Васильевной.</a:t>
            </a:r>
            <a:br>
              <a:rPr lang="ru-RU" dirty="0" smtClean="0"/>
            </a:br>
            <a:r>
              <a:rPr lang="ru-RU" dirty="0" smtClean="0"/>
              <a:t>В 10 лет Иван познал секреты охотничьего дела, которому его учил старший брат.</a:t>
            </a:r>
            <a:br>
              <a:rPr lang="ru-RU" dirty="0" smtClean="0"/>
            </a:br>
            <a:r>
              <a:rPr lang="ru-RU" dirty="0" smtClean="0"/>
              <a:t>Но вот в далекое эвенкийское село, до которого в ту пору можно было добраться зимой только на оленьих упряжках, долетело тревожное известие: “Война!” Иван </a:t>
            </a:r>
            <a:r>
              <a:rPr lang="ru-RU" dirty="0" err="1" smtClean="0"/>
              <a:t>Кульбертинов</a:t>
            </a:r>
            <a:r>
              <a:rPr lang="ru-RU" dirty="0" smtClean="0"/>
              <a:t> отправился на призывной пункт, объяснив военкому: “Зверя в глаз бью, хочу фашистов бить!”</a:t>
            </a:r>
            <a:br>
              <a:rPr lang="ru-RU" dirty="0" smtClean="0"/>
            </a:br>
            <a:r>
              <a:rPr lang="ru-RU" dirty="0" smtClean="0"/>
              <a:t>Его желание сбылось —12 июня 1942 года Ивана призвали  в Красную Армию. Военную подготовку проходил на Урале. Первое боевое крещение получил в начале 1943-го на Северо-Западном фронте вблизи </a:t>
            </a:r>
            <a:r>
              <a:rPr lang="ru-RU" dirty="0" err="1" smtClean="0"/>
              <a:t>Демьянска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Познакомившись с личным делом </a:t>
            </a:r>
            <a:r>
              <a:rPr lang="ru-RU" dirty="0" err="1" smtClean="0"/>
              <a:t>И.Н.Кульбертинова</a:t>
            </a:r>
            <a:r>
              <a:rPr lang="ru-RU" dirty="0" smtClean="0"/>
              <a:t> и оценив то, что он из Сибири, за ловкость и смекалку его назначили в  отделение разведчиков.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7171" name="Picture 2" descr="Якутский снайпер-Иван Николаевич Кульбертинов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357438" y="0"/>
            <a:ext cx="4214812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1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59593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Он был награжден орденами "За отвагу", «Славы» третьей степени, "Красного Знамени", "Великой Отечественной войны» первой и второй степеней. Ветераны-однополчане с восхищением вспоминали, как на Моравско-Остравском направлении Кульбертинов вышел победителем на трех снайперских дуэлях с хвалеными фашистскими асами - прямыми попаданиями в головы он сразил одного штурмбанфюрера и двух оберштурмбанфюреров из егерского спецподразделения «Ваффен СС».</a:t>
            </a:r>
            <a:br>
              <a:rPr lang="ru-RU" smtClean="0"/>
            </a:b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1"/>
          <p:cNvSpPr>
            <a:spLocks noGrp="1"/>
          </p:cNvSpPr>
          <p:nvPr>
            <p:ph idx="1"/>
          </p:nvPr>
        </p:nvSpPr>
        <p:spPr>
          <a:xfrm>
            <a:off x="457200" y="3500438"/>
            <a:ext cx="8258175" cy="2595562"/>
          </a:xfrm>
        </p:spPr>
        <p:txBody>
          <a:bodyPr/>
          <a:lstStyle/>
          <a:p>
            <a:pPr eaLnBrk="1" hangingPunct="1"/>
            <a:r>
              <a:rPr lang="ru-RU" smtClean="0"/>
              <a:t>Это про него 11 января 1944 года писала газета "Сталинское знамя" 4-го Украинского фронта: "Лучший снайпер нашего фронта, гвардии старший сержант Кульбертинов отправил в могилу своего 232-го фрица".</a:t>
            </a:r>
          </a:p>
        </p:txBody>
      </p:sp>
      <p:pic>
        <p:nvPicPr>
          <p:cNvPr id="9219" name="Picture 2" descr="Билэ:Кульбертинов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071688" y="285750"/>
            <a:ext cx="4500562" cy="316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1"/>
          <p:cNvSpPr>
            <a:spLocks noGrp="1"/>
          </p:cNvSpPr>
          <p:nvPr>
            <p:ph idx="1"/>
          </p:nvPr>
        </p:nvSpPr>
        <p:spPr>
          <a:xfrm>
            <a:off x="428625" y="3143250"/>
            <a:ext cx="8286750" cy="28575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sz="1600" b="1" smtClean="0">
                <a:latin typeface="Arial" charset="0"/>
                <a:cs typeface="Arial" charset="0"/>
              </a:rPr>
              <a:t>В районе города Чернигова у убитого немецкого офицера с опознавательными знаками «Ваффен СС» нашли неотправленное письмо, где он отмечал, что из числа убитых его батальона, некоторые пали от выстрелов маленького, коварного азиатского снайпера. А "маленьким, коварным азиатом" по всей дивизии был один только Иван Кульбертинов. Осенью, в районе города Мукачево, в одном из кварталов города была обнаружена доска с надписью </a:t>
            </a:r>
            <a:r>
              <a:rPr lang="ru-RU" sz="1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"Achtung Kulbert! (Осторожно, Кульберт!)"</a:t>
            </a:r>
            <a:r>
              <a:rPr lang="ru-RU" sz="1600" b="1" smtClean="0">
                <a:latin typeface="Arial" charset="0"/>
                <a:cs typeface="Arial" charset="0"/>
              </a:rPr>
              <a:t>. А в одном из прикарпатских сел было вывешено немецкое предупреждение: </a:t>
            </a:r>
            <a:r>
              <a:rPr lang="ru-RU" sz="1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"Achtung - Der sibirischen mitternacht" (Осторожно - сибирская сова!"</a:t>
            </a:r>
            <a:r>
              <a:rPr lang="ru-RU" sz="1600" b="1" smtClean="0">
                <a:latin typeface="Arial" charset="0"/>
                <a:cs typeface="Arial" charset="0"/>
              </a:rPr>
              <a:t>. Надпись непосредственно адресовалась офицерскому составу вермахта: чтобы были бдительнее на ватерлинии. Все эти хлопоты фрицам создал наш земляк Кульбертинов. Эсэсовское предупреждение было прочитано с неподдельной гордостью его однополчанами. Таким образом, имя Кульбертинова было хорошо известно немцам, его именем пугали на передовой, и не только.</a:t>
            </a:r>
            <a:br>
              <a:rPr lang="ru-RU" sz="1600" b="1" smtClean="0">
                <a:latin typeface="Arial" charset="0"/>
                <a:cs typeface="Arial" charset="0"/>
              </a:rPr>
            </a:br>
            <a:endParaRPr lang="ru-RU" sz="1600" b="1" smtClean="0">
              <a:latin typeface="Arial" charset="0"/>
              <a:cs typeface="Arial" charset="0"/>
            </a:endParaRPr>
          </a:p>
        </p:txBody>
      </p:sp>
      <p:pic>
        <p:nvPicPr>
          <p:cNvPr id="10243" name="Picture 2" descr="Якутский снайпер-Иван Николаевич Кульбертинов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286000" y="214313"/>
            <a:ext cx="4429125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1"/>
          <p:cNvSpPr>
            <a:spLocks noGrp="1"/>
          </p:cNvSpPr>
          <p:nvPr>
            <p:ph idx="1"/>
          </p:nvPr>
        </p:nvSpPr>
        <p:spPr>
          <a:xfrm>
            <a:off x="285750" y="285750"/>
            <a:ext cx="8401050" cy="581025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sz="2200" b="1" dirty="0" smtClean="0"/>
              <a:t>В немецких разведывательных сведениях И.Н. </a:t>
            </a:r>
            <a:r>
              <a:rPr lang="ru-RU" sz="2200" b="1" dirty="0" err="1" smtClean="0"/>
              <a:t>Кульбертинов</a:t>
            </a:r>
            <a:r>
              <a:rPr lang="ru-RU" sz="2200" b="1" dirty="0" smtClean="0"/>
              <a:t> значился, как «</a:t>
            </a:r>
            <a:r>
              <a:rPr lang="ru-RU" sz="2200" b="1" dirty="0" err="1" smtClean="0"/>
              <a:t>Todencandidaten</a:t>
            </a:r>
            <a:r>
              <a:rPr lang="ru-RU" sz="2200" b="1" dirty="0" smtClean="0"/>
              <a:t>»(снайпер-смертник). Такого врага немецким егерям и горным стрелкам было рекомендовано уничтожать незамедлительно.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200" b="1" dirty="0" smtClean="0"/>
              <a:t>Примечательный факт - враг разбрасывал листовки с карикатурами, где Ивана </a:t>
            </a:r>
            <a:r>
              <a:rPr lang="ru-RU" sz="2200" b="1" dirty="0" err="1" smtClean="0"/>
              <a:t>Кульбертинова</a:t>
            </a:r>
            <a:r>
              <a:rPr lang="ru-RU" sz="2200" b="1" dirty="0" smtClean="0"/>
              <a:t> изображали в облике хищной птицы с вытаращенными глазами или страшного пещерного человечка с угрозами на русском языке, типа "мы и до тебя доберемся, негодяй!".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200" b="1" dirty="0" smtClean="0"/>
              <a:t>Потом фрицы дошли до того, что по рупору беспрестанно кликали его по имени: "</a:t>
            </a:r>
            <a:r>
              <a:rPr lang="ru-RU" sz="2200" b="1" dirty="0" err="1" smtClean="0"/>
              <a:t>Герр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Кульберт</a:t>
            </a:r>
            <a:r>
              <a:rPr lang="ru-RU" sz="2200" b="1" dirty="0" smtClean="0"/>
              <a:t>...</a:t>
            </a:r>
            <a:r>
              <a:rPr lang="ru-RU" sz="2200" b="1" dirty="0" err="1" smtClean="0"/>
              <a:t>Герр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Кульберт</a:t>
            </a:r>
            <a:r>
              <a:rPr lang="ru-RU" sz="2200" b="1" dirty="0" smtClean="0"/>
              <a:t>… Штыки в землю! (немецкий сигнал, призывающий сдаться в плен) Не бойся. Иди к нам!".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200" b="1" dirty="0" smtClean="0"/>
              <a:t> Все эти действия были рассчитаны на то, чтобы расшатать его психику, заставить двинуться из прекрасно закамуфлированного укрытия, чтобы сразить его пулей егерей из группы «</a:t>
            </a:r>
            <a:r>
              <a:rPr lang="ru-RU" sz="2200" b="1" dirty="0" err="1" smtClean="0"/>
              <a:t>Ваффен</a:t>
            </a:r>
            <a:r>
              <a:rPr lang="ru-RU" sz="2200" b="1" dirty="0" smtClean="0"/>
              <a:t> СС», специально охотившихся на якутского снайпера.</a:t>
            </a:r>
            <a:br>
              <a:rPr lang="ru-RU" sz="2200" b="1" dirty="0" smtClean="0"/>
            </a:br>
            <a:endParaRPr lang="ru-RU" sz="2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1"/>
          <p:cNvSpPr>
            <a:spLocks noGrp="1"/>
          </p:cNvSpPr>
          <p:nvPr>
            <p:ph idx="1"/>
          </p:nvPr>
        </p:nvSpPr>
        <p:spPr>
          <a:xfrm>
            <a:off x="457200" y="214313"/>
            <a:ext cx="7043738" cy="5881687"/>
          </a:xfrm>
        </p:spPr>
        <p:txBody>
          <a:bodyPr>
            <a:normAutofit fontScale="925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sz="2400" smtClean="0"/>
              <a:t>Но Бусхаа был непоколебим и спокоен, как гора Соктокут. Он не выходил из укрытия целыми днями. Его «стальной» нервной системе завидовали многие снайперы. А Кульбертинова советское командование берегло как "зеницу ока". Только у него имелись в наличии снайперская винтовка "Зауэр" с оптическим прицелом, американский бинокль, амуниция, специальная пайка из отборного мяса, зернового хлеба со сливочным маслом и ста граммами водки. Колбасы и сыры с преобладанием соли ему не давали специально, для того чтобы у снайпера не появилось утомление зрачков. Зрение у снайпера было самим лучшим в части (после войны у Кульбертинов внезапно испортилось зрение, и он вынужден был срочно обратиться к окулистам).</a:t>
            </a:r>
            <a:br>
              <a:rPr lang="ru-RU" sz="2400" smtClean="0"/>
            </a:br>
            <a:endParaRPr lang="ru-RU" sz="2400" smtClean="0"/>
          </a:p>
          <a:p>
            <a:pPr eaLnBrk="1" hangingPunct="1">
              <a:buFont typeface="Wingdings 2" pitchFamily="18" charset="2"/>
              <a:buNone/>
            </a:pPr>
            <a:endParaRPr lang="ru-RU" sz="24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1"/>
          <p:cNvSpPr>
            <a:spLocks noGrp="1"/>
          </p:cNvSpPr>
          <p:nvPr>
            <p:ph idx="1"/>
          </p:nvPr>
        </p:nvSpPr>
        <p:spPr>
          <a:xfrm>
            <a:off x="285750" y="2143125"/>
            <a:ext cx="7358063" cy="4929188"/>
          </a:xfrm>
        </p:spPr>
        <p:txBody>
          <a:bodyPr>
            <a:normAutofit fontScale="925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На передовой командование уделяло особое внимание отдыху снайпера. К нему были приставлены два бойца-помощника. Особенно он пользовался популярностью у командиров, которые прощали ему небольшие нарушения дисциплины и воинского распорядка (Иван Николаевич иногда был не прочь с усталости хорошенько выпить). Извечной проблемой для него было плохое знание русского языка, и даже поначалу перед командованием дивизии стоял вопрос приглашения переводчика-якута.</a:t>
            </a:r>
            <a:br>
              <a:rPr lang="ru-RU" smtClean="0"/>
            </a:br>
            <a:endParaRPr lang="ru-RU" smtClean="0"/>
          </a:p>
        </p:txBody>
      </p:sp>
      <p:pic>
        <p:nvPicPr>
          <p:cNvPr id="13315" name="Picture 2" descr="Самые успешные снайперы СССР 2 мировой вой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4214813" cy="226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/>
              <a:t>Награды героя</a:t>
            </a:r>
            <a:endParaRPr lang="ru-RU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500" b="1" i="1" dirty="0" smtClean="0">
                <a:solidFill>
                  <a:schemeClr val="bg1"/>
                </a:solidFill>
                <a:hlinkClick r:id="rId2" tooltip="Орден Красного Знамени"/>
              </a:rPr>
              <a:t>Орден Красного Знамени</a:t>
            </a:r>
            <a:r>
              <a:rPr lang="ru-RU" sz="2500" b="1" i="1" dirty="0" smtClean="0">
                <a:solidFill>
                  <a:schemeClr val="bg1"/>
                </a:solidFill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500" b="1" i="1" dirty="0" smtClean="0">
                <a:solidFill>
                  <a:schemeClr val="bg1"/>
                </a:solidFill>
                <a:hlinkClick r:id="rId3" tooltip="Орден Славы"/>
              </a:rPr>
              <a:t>Орден Славы 3 степени</a:t>
            </a:r>
            <a:r>
              <a:rPr lang="ru-RU" sz="2500" b="1" i="1" dirty="0" smtClean="0">
                <a:solidFill>
                  <a:schemeClr val="bg1"/>
                </a:solidFill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500" b="1" i="1" dirty="0" smtClean="0">
                <a:solidFill>
                  <a:schemeClr val="bg1"/>
                </a:solidFill>
                <a:hlinkClick r:id="rId4" tooltip="Орден Отечественной войны"/>
              </a:rPr>
              <a:t>Орден Отечественной войны 1 степени</a:t>
            </a:r>
            <a:r>
              <a:rPr lang="ru-RU" sz="2500" b="1" i="1" dirty="0" smtClean="0">
                <a:solidFill>
                  <a:schemeClr val="bg1"/>
                </a:solidFill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500" b="1" i="1" dirty="0" smtClean="0">
                <a:solidFill>
                  <a:schemeClr val="bg1"/>
                </a:solidFill>
                <a:hlinkClick r:id="rId4" tooltip="Орден Отечественной войны"/>
              </a:rPr>
              <a:t>Орден Отечественной войны 2 степени</a:t>
            </a:r>
            <a:r>
              <a:rPr lang="ru-RU" sz="2500" b="1" i="1" dirty="0" smtClean="0">
                <a:solidFill>
                  <a:schemeClr val="bg1"/>
                </a:solidFill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500" b="1" i="1" dirty="0" smtClean="0">
                <a:solidFill>
                  <a:schemeClr val="bg1"/>
                </a:solidFill>
                <a:hlinkClick r:id="rId5" tooltip="Орден Красной Звезды"/>
              </a:rPr>
              <a:t>Орден Красной Звезды</a:t>
            </a:r>
            <a:r>
              <a:rPr lang="ru-RU" sz="2500" b="1" i="1" dirty="0" smtClean="0">
                <a:solidFill>
                  <a:schemeClr val="bg1"/>
                </a:solidFill>
              </a:rPr>
              <a:t> </a:t>
            </a:r>
            <a:endParaRPr lang="ru-RU" sz="2800" b="1" i="1" dirty="0" smtClean="0">
              <a:solidFill>
                <a:schemeClr val="bg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dirty="0" smtClean="0"/>
              <a:t>Медали, в том числе: </a:t>
            </a:r>
          </a:p>
          <a:p>
            <a:pPr marL="640080" lvl="1" indent="-274320" eaLnBrk="1" fontAlgn="auto" hangingPunct="1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 pitchFamily="18" charset="2"/>
              <a:buNone/>
              <a:defRPr/>
            </a:pPr>
            <a:r>
              <a:rPr lang="ru-RU" sz="2900" b="1" u="sng" dirty="0" smtClean="0">
                <a:hlinkClick r:id="rId6" tooltip="Медаль «За победу над Германией в Великой Отечественной войне 1941—1945 гг.»"/>
              </a:rPr>
              <a:t>Медаль «За победу над Германией в Великой Отечественной войне 1941—1945 гг.»</a:t>
            </a:r>
            <a:r>
              <a:rPr lang="ru-RU" sz="2900" b="1" dirty="0" smtClean="0"/>
              <a:t> </a:t>
            </a:r>
          </a:p>
          <a:p>
            <a:pPr marL="640080" lvl="1" indent="-274320" eaLnBrk="1" fontAlgn="auto" hangingPunct="1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 pitchFamily="18" charset="2"/>
              <a:buNone/>
              <a:defRPr/>
            </a:pPr>
            <a:r>
              <a:rPr lang="ru-RU" sz="2900" b="1" u="sng" dirty="0" smtClean="0">
                <a:hlinkClick r:id="rId7" tooltip="Юбилейная медаль «Двадцать лет Победы в Великой Отечественной войне 1941—1945 гг.»"/>
              </a:rPr>
              <a:t>Юбилейная медаль «Двадцать лет Победы в Великой Отечественной войне 1941—1945 гг.»</a:t>
            </a:r>
            <a:r>
              <a:rPr lang="ru-RU" sz="2900" b="1" dirty="0" smtClean="0"/>
              <a:t> </a:t>
            </a:r>
          </a:p>
          <a:p>
            <a:pPr marL="640080" lvl="1" indent="-274320" eaLnBrk="1" fontAlgn="auto" hangingPunct="1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 pitchFamily="18" charset="2"/>
              <a:buNone/>
              <a:defRPr/>
            </a:pPr>
            <a:r>
              <a:rPr lang="ru-RU" sz="2900" b="1" u="sng" dirty="0" smtClean="0">
                <a:hlinkClick r:id="rId8" tooltip="Юбилейная медаль «Тридцать лет Победы в Великой Отечественной войне 1941—1945 гг.»"/>
              </a:rPr>
              <a:t>Юбилейная медаль «Тридцать лет Победы в Великой Отечественной войне 1941—1945 гг.»</a:t>
            </a:r>
            <a:r>
              <a:rPr lang="ru-RU" sz="2900" b="1" dirty="0" smtClean="0"/>
              <a:t> </a:t>
            </a:r>
          </a:p>
          <a:p>
            <a:pPr marL="640080" lvl="1" indent="-274320" eaLnBrk="1" fontAlgn="auto" hangingPunct="1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 pitchFamily="18" charset="2"/>
              <a:buNone/>
              <a:defRPr/>
            </a:pPr>
            <a:r>
              <a:rPr lang="ru-RU" sz="2900" b="1" u="sng" dirty="0" smtClean="0">
                <a:hlinkClick r:id="rId9" tooltip="Юбилейная медаль «Сорок лет Победы в Великой Отечественной войне 1941—1945 гг.»"/>
              </a:rPr>
              <a:t>Юбилейная медаль «Сорок лет Победы в Великой Отечественной войне 1941—1945 гг.»</a:t>
            </a:r>
            <a:r>
              <a:rPr lang="ru-RU" sz="2900" b="1" dirty="0" smtClean="0"/>
              <a:t> </a:t>
            </a:r>
          </a:p>
          <a:p>
            <a:pPr marL="640080" lvl="1" indent="-274320" eaLnBrk="1" fontAlgn="auto" hangingPunct="1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 pitchFamily="18" charset="2"/>
              <a:buNone/>
              <a:defRPr/>
            </a:pPr>
            <a:r>
              <a:rPr lang="ru-RU" sz="2900" b="1" u="sng" dirty="0" smtClean="0">
                <a:hlinkClick r:id="rId10" tooltip="Медаль «За отвагу»"/>
              </a:rPr>
              <a:t>Медаль «За отвагу»</a:t>
            </a:r>
            <a:r>
              <a:rPr lang="ru-RU" sz="2900" b="1" dirty="0" smtClean="0"/>
              <a:t> </a:t>
            </a:r>
          </a:p>
          <a:p>
            <a:pPr marL="640080" lvl="1" indent="-274320" eaLnBrk="1" fontAlgn="auto" hangingPunct="1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 pitchFamily="18" charset="2"/>
              <a:buNone/>
              <a:defRPr/>
            </a:pPr>
            <a:r>
              <a:rPr lang="ru-RU" sz="2900" b="1" u="sng" dirty="0" smtClean="0">
                <a:hlinkClick r:id="rId11" tooltip="Медаль «За боевые заслуги»"/>
              </a:rPr>
              <a:t>Медаль «За боевые заслуги»</a:t>
            </a:r>
            <a:r>
              <a:rPr lang="ru-RU" sz="2900" b="1" dirty="0" smtClean="0"/>
              <a:t> </a:t>
            </a:r>
          </a:p>
          <a:p>
            <a:pPr marL="640080" lvl="1" indent="-274320" eaLnBrk="1" fontAlgn="auto" hangingPunct="1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 pitchFamily="18" charset="2"/>
              <a:buNone/>
              <a:defRPr/>
            </a:pPr>
            <a:r>
              <a:rPr lang="ru-RU" sz="2900" b="1" u="sng" dirty="0" smtClean="0">
                <a:hlinkClick r:id="rId12" tooltip="Юбилейная медаль «За доблестный труд (За воинскую доблесть). В ознаменование 100-летия со дня рождения Владимира Ильича Ленина»"/>
              </a:rPr>
              <a:t>Юбилейная медаль «За доблестный труд (За воинскую доблесть). В ознаменование 100-летия со дня рождения Владимира Ильича Ленина»</a:t>
            </a:r>
            <a:r>
              <a:rPr lang="ru-RU" sz="2900" b="1" dirty="0" smtClean="0"/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1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457200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dirty="0" smtClean="0"/>
              <a:t>За время боёв на фронтах Великой Отечественной войны И. Н. </a:t>
            </a:r>
            <a:r>
              <a:rPr lang="ru-RU" dirty="0" err="1" smtClean="0"/>
              <a:t>Кульбертинов</a:t>
            </a:r>
            <a:r>
              <a:rPr lang="ru-RU" dirty="0" smtClean="0"/>
              <a:t> уничтожил 487 фашистских солдат и офицеров. За мужество и героизм он был представлен к званию Героя Советского Союза. Но в силу ряда причин только много лет спустя это звание было присвоено ему посмертно. Умер он в 1993 году на 76-м году жизни, похоронен в селе Тяня </a:t>
            </a:r>
            <a:r>
              <a:rPr lang="ru-RU" dirty="0" err="1" smtClean="0"/>
              <a:t>Олекминского</a:t>
            </a:r>
            <a:r>
              <a:rPr lang="ru-RU" dirty="0" smtClean="0"/>
              <a:t> улуса.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dirty="0" smtClean="0"/>
              <a:t>21 декабря 1998 года постоянный Президиум  съезда народных депутатов СССР своим указом присвоил </a:t>
            </a:r>
            <a:r>
              <a:rPr lang="ru-RU" dirty="0" err="1" smtClean="0"/>
              <a:t>И.Н.Кульбертинову</a:t>
            </a:r>
            <a:r>
              <a:rPr lang="ru-RU" dirty="0" smtClean="0"/>
              <a:t> звание Героя Советского Союза за подвиг в годы Великой Отечественной войны.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</TotalTime>
  <Words>862</Words>
  <Application>Microsoft Office PowerPoint</Application>
  <PresentationFormat>Экран (4:3)</PresentationFormat>
  <Paragraphs>34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Осторожно - сибирская сова!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Награды героя</vt:lpstr>
      <vt:lpstr>Слайд 11</vt:lpstr>
    </vt:vector>
  </TitlesOfParts>
  <Company>МОУ "В(С)ОШ"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Осторожно - сибирская сова!</dc:title>
  <dc:creator>Мария</dc:creator>
  <cp:lastModifiedBy>1</cp:lastModifiedBy>
  <cp:revision>17</cp:revision>
  <dcterms:created xsi:type="dcterms:W3CDTF">2011-02-10T23:39:06Z</dcterms:created>
  <dcterms:modified xsi:type="dcterms:W3CDTF">2015-06-21T16:26:19Z</dcterms:modified>
</cp:coreProperties>
</file>