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diagrams/layout1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notesMasterIdLst>
    <p:notesMasterId r:id="rId106"/>
  </p:notesMasterIdLst>
  <p:sldIdLst>
    <p:sldId id="322" r:id="rId2"/>
    <p:sldId id="33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6" r:id="rId18"/>
    <p:sldId id="277" r:id="rId19"/>
    <p:sldId id="278" r:id="rId20"/>
    <p:sldId id="280" r:id="rId21"/>
    <p:sldId id="281" r:id="rId22"/>
    <p:sldId id="282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3" r:id="rId32"/>
    <p:sldId id="294" r:id="rId33"/>
    <p:sldId id="295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20" r:id="rId53"/>
    <p:sldId id="321" r:id="rId54"/>
    <p:sldId id="324" r:id="rId55"/>
    <p:sldId id="323" r:id="rId56"/>
    <p:sldId id="337" r:id="rId57"/>
    <p:sldId id="338" r:id="rId58"/>
    <p:sldId id="339" r:id="rId59"/>
    <p:sldId id="340" r:id="rId60"/>
    <p:sldId id="325" r:id="rId61"/>
    <p:sldId id="329" r:id="rId62"/>
    <p:sldId id="330" r:id="rId63"/>
    <p:sldId id="326" r:id="rId64"/>
    <p:sldId id="327" r:id="rId65"/>
    <p:sldId id="332" r:id="rId66"/>
    <p:sldId id="331" r:id="rId67"/>
    <p:sldId id="334" r:id="rId68"/>
    <p:sldId id="387" r:id="rId69"/>
    <p:sldId id="352" r:id="rId70"/>
    <p:sldId id="353" r:id="rId71"/>
    <p:sldId id="354" r:id="rId72"/>
    <p:sldId id="355" r:id="rId73"/>
    <p:sldId id="356" r:id="rId74"/>
    <p:sldId id="357" r:id="rId75"/>
    <p:sldId id="358" r:id="rId76"/>
    <p:sldId id="359" r:id="rId77"/>
    <p:sldId id="360" r:id="rId78"/>
    <p:sldId id="361" r:id="rId79"/>
    <p:sldId id="335" r:id="rId80"/>
    <p:sldId id="386" r:id="rId81"/>
    <p:sldId id="385" r:id="rId82"/>
    <p:sldId id="380" r:id="rId83"/>
    <p:sldId id="382" r:id="rId84"/>
    <p:sldId id="333" r:id="rId85"/>
    <p:sldId id="383" r:id="rId86"/>
    <p:sldId id="362" r:id="rId87"/>
    <p:sldId id="363" r:id="rId88"/>
    <p:sldId id="364" r:id="rId89"/>
    <p:sldId id="365" r:id="rId90"/>
    <p:sldId id="366" r:id="rId91"/>
    <p:sldId id="367" r:id="rId92"/>
    <p:sldId id="368" r:id="rId93"/>
    <p:sldId id="369" r:id="rId94"/>
    <p:sldId id="370" r:id="rId95"/>
    <p:sldId id="372" r:id="rId96"/>
    <p:sldId id="373" r:id="rId97"/>
    <p:sldId id="374" r:id="rId98"/>
    <p:sldId id="371" r:id="rId99"/>
    <p:sldId id="375" r:id="rId100"/>
    <p:sldId id="377" r:id="rId101"/>
    <p:sldId id="378" r:id="rId102"/>
    <p:sldId id="379" r:id="rId103"/>
    <p:sldId id="381" r:id="rId104"/>
    <p:sldId id="376" r:id="rId10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dik" initials="V" lastIdx="1" clrIdx="0"/>
  <p:cmAuthor id="1" name="1" initials="1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3BAC"/>
    <a:srgbClr val="002E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4411" autoAdjust="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commentAuthors" Target="commentAuthor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0.xml"/><Relationship Id="rId2" Type="http://schemas.openxmlformats.org/officeDocument/2006/relationships/slide" Target="../slides/slide17.xml"/><Relationship Id="rId1" Type="http://schemas.openxmlformats.org/officeDocument/2006/relationships/slide" Target="../slides/slide3.xml"/><Relationship Id="rId4" Type="http://schemas.openxmlformats.org/officeDocument/2006/relationships/slide" Target="../slides/slide7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92C59B-DE3A-430A-9FE7-C7A0E4C0B9B9}" type="doc">
      <dgm:prSet loTypeId="urn:microsoft.com/office/officeart/2005/8/layout/pyramid2" loCatId="pyramid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905213-9C25-4DDB-8801-55747E0FA1EA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i="1" dirty="0" smtClean="0"/>
            <a:t>Оглавление(Ссылки на темы):</a:t>
          </a:r>
          <a:endParaRPr lang="ru-RU" sz="1400" dirty="0"/>
        </a:p>
      </dgm:t>
    </dgm:pt>
    <dgm:pt modelId="{371C51BA-75E8-4C62-B213-DCE61242C7FD}" type="parTrans" cxnId="{D99AA6F4-8B73-4759-AB82-3C040800290A}">
      <dgm:prSet/>
      <dgm:spPr/>
      <dgm:t>
        <a:bodyPr/>
        <a:lstStyle/>
        <a:p>
          <a:endParaRPr lang="ru-RU"/>
        </a:p>
      </dgm:t>
    </dgm:pt>
    <dgm:pt modelId="{98628495-AE07-4D48-8D51-53F1E4CC4285}" type="sibTrans" cxnId="{D99AA6F4-8B73-4759-AB82-3C040800290A}">
      <dgm:prSet/>
      <dgm:spPr/>
      <dgm:t>
        <a:bodyPr/>
        <a:lstStyle/>
        <a:p>
          <a:endParaRPr lang="ru-RU"/>
        </a:p>
      </dgm:t>
    </dgm:pt>
    <dgm:pt modelId="{808E0FE8-6B03-4559-A0F5-7153FF17BDED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200" b="1" i="1" dirty="0" smtClean="0">
              <a:hlinkClick xmlns:r="http://schemas.openxmlformats.org/officeDocument/2006/relationships" r:id="rId1" action="ppaction://hlinksldjump"/>
            </a:rPr>
            <a:t>Глава №1.</a:t>
          </a:r>
          <a:r>
            <a:rPr lang="ru-RU" sz="1200" i="1" dirty="0" smtClean="0">
              <a:hlinkClick xmlns:r="http://schemas.openxmlformats.org/officeDocument/2006/relationships" r:id="rId1" action="ppaction://hlinksldjump"/>
            </a:rPr>
            <a:t> Немного теории о атомной и ядерной физике. Влияние радиации на человека.</a:t>
          </a:r>
          <a:endParaRPr lang="ru-RU" sz="1200" i="1" dirty="0"/>
        </a:p>
      </dgm:t>
    </dgm:pt>
    <dgm:pt modelId="{89096BC7-D557-462B-B9B2-A527684F9F31}" type="parTrans" cxnId="{D82F5CEA-0F2C-4849-8A47-8B6B1892CA70}">
      <dgm:prSet/>
      <dgm:spPr/>
      <dgm:t>
        <a:bodyPr/>
        <a:lstStyle/>
        <a:p>
          <a:endParaRPr lang="ru-RU"/>
        </a:p>
      </dgm:t>
    </dgm:pt>
    <dgm:pt modelId="{29C7485A-F67D-4D67-9BEE-02A1832251B1}" type="sibTrans" cxnId="{D82F5CEA-0F2C-4849-8A47-8B6B1892CA70}">
      <dgm:prSet/>
      <dgm:spPr/>
      <dgm:t>
        <a:bodyPr/>
        <a:lstStyle/>
        <a:p>
          <a:endParaRPr lang="ru-RU"/>
        </a:p>
      </dgm:t>
    </dgm:pt>
    <dgm:pt modelId="{E5AFCF3C-6FB1-45F8-93E5-D874EB856D5A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200" b="1" i="1" dirty="0" smtClean="0">
              <a:hlinkClick xmlns:r="http://schemas.openxmlformats.org/officeDocument/2006/relationships" r:id="rId2" action="ppaction://hlinksldjump"/>
            </a:rPr>
            <a:t>Глава №2.</a:t>
          </a:r>
          <a:r>
            <a:rPr lang="ru-RU" sz="1200" i="1" dirty="0" smtClean="0">
              <a:hlinkClick xmlns:r="http://schemas.openxmlformats.org/officeDocument/2006/relationships" r:id="rId2" action="ppaction://hlinksldjump"/>
            </a:rPr>
            <a:t> Принцип взрыва  тротила. Ядерные бомбы России. Важнейшие военные ядерные объекты.</a:t>
          </a:r>
          <a:endParaRPr lang="ru-RU" sz="1200" i="1" dirty="0"/>
        </a:p>
      </dgm:t>
    </dgm:pt>
    <dgm:pt modelId="{1828688B-A9CF-4946-8B31-AF6A7131FE68}" type="parTrans" cxnId="{7C70677F-369D-4AE1-93C4-2A7E077F30E7}">
      <dgm:prSet/>
      <dgm:spPr/>
      <dgm:t>
        <a:bodyPr/>
        <a:lstStyle/>
        <a:p>
          <a:endParaRPr lang="ru-RU"/>
        </a:p>
      </dgm:t>
    </dgm:pt>
    <dgm:pt modelId="{EF732D1E-59C5-491C-9D46-E54C6F62F7C5}" type="sibTrans" cxnId="{7C70677F-369D-4AE1-93C4-2A7E077F30E7}">
      <dgm:prSet/>
      <dgm:spPr/>
      <dgm:t>
        <a:bodyPr/>
        <a:lstStyle/>
        <a:p>
          <a:endParaRPr lang="ru-RU"/>
        </a:p>
      </dgm:t>
    </dgm:pt>
    <dgm:pt modelId="{6059FFD9-1F36-4AF2-9758-1E1A9AD63245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300" b="1" i="1" dirty="0" smtClean="0">
              <a:hlinkClick xmlns:r="http://schemas.openxmlformats.org/officeDocument/2006/relationships" r:id="rId3" action="ppaction://hlinksldjump"/>
            </a:rPr>
            <a:t>Глава №3.</a:t>
          </a:r>
          <a:r>
            <a:rPr lang="ru-RU" sz="1300" i="1" dirty="0" smtClean="0">
              <a:hlinkClick xmlns:r="http://schemas.openxmlformats.org/officeDocument/2006/relationships" r:id="rId3" action="ppaction://hlinksldjump"/>
            </a:rPr>
            <a:t> Принципиальные строение и схемы АЭС. </a:t>
          </a:r>
          <a:r>
            <a:rPr lang="ru-RU" sz="1200" i="1" dirty="0" smtClean="0">
              <a:hlinkClick xmlns:r="http://schemas.openxmlformats.org/officeDocument/2006/relationships" r:id="rId3" action="ppaction://hlinksldjump"/>
            </a:rPr>
            <a:t>Потенциал</a:t>
          </a:r>
          <a:r>
            <a:rPr lang="ru-RU" sz="1300" i="1" dirty="0" smtClean="0">
              <a:hlinkClick xmlns:r="http://schemas.openxmlformats.org/officeDocument/2006/relationships" r:id="rId3" action="ppaction://hlinksldjump"/>
            </a:rPr>
            <a:t> АЭС и ПАТЭС в России. АЭС России. </a:t>
          </a:r>
          <a:endParaRPr lang="ru-RU" sz="1300" i="1" dirty="0"/>
        </a:p>
      </dgm:t>
    </dgm:pt>
    <dgm:pt modelId="{48FC390F-1E28-467F-AB88-D10465938A3C}" type="parTrans" cxnId="{F381227F-9F1E-4D83-B6D4-30A5609B0B60}">
      <dgm:prSet/>
      <dgm:spPr/>
      <dgm:t>
        <a:bodyPr/>
        <a:lstStyle/>
        <a:p>
          <a:endParaRPr lang="ru-RU"/>
        </a:p>
      </dgm:t>
    </dgm:pt>
    <dgm:pt modelId="{D81B7008-17EE-4167-AC72-4110EDCB008F}" type="sibTrans" cxnId="{F381227F-9F1E-4D83-B6D4-30A5609B0B60}">
      <dgm:prSet/>
      <dgm:spPr/>
      <dgm:t>
        <a:bodyPr/>
        <a:lstStyle/>
        <a:p>
          <a:endParaRPr lang="ru-RU"/>
        </a:p>
      </dgm:t>
    </dgm:pt>
    <dgm:pt modelId="{D81B6077-5ED4-463E-9F11-ACCD28C0CB17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200" b="1" i="1" dirty="0" smtClean="0">
              <a:hlinkClick xmlns:r="http://schemas.openxmlformats.org/officeDocument/2006/relationships" r:id="rId4" action="ppaction://hlinksldjump"/>
            </a:rPr>
            <a:t>Глава №4.</a:t>
          </a:r>
          <a:r>
            <a:rPr lang="ru-RU" sz="1200" i="1" dirty="0" smtClean="0">
              <a:hlinkClick xmlns:r="http://schemas.openxmlformats.org/officeDocument/2006/relationships" r:id="rId4" action="ppaction://hlinksldjump"/>
            </a:rPr>
            <a:t> Принципиальные строение атомоходов. Атомоходы России.</a:t>
          </a:r>
          <a:endParaRPr lang="ru-RU" sz="1200" i="1" dirty="0"/>
        </a:p>
      </dgm:t>
    </dgm:pt>
    <dgm:pt modelId="{1C373237-2558-4B5A-9623-17C8388FF5B2}" type="parTrans" cxnId="{103511CE-3A8E-46CC-AA2D-26C343C1EFAB}">
      <dgm:prSet/>
      <dgm:spPr/>
      <dgm:t>
        <a:bodyPr/>
        <a:lstStyle/>
        <a:p>
          <a:endParaRPr lang="ru-RU"/>
        </a:p>
      </dgm:t>
    </dgm:pt>
    <dgm:pt modelId="{975743EC-B04F-4263-A124-5BD2F9556FE3}" type="sibTrans" cxnId="{103511CE-3A8E-46CC-AA2D-26C343C1EFAB}">
      <dgm:prSet/>
      <dgm:spPr/>
      <dgm:t>
        <a:bodyPr/>
        <a:lstStyle/>
        <a:p>
          <a:endParaRPr lang="ru-RU"/>
        </a:p>
      </dgm:t>
    </dgm:pt>
    <dgm:pt modelId="{5EA421E3-73D6-4613-B482-53D2D596B8AD}" type="pres">
      <dgm:prSet presAssocID="{2A92C59B-DE3A-430A-9FE7-C7A0E4C0B9B9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241FA87-8BD1-4FF6-A599-274E2078BBE6}" type="pres">
      <dgm:prSet presAssocID="{2A92C59B-DE3A-430A-9FE7-C7A0E4C0B9B9}" presName="pyramid" presStyleLbl="node1" presStyleIdx="0" presStyleCnt="1" custFlipVert="1" custFlipHor="1" custScaleX="36573" custScaleY="1849" custLinFactNeighborX="-17489" custLinFactNeighborY="-14735"/>
      <dgm:spPr>
        <a:prstGeom prst="lightningBolt">
          <a:avLst/>
        </a:prstGeom>
      </dgm:spPr>
    </dgm:pt>
    <dgm:pt modelId="{4DCE5625-098F-4321-856F-ABFD0D370E4F}" type="pres">
      <dgm:prSet presAssocID="{2A92C59B-DE3A-430A-9FE7-C7A0E4C0B9B9}" presName="theList" presStyleCnt="0"/>
      <dgm:spPr/>
    </dgm:pt>
    <dgm:pt modelId="{310BB720-3EB1-48A0-9FD4-7E63252B7F12}" type="pres">
      <dgm:prSet presAssocID="{EB905213-9C25-4DDB-8801-55747E0FA1EA}" presName="aNode" presStyleLbl="fgAcc1" presStyleIdx="0" presStyleCnt="5" custScaleX="218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080895-B87E-49DF-A9C5-D67F13C91E3A}" type="pres">
      <dgm:prSet presAssocID="{EB905213-9C25-4DDB-8801-55747E0FA1EA}" presName="aSpace" presStyleCnt="0"/>
      <dgm:spPr/>
    </dgm:pt>
    <dgm:pt modelId="{1A51CB95-A63A-4704-8F6F-FE855B138DF3}" type="pres">
      <dgm:prSet presAssocID="{808E0FE8-6B03-4559-A0F5-7153FF17BDED}" presName="aNode" presStyleLbl="fgAcc1" presStyleIdx="1" presStyleCnt="5" custScaleX="218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6EEDBA-B7A3-4FB1-802F-7931CDE7D26F}" type="pres">
      <dgm:prSet presAssocID="{808E0FE8-6B03-4559-A0F5-7153FF17BDED}" presName="aSpace" presStyleCnt="0"/>
      <dgm:spPr/>
    </dgm:pt>
    <dgm:pt modelId="{F24388F6-754A-4531-B422-BAC3CED5C65E}" type="pres">
      <dgm:prSet presAssocID="{E5AFCF3C-6FB1-45F8-93E5-D874EB856D5A}" presName="aNode" presStyleLbl="fgAcc1" presStyleIdx="2" presStyleCnt="5" custScaleX="218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44BD18-B157-45F8-AA53-E8FBE7D3C39C}" type="pres">
      <dgm:prSet presAssocID="{E5AFCF3C-6FB1-45F8-93E5-D874EB856D5A}" presName="aSpace" presStyleCnt="0"/>
      <dgm:spPr/>
    </dgm:pt>
    <dgm:pt modelId="{427CFFC8-984D-44B6-B0A2-55FE7814AD3D}" type="pres">
      <dgm:prSet presAssocID="{6059FFD9-1F36-4AF2-9758-1E1A9AD63245}" presName="aNode" presStyleLbl="fgAcc1" presStyleIdx="3" presStyleCnt="5" custScaleX="218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8FE49E-B913-4FFE-ACF9-C1C375D80E67}" type="pres">
      <dgm:prSet presAssocID="{6059FFD9-1F36-4AF2-9758-1E1A9AD63245}" presName="aSpace" presStyleCnt="0"/>
      <dgm:spPr/>
    </dgm:pt>
    <dgm:pt modelId="{F21EE618-2F46-4BDF-A2CD-520F87A4FAC7}" type="pres">
      <dgm:prSet presAssocID="{D81B6077-5ED4-463E-9F11-ACCD28C0CB17}" presName="aNode" presStyleLbl="fgAcc1" presStyleIdx="4" presStyleCnt="5" custScaleX="218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B3F7ED-80E6-47A4-8590-79773437F3B7}" type="pres">
      <dgm:prSet presAssocID="{D81B6077-5ED4-463E-9F11-ACCD28C0CB17}" presName="aSpace" presStyleCnt="0"/>
      <dgm:spPr/>
    </dgm:pt>
  </dgm:ptLst>
  <dgm:cxnLst>
    <dgm:cxn modelId="{F9F29414-BA76-4944-8FFC-1FB27FBFEB17}" type="presOf" srcId="{D81B6077-5ED4-463E-9F11-ACCD28C0CB17}" destId="{F21EE618-2F46-4BDF-A2CD-520F87A4FAC7}" srcOrd="0" destOrd="0" presId="urn:microsoft.com/office/officeart/2005/8/layout/pyramid2"/>
    <dgm:cxn modelId="{D82F5CEA-0F2C-4849-8A47-8B6B1892CA70}" srcId="{2A92C59B-DE3A-430A-9FE7-C7A0E4C0B9B9}" destId="{808E0FE8-6B03-4559-A0F5-7153FF17BDED}" srcOrd="1" destOrd="0" parTransId="{89096BC7-D557-462B-B9B2-A527684F9F31}" sibTransId="{29C7485A-F67D-4D67-9BEE-02A1832251B1}"/>
    <dgm:cxn modelId="{AEEF1E50-B6E7-489C-BD0D-1D9A6F0A504D}" type="presOf" srcId="{6059FFD9-1F36-4AF2-9758-1E1A9AD63245}" destId="{427CFFC8-984D-44B6-B0A2-55FE7814AD3D}" srcOrd="0" destOrd="0" presId="urn:microsoft.com/office/officeart/2005/8/layout/pyramid2"/>
    <dgm:cxn modelId="{BDFE58C3-9CEF-492D-8E06-F75274A6F167}" type="presOf" srcId="{E5AFCF3C-6FB1-45F8-93E5-D874EB856D5A}" destId="{F24388F6-754A-4531-B422-BAC3CED5C65E}" srcOrd="0" destOrd="0" presId="urn:microsoft.com/office/officeart/2005/8/layout/pyramid2"/>
    <dgm:cxn modelId="{0AD32FE6-6CCD-43EF-BCDD-C331192678E0}" type="presOf" srcId="{808E0FE8-6B03-4559-A0F5-7153FF17BDED}" destId="{1A51CB95-A63A-4704-8F6F-FE855B138DF3}" srcOrd="0" destOrd="0" presId="urn:microsoft.com/office/officeart/2005/8/layout/pyramid2"/>
    <dgm:cxn modelId="{103511CE-3A8E-46CC-AA2D-26C343C1EFAB}" srcId="{2A92C59B-DE3A-430A-9FE7-C7A0E4C0B9B9}" destId="{D81B6077-5ED4-463E-9F11-ACCD28C0CB17}" srcOrd="4" destOrd="0" parTransId="{1C373237-2558-4B5A-9623-17C8388FF5B2}" sibTransId="{975743EC-B04F-4263-A124-5BD2F9556FE3}"/>
    <dgm:cxn modelId="{D99AA6F4-8B73-4759-AB82-3C040800290A}" srcId="{2A92C59B-DE3A-430A-9FE7-C7A0E4C0B9B9}" destId="{EB905213-9C25-4DDB-8801-55747E0FA1EA}" srcOrd="0" destOrd="0" parTransId="{371C51BA-75E8-4C62-B213-DCE61242C7FD}" sibTransId="{98628495-AE07-4D48-8D51-53F1E4CC4285}"/>
    <dgm:cxn modelId="{01C0B481-4161-4B9E-BE56-C20B4C6CB7B5}" type="presOf" srcId="{2A92C59B-DE3A-430A-9FE7-C7A0E4C0B9B9}" destId="{5EA421E3-73D6-4613-B482-53D2D596B8AD}" srcOrd="0" destOrd="0" presId="urn:microsoft.com/office/officeart/2005/8/layout/pyramid2"/>
    <dgm:cxn modelId="{7C70677F-369D-4AE1-93C4-2A7E077F30E7}" srcId="{2A92C59B-DE3A-430A-9FE7-C7A0E4C0B9B9}" destId="{E5AFCF3C-6FB1-45F8-93E5-D874EB856D5A}" srcOrd="2" destOrd="0" parTransId="{1828688B-A9CF-4946-8B31-AF6A7131FE68}" sibTransId="{EF732D1E-59C5-491C-9D46-E54C6F62F7C5}"/>
    <dgm:cxn modelId="{360B30FD-0C62-41FC-B5B0-ACAD49402E75}" type="presOf" srcId="{EB905213-9C25-4DDB-8801-55747E0FA1EA}" destId="{310BB720-3EB1-48A0-9FD4-7E63252B7F12}" srcOrd="0" destOrd="0" presId="urn:microsoft.com/office/officeart/2005/8/layout/pyramid2"/>
    <dgm:cxn modelId="{F381227F-9F1E-4D83-B6D4-30A5609B0B60}" srcId="{2A92C59B-DE3A-430A-9FE7-C7A0E4C0B9B9}" destId="{6059FFD9-1F36-4AF2-9758-1E1A9AD63245}" srcOrd="3" destOrd="0" parTransId="{48FC390F-1E28-467F-AB88-D10465938A3C}" sibTransId="{D81B7008-17EE-4167-AC72-4110EDCB008F}"/>
    <dgm:cxn modelId="{70942B2D-A567-40CC-9F65-CC0F5384A775}" type="presParOf" srcId="{5EA421E3-73D6-4613-B482-53D2D596B8AD}" destId="{D241FA87-8BD1-4FF6-A599-274E2078BBE6}" srcOrd="0" destOrd="0" presId="urn:microsoft.com/office/officeart/2005/8/layout/pyramid2"/>
    <dgm:cxn modelId="{10A78207-BA6C-47CD-B84C-E7B02F9C259B}" type="presParOf" srcId="{5EA421E3-73D6-4613-B482-53D2D596B8AD}" destId="{4DCE5625-098F-4321-856F-ABFD0D370E4F}" srcOrd="1" destOrd="0" presId="urn:microsoft.com/office/officeart/2005/8/layout/pyramid2"/>
    <dgm:cxn modelId="{2E14D2D4-109A-4BEF-9810-490E517E2BC0}" type="presParOf" srcId="{4DCE5625-098F-4321-856F-ABFD0D370E4F}" destId="{310BB720-3EB1-48A0-9FD4-7E63252B7F12}" srcOrd="0" destOrd="0" presId="urn:microsoft.com/office/officeart/2005/8/layout/pyramid2"/>
    <dgm:cxn modelId="{4EDD4FD8-339A-40E1-8918-60635946FA99}" type="presParOf" srcId="{4DCE5625-098F-4321-856F-ABFD0D370E4F}" destId="{91080895-B87E-49DF-A9C5-D67F13C91E3A}" srcOrd="1" destOrd="0" presId="urn:microsoft.com/office/officeart/2005/8/layout/pyramid2"/>
    <dgm:cxn modelId="{ABB2CA7A-D6AD-4F53-AEF5-E7C9ECA69F65}" type="presParOf" srcId="{4DCE5625-098F-4321-856F-ABFD0D370E4F}" destId="{1A51CB95-A63A-4704-8F6F-FE855B138DF3}" srcOrd="2" destOrd="0" presId="urn:microsoft.com/office/officeart/2005/8/layout/pyramid2"/>
    <dgm:cxn modelId="{CDF880B7-60A9-4C99-A6CF-9DD699B5C6C3}" type="presParOf" srcId="{4DCE5625-098F-4321-856F-ABFD0D370E4F}" destId="{736EEDBA-B7A3-4FB1-802F-7931CDE7D26F}" srcOrd="3" destOrd="0" presId="urn:microsoft.com/office/officeart/2005/8/layout/pyramid2"/>
    <dgm:cxn modelId="{C4BB719C-C4DF-488C-BEEC-AA9A7FBFE744}" type="presParOf" srcId="{4DCE5625-098F-4321-856F-ABFD0D370E4F}" destId="{F24388F6-754A-4531-B422-BAC3CED5C65E}" srcOrd="4" destOrd="0" presId="urn:microsoft.com/office/officeart/2005/8/layout/pyramid2"/>
    <dgm:cxn modelId="{62707599-AA15-4020-ADC0-A31D67D4254A}" type="presParOf" srcId="{4DCE5625-098F-4321-856F-ABFD0D370E4F}" destId="{FB44BD18-B157-45F8-AA53-E8FBE7D3C39C}" srcOrd="5" destOrd="0" presId="urn:microsoft.com/office/officeart/2005/8/layout/pyramid2"/>
    <dgm:cxn modelId="{0C511D9A-39D6-4F94-8BDB-265F28EB3930}" type="presParOf" srcId="{4DCE5625-098F-4321-856F-ABFD0D370E4F}" destId="{427CFFC8-984D-44B6-B0A2-55FE7814AD3D}" srcOrd="6" destOrd="0" presId="urn:microsoft.com/office/officeart/2005/8/layout/pyramid2"/>
    <dgm:cxn modelId="{92007F05-C88A-4040-B82B-1797E131DAD8}" type="presParOf" srcId="{4DCE5625-098F-4321-856F-ABFD0D370E4F}" destId="{328FE49E-B913-4FFE-ACF9-C1C375D80E67}" srcOrd="7" destOrd="0" presId="urn:microsoft.com/office/officeart/2005/8/layout/pyramid2"/>
    <dgm:cxn modelId="{33A933F3-4C8C-46F7-A9F2-BB590A1BCB0F}" type="presParOf" srcId="{4DCE5625-098F-4321-856F-ABFD0D370E4F}" destId="{F21EE618-2F46-4BDF-A2CD-520F87A4FAC7}" srcOrd="8" destOrd="0" presId="urn:microsoft.com/office/officeart/2005/8/layout/pyramid2"/>
    <dgm:cxn modelId="{61A9580A-B61A-4EE3-80ED-DB3FD1D34219}" type="presParOf" srcId="{4DCE5625-098F-4321-856F-ABFD0D370E4F}" destId="{6DB3F7ED-80E6-47A4-8590-79773437F3B7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41FA87-8BD1-4FF6-A599-274E2078BBE6}">
      <dsp:nvSpPr>
        <dsp:cNvPr id="0" name=""/>
        <dsp:cNvSpPr/>
      </dsp:nvSpPr>
      <dsp:spPr>
        <a:xfrm flipH="1" flipV="1">
          <a:off x="194553" y="1785928"/>
          <a:ext cx="1005528" cy="96159"/>
        </a:xfrm>
        <a:prstGeom prst="lightningBol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0BB720-3EB1-48A0-9FD4-7E63252B7F12}">
      <dsp:nvSpPr>
        <dsp:cNvPr id="0" name=""/>
        <dsp:cNvSpPr/>
      </dsp:nvSpPr>
      <dsp:spPr>
        <a:xfrm>
          <a:off x="116327" y="520572"/>
          <a:ext cx="3910748" cy="739467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Оглавление(Ссылки на темы):</a:t>
          </a:r>
          <a:endParaRPr lang="ru-RU" sz="1400" kern="1200" dirty="0"/>
        </a:p>
      </dsp:txBody>
      <dsp:txXfrm>
        <a:off x="116327" y="520572"/>
        <a:ext cx="3910748" cy="739467"/>
      </dsp:txXfrm>
    </dsp:sp>
    <dsp:sp modelId="{1A51CB95-A63A-4704-8F6F-FE855B138DF3}">
      <dsp:nvSpPr>
        <dsp:cNvPr id="0" name=""/>
        <dsp:cNvSpPr/>
      </dsp:nvSpPr>
      <dsp:spPr>
        <a:xfrm>
          <a:off x="116327" y="1352473"/>
          <a:ext cx="3910748" cy="739467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hlinkClick xmlns:r="http://schemas.openxmlformats.org/officeDocument/2006/relationships" r:id="" action="ppaction://hlinksldjump"/>
            </a:rPr>
            <a:t>Глава №1.</a:t>
          </a:r>
          <a:r>
            <a:rPr lang="ru-RU" sz="1200" i="1" kern="1200" dirty="0" smtClean="0">
              <a:hlinkClick xmlns:r="http://schemas.openxmlformats.org/officeDocument/2006/relationships" r:id="" action="ppaction://hlinksldjump"/>
            </a:rPr>
            <a:t> Немного теории о атомной и ядерной физике. Влияние радиации на человека.</a:t>
          </a:r>
          <a:endParaRPr lang="ru-RU" sz="1200" i="1" kern="1200" dirty="0"/>
        </a:p>
      </dsp:txBody>
      <dsp:txXfrm>
        <a:off x="116327" y="1352473"/>
        <a:ext cx="3910748" cy="739467"/>
      </dsp:txXfrm>
    </dsp:sp>
    <dsp:sp modelId="{F24388F6-754A-4531-B422-BAC3CED5C65E}">
      <dsp:nvSpPr>
        <dsp:cNvPr id="0" name=""/>
        <dsp:cNvSpPr/>
      </dsp:nvSpPr>
      <dsp:spPr>
        <a:xfrm>
          <a:off x="116327" y="2184373"/>
          <a:ext cx="3910748" cy="739467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hlinkClick xmlns:r="http://schemas.openxmlformats.org/officeDocument/2006/relationships" r:id="" action="ppaction://hlinksldjump"/>
            </a:rPr>
            <a:t>Глава №2.</a:t>
          </a:r>
          <a:r>
            <a:rPr lang="ru-RU" sz="1200" i="1" kern="1200" dirty="0" smtClean="0">
              <a:hlinkClick xmlns:r="http://schemas.openxmlformats.org/officeDocument/2006/relationships" r:id="" action="ppaction://hlinksldjump"/>
            </a:rPr>
            <a:t> Принцип взрыва  тротила. Ядерные бомбы России. Важнейшие военные ядерные объекты.</a:t>
          </a:r>
          <a:endParaRPr lang="ru-RU" sz="1200" i="1" kern="1200" dirty="0"/>
        </a:p>
      </dsp:txBody>
      <dsp:txXfrm>
        <a:off x="116327" y="2184373"/>
        <a:ext cx="3910748" cy="739467"/>
      </dsp:txXfrm>
    </dsp:sp>
    <dsp:sp modelId="{427CFFC8-984D-44B6-B0A2-55FE7814AD3D}">
      <dsp:nvSpPr>
        <dsp:cNvPr id="0" name=""/>
        <dsp:cNvSpPr/>
      </dsp:nvSpPr>
      <dsp:spPr>
        <a:xfrm>
          <a:off x="116327" y="3016274"/>
          <a:ext cx="3910748" cy="739467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kern="1200" dirty="0" smtClean="0">
              <a:hlinkClick xmlns:r="http://schemas.openxmlformats.org/officeDocument/2006/relationships" r:id="" action="ppaction://hlinksldjump"/>
            </a:rPr>
            <a:t>Глава №3.</a:t>
          </a:r>
          <a:r>
            <a:rPr lang="ru-RU" sz="1300" i="1" kern="1200" dirty="0" smtClean="0">
              <a:hlinkClick xmlns:r="http://schemas.openxmlformats.org/officeDocument/2006/relationships" r:id="" action="ppaction://hlinksldjump"/>
            </a:rPr>
            <a:t> Принципиальные строение и схемы АЭС. </a:t>
          </a:r>
          <a:r>
            <a:rPr lang="ru-RU" sz="1200" i="1" kern="1200" dirty="0" smtClean="0">
              <a:hlinkClick xmlns:r="http://schemas.openxmlformats.org/officeDocument/2006/relationships" r:id="" action="ppaction://hlinksldjump"/>
            </a:rPr>
            <a:t>Потенциал</a:t>
          </a:r>
          <a:r>
            <a:rPr lang="ru-RU" sz="1300" i="1" kern="1200" dirty="0" smtClean="0">
              <a:hlinkClick xmlns:r="http://schemas.openxmlformats.org/officeDocument/2006/relationships" r:id="" action="ppaction://hlinksldjump"/>
            </a:rPr>
            <a:t> АЭС и ПАТЭС в России. АЭС России. </a:t>
          </a:r>
          <a:endParaRPr lang="ru-RU" sz="1300" i="1" kern="1200" dirty="0"/>
        </a:p>
      </dsp:txBody>
      <dsp:txXfrm>
        <a:off x="116327" y="3016274"/>
        <a:ext cx="3910748" cy="739467"/>
      </dsp:txXfrm>
    </dsp:sp>
    <dsp:sp modelId="{F21EE618-2F46-4BDF-A2CD-520F87A4FAC7}">
      <dsp:nvSpPr>
        <dsp:cNvPr id="0" name=""/>
        <dsp:cNvSpPr/>
      </dsp:nvSpPr>
      <dsp:spPr>
        <a:xfrm>
          <a:off x="116327" y="3848174"/>
          <a:ext cx="3910748" cy="739467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hlinkClick xmlns:r="http://schemas.openxmlformats.org/officeDocument/2006/relationships" r:id="" action="ppaction://hlinksldjump"/>
            </a:rPr>
            <a:t>Глава №4.</a:t>
          </a:r>
          <a:r>
            <a:rPr lang="ru-RU" sz="1200" i="1" kern="1200" dirty="0" smtClean="0">
              <a:hlinkClick xmlns:r="http://schemas.openxmlformats.org/officeDocument/2006/relationships" r:id="" action="ppaction://hlinksldjump"/>
            </a:rPr>
            <a:t> Принципиальные строение атомоходов. Атомоходы России.</a:t>
          </a:r>
          <a:endParaRPr lang="ru-RU" sz="1200" i="1" kern="1200" dirty="0"/>
        </a:p>
      </dsp:txBody>
      <dsp:txXfrm>
        <a:off x="116327" y="3848174"/>
        <a:ext cx="3910748" cy="739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C552D-C3D6-48CF-86C9-F6943343642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037F3-F50C-43A9-9A46-CBC6D218FC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5931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037F3-F50C-43A9-9A46-CBC6D218FC51}" type="slidenum">
              <a:rPr lang="ru-RU" smtClean="0"/>
              <a:pPr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4595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037F3-F50C-43A9-9A46-CBC6D218FC51}" type="slidenum">
              <a:rPr lang="ru-RU" smtClean="0"/>
              <a:pPr/>
              <a:t>80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0132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5F3E8-9C9F-41E3-974E-4B6EE3FC42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6.gi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gif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109.gif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gi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093372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837564" y="1"/>
            <a:ext cx="4306435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smtClean="0"/>
              <a:t>Атомная  </a:t>
            </a:r>
            <a:r>
              <a:rPr lang="ru-RU" sz="2400" dirty="0" smtClean="0"/>
              <a:t>физика.</a:t>
            </a:r>
          </a:p>
          <a:p>
            <a:pPr algn="ctr"/>
            <a:r>
              <a:rPr lang="ru-RU" sz="2400" dirty="0" smtClean="0"/>
              <a:t>Ядерный   потенциал    России.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4826675"/>
            <a:ext cx="4429124" cy="7386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100" b="1" dirty="0" smtClean="0">
                <a:latin typeface="Monotype Corsiva" pitchFamily="66" charset="0"/>
              </a:rPr>
              <a:t>Учитель физики </a:t>
            </a:r>
            <a:r>
              <a:rPr lang="ru-RU" sz="2100" b="1" dirty="0">
                <a:latin typeface="Monotype Corsiva" pitchFamily="66" charset="0"/>
              </a:rPr>
              <a:t>ГБПОУ КК КИТТ</a:t>
            </a:r>
            <a:endParaRPr lang="ru-RU" sz="2100" b="1" dirty="0" smtClean="0">
              <a:latin typeface="Monotype Corsiva" pitchFamily="66" charset="0"/>
            </a:endParaRPr>
          </a:p>
          <a:p>
            <a:r>
              <a:rPr lang="ru-RU" sz="2100" b="1" dirty="0" smtClean="0">
                <a:latin typeface="Monotype Corsiva" pitchFamily="66" charset="0"/>
              </a:rPr>
              <a:t>Золотых Диана Дмитриевна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457890"/>
            <a:ext cx="2195736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        Краснодар</a:t>
            </a:r>
            <a:endParaRPr lang="ru-RU" sz="2000" dirty="0" smtClean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2" descr="http://nuclearno.ru/2003/ostor_rad_08.jpg"/>
          <p:cNvPicPr>
            <a:picLocks noGrp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32000" y="2241551"/>
            <a:ext cx="508000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928671"/>
            <a:ext cx="90872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Наиболее проникающими видами излучения являются нейтронное и гамма. Их пробег в</a:t>
            </a:r>
          </a:p>
          <a:p>
            <a:r>
              <a:rPr lang="ru-RU" i="1" dirty="0" smtClean="0"/>
              <a:t> воздухе может достигать десятков и сотен метров (также в зависимости от </a:t>
            </a:r>
          </a:p>
          <a:p>
            <a:r>
              <a:rPr lang="ru-RU" i="1" dirty="0" smtClean="0"/>
              <a:t>энергии), но при меньшей ионизирующей способности. 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C:\Documents and Settings\1\Мои документы\Мои рисунки\Новая папка (2)\АРКСН - на полном ходу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2590"/>
            <a:ext cx="9144000" cy="515541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357166"/>
            <a:ext cx="82420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АРКСН(Атомный ракетный крейсер стратегического назначения - на полном ходу.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C:\Documents and Settings\1\Мои документы\Мои рисунки\Псков.jpg"/>
          <p:cNvPicPr>
            <a:picLocks noChangeAspect="1" noChangeArrowheads="1"/>
          </p:cNvPicPr>
          <p:nvPr/>
        </p:nvPicPr>
        <p:blipFill>
          <a:blip r:embed="rId2" cstate="print"/>
          <a:srcRect b="3360"/>
          <a:stretch>
            <a:fillRect/>
          </a:stretch>
        </p:blipFill>
        <p:spPr bwMode="auto">
          <a:xfrm>
            <a:off x="0" y="0"/>
            <a:ext cx="916621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5008" y="500042"/>
            <a:ext cx="1578124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dirty="0" smtClean="0"/>
              <a:t>Псков АПЛ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C:\Documents and Settings\1\Мои документы\Мои рисунки\Псков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8" y="2143116"/>
            <a:ext cx="9125582" cy="471488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715140" y="1214422"/>
            <a:ext cx="1578124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dirty="0" smtClean="0"/>
              <a:t>Псков АПЛ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C:\Documents and Settings\1\Мои документы\Мои рисунки\Атомоход Лени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4286248" cy="4286249"/>
          </a:xfrm>
          <a:prstGeom prst="rect">
            <a:avLst/>
          </a:prstGeom>
          <a:noFill/>
        </p:spPr>
      </p:pic>
      <p:pic>
        <p:nvPicPr>
          <p:cNvPr id="110595" name="Picture 3" descr="C:\Documents and Settings\1\Мои документы\Мои рисунки\f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58" y="2786058"/>
            <a:ext cx="4071942" cy="407194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714876" y="714356"/>
            <a:ext cx="3968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Атомоход Ленин (Атомный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медокол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C:\Documents and Settings\1\Мои документы\Мои рисунки\backLef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1" y="0"/>
            <a:ext cx="7858149" cy="61436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00166" y="5500702"/>
            <a:ext cx="5949064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600" dirty="0" smtClean="0"/>
              <a:t>Конец, спасибо за внимание.</a:t>
            </a:r>
            <a:endParaRPr lang="ru-RU" sz="36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2" descr="http://nuclearno.ru/2003/ostor_rad_09.jpg"/>
          <p:cNvPicPr>
            <a:picLocks noGrp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0800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357686" y="1857364"/>
            <a:ext cx="49292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В качестве защиты от </a:t>
            </a:r>
            <a:r>
              <a:rPr lang="ru-RU" i="1" dirty="0" err="1" smtClean="0"/>
              <a:t>n</a:t>
            </a:r>
            <a:r>
              <a:rPr lang="ru-RU" i="1" dirty="0" smtClean="0"/>
              <a:t>- и гамма-излучения </a:t>
            </a:r>
          </a:p>
          <a:p>
            <a:r>
              <a:rPr lang="ru-RU" i="1" dirty="0" smtClean="0"/>
              <a:t>применяют толстые слои из бетона, свинца, </a:t>
            </a:r>
          </a:p>
          <a:p>
            <a:r>
              <a:rPr lang="ru-RU" i="1" dirty="0" smtClean="0"/>
              <a:t>стали и т. п. и речь ведут уже о </a:t>
            </a:r>
            <a:r>
              <a:rPr lang="ru-RU" b="1" i="1" dirty="0" smtClean="0"/>
              <a:t>кратности </a:t>
            </a:r>
          </a:p>
          <a:p>
            <a:r>
              <a:rPr lang="ru-RU" b="1" i="1" dirty="0" smtClean="0"/>
              <a:t>ослабления</a:t>
            </a:r>
            <a:r>
              <a:rPr lang="ru-RU" i="1" dirty="0" smtClean="0"/>
              <a:t>. 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429000"/>
            <a:ext cx="723864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Так, для 10-кратного ослабления гамма-излучения </a:t>
            </a:r>
          </a:p>
          <a:p>
            <a:r>
              <a:rPr lang="ru-RU" i="1" dirty="0" smtClean="0"/>
              <a:t>кобальта-60 (Е = 1,17 и 1,33 </a:t>
            </a:r>
            <a:r>
              <a:rPr lang="ru-RU" i="1" dirty="0" err="1" smtClean="0"/>
              <a:t>Мэв</a:t>
            </a:r>
            <a:r>
              <a:rPr lang="ru-RU" i="1" dirty="0" smtClean="0"/>
              <a:t>)требуется защита</a:t>
            </a:r>
          </a:p>
          <a:p>
            <a:r>
              <a:rPr lang="ru-RU" i="1" dirty="0" smtClean="0"/>
              <a:t> из свинца толщиной порядка 5 </a:t>
            </a:r>
            <a:r>
              <a:rPr lang="ru-RU" i="1" dirty="0" err="1" smtClean="0"/>
              <a:t>см,а</a:t>
            </a:r>
            <a:r>
              <a:rPr lang="ru-RU" i="1" dirty="0" smtClean="0"/>
              <a:t> для 100-кратного - 9,5 см; </a:t>
            </a:r>
          </a:p>
          <a:p>
            <a:r>
              <a:rPr lang="ru-RU" i="1" dirty="0" smtClean="0"/>
              <a:t>защита из бетона должна быть, соответственно, около 33 и 55 см,</a:t>
            </a:r>
          </a:p>
          <a:p>
            <a:r>
              <a:rPr lang="ru-RU" i="1" dirty="0" smtClean="0"/>
              <a:t> а толщина слоя воды - 70 и 115 см. 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2" descr="http://nuclearno.ru/2003/ostor_rad_10_11.jpg"/>
          <p:cNvPicPr>
            <a:picLocks noGrp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0"/>
            <a:ext cx="5500695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3143248"/>
            <a:ext cx="91976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Ретроспективный анализ и изучение современного состояния здоровья населения в зоне</a:t>
            </a:r>
          </a:p>
          <a:p>
            <a:r>
              <a:rPr lang="ru-RU" i="1" dirty="0" smtClean="0"/>
              <a:t> влияния красноярского ГХК показали, что здесь прирост самых различных заболеваний </a:t>
            </a:r>
          </a:p>
          <a:p>
            <a:r>
              <a:rPr lang="ru-RU" i="1" dirty="0" smtClean="0"/>
              <a:t>как детей, так и взрослых, в разы больше, чем в контрольных районах. Подобная </a:t>
            </a:r>
          </a:p>
          <a:p>
            <a:r>
              <a:rPr lang="ru-RU" i="1" dirty="0" smtClean="0"/>
              <a:t>картина характерна для зон влияния всех ядерных объектов во всём мире.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00167" y="4357694"/>
            <a:ext cx="72694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Всегда следует иметь в виду, что лучшей защитой от радиации, от </a:t>
            </a:r>
          </a:p>
          <a:p>
            <a:r>
              <a:rPr lang="ru-RU" i="1" dirty="0" smtClean="0"/>
              <a:t>любого излучения, является расстояние и время: </a:t>
            </a:r>
            <a:endParaRPr lang="ru-RU" dirty="0" smtClean="0"/>
          </a:p>
          <a:p>
            <a:pPr lvl="0"/>
            <a:r>
              <a:rPr lang="ru-RU" i="1" dirty="0" smtClean="0"/>
              <a:t>- чем дальше - тем лучше, </a:t>
            </a:r>
            <a:endParaRPr lang="ru-RU" dirty="0" smtClean="0"/>
          </a:p>
          <a:p>
            <a:pPr lvl="0"/>
            <a:r>
              <a:rPr lang="ru-RU" i="1" dirty="0" smtClean="0"/>
              <a:t>- чем меньше время пребывания в зоне облучения - тем лучше.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ФИЗИКА\АТОМНАЯ ФИЗИКА\Картинки на ядерную тему\ФОТО ПРО РАДИАЦИЮ И СТАНЦИИ\101.jpg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2" descr="http://nuclearno.ru/2003/ostor_rad_12.jpg"/>
          <p:cNvPicPr>
            <a:picLocks noGrp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14290"/>
            <a:ext cx="1816689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14482" y="1"/>
            <a:ext cx="742966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Если цепную реакцию держать под контролем, управлять её </a:t>
            </a:r>
          </a:p>
          <a:p>
            <a:r>
              <a:rPr lang="ru-RU" i="1" dirty="0" smtClean="0"/>
              <a:t>развитием, не давать ускоряться и постоянно отводить </a:t>
            </a:r>
          </a:p>
          <a:p>
            <a:r>
              <a:rPr lang="ru-RU" i="1" dirty="0" smtClean="0"/>
              <a:t>выделяющуюся энергию (тепло), то эту энергию ("атомную энергию")</a:t>
            </a:r>
          </a:p>
          <a:p>
            <a:r>
              <a:rPr lang="ru-RU" i="1" dirty="0" smtClean="0"/>
              <a:t> можно использовать либо для отопления, либо для получения</a:t>
            </a:r>
          </a:p>
          <a:p>
            <a:r>
              <a:rPr lang="ru-RU" i="1" dirty="0" smtClean="0"/>
              <a:t> электроэнергии. Это осуществляется в атомных реакторах, на </a:t>
            </a:r>
          </a:p>
          <a:p>
            <a:r>
              <a:rPr lang="ru-RU" i="1" dirty="0" smtClean="0"/>
              <a:t>атомных электростанциях. </a:t>
            </a:r>
          </a:p>
          <a:p>
            <a:r>
              <a:rPr lang="ru-RU" i="1" dirty="0" smtClean="0"/>
              <a:t>Если же позволить цепной реакции развиваться бесконтрольно, то </a:t>
            </a:r>
          </a:p>
          <a:p>
            <a:r>
              <a:rPr lang="ru-RU" i="1" dirty="0" smtClean="0"/>
              <a:t>произойдёт атомный (ядерный) взрыв. Это уже - ядерное оружие. 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2" descr="http://nuclearno.ru/2003/ostor_rad_13.jpg"/>
          <p:cNvPicPr>
            <a:picLocks noGrp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9"/>
            <a:ext cx="5080000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714614" y="3786191"/>
            <a:ext cx="475880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Деление ядер атомов - это суть, основа</a:t>
            </a:r>
          </a:p>
          <a:p>
            <a:r>
              <a:rPr lang="ru-RU" i="1" dirty="0" smtClean="0"/>
              <a:t> атомного оружия и атомной энергетики. </a:t>
            </a:r>
            <a:endParaRPr lang="ru-RU" dirty="0" smtClean="0"/>
          </a:p>
          <a:p>
            <a:r>
              <a:rPr lang="ru-RU" i="1" dirty="0" smtClean="0"/>
              <a:t>Критическая масса - это такое количество </a:t>
            </a:r>
          </a:p>
          <a:p>
            <a:r>
              <a:rPr lang="ru-RU" i="1" dirty="0" smtClean="0"/>
              <a:t>оружейного изотопа, при котором </a:t>
            </a:r>
          </a:p>
          <a:p>
            <a:r>
              <a:rPr lang="ru-RU" i="1" dirty="0" smtClean="0"/>
              <a:t>нейтроны, выделяющиеся при </a:t>
            </a:r>
          </a:p>
          <a:p>
            <a:r>
              <a:rPr lang="ru-RU" i="1" dirty="0" smtClean="0"/>
              <a:t>самопроизвольном делении ядер, не </a:t>
            </a:r>
          </a:p>
          <a:p>
            <a:r>
              <a:rPr lang="ru-RU" i="1" dirty="0" smtClean="0"/>
              <a:t>вылетают наружу, а попадают в соседние </a:t>
            </a:r>
          </a:p>
          <a:p>
            <a:r>
              <a:rPr lang="ru-RU" i="1" dirty="0" smtClean="0"/>
              <a:t>ядра и вызывают их искусственное деление.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2" descr="http://nuclearno.ru/2003/ostor_rad_14.jpg"/>
          <p:cNvPicPr>
            <a:picLocks noGrp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528638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072066" y="0"/>
            <a:ext cx="41624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/>
              <a:t>Три различных отрицательных</a:t>
            </a:r>
          </a:p>
          <a:p>
            <a:r>
              <a:rPr lang="ru-RU" b="1" i="1" u="sng" dirty="0" smtClean="0"/>
              <a:t> эффекта радиации:</a:t>
            </a:r>
            <a:r>
              <a:rPr lang="ru-RU" i="1" dirty="0" smtClean="0"/>
              <a:t> </a:t>
            </a:r>
          </a:p>
          <a:p>
            <a:pPr lvl="0"/>
            <a:r>
              <a:rPr lang="ru-RU" b="1" i="1" dirty="0" smtClean="0"/>
              <a:t>Первый</a:t>
            </a:r>
            <a:r>
              <a:rPr lang="ru-RU" i="1" dirty="0" smtClean="0"/>
              <a:t> - это </a:t>
            </a:r>
            <a:r>
              <a:rPr lang="ru-RU" b="1" i="1" dirty="0" smtClean="0"/>
              <a:t>генетический эффект</a:t>
            </a:r>
          </a:p>
          <a:p>
            <a:pPr lvl="0"/>
            <a:r>
              <a:rPr lang="ru-RU" b="1" i="1" dirty="0" smtClean="0"/>
              <a:t> для наследственных</a:t>
            </a:r>
            <a:r>
              <a:rPr lang="ru-RU" i="1" dirty="0" smtClean="0"/>
              <a:t> (половых)</a:t>
            </a:r>
          </a:p>
          <a:p>
            <a:pPr lvl="0"/>
            <a:r>
              <a:rPr lang="ru-RU" i="1" dirty="0" smtClean="0"/>
              <a:t> </a:t>
            </a:r>
            <a:r>
              <a:rPr lang="ru-RU" b="1" i="1" dirty="0" smtClean="0"/>
              <a:t>клеток</a:t>
            </a:r>
            <a:r>
              <a:rPr lang="ru-RU" i="1" dirty="0" smtClean="0"/>
              <a:t> организма. Он может </a:t>
            </a:r>
          </a:p>
          <a:p>
            <a:pPr lvl="0"/>
            <a:r>
              <a:rPr lang="ru-RU" i="1" dirty="0" smtClean="0"/>
              <a:t>проявиться и проявляется только в </a:t>
            </a:r>
          </a:p>
          <a:p>
            <a:pPr lvl="0"/>
            <a:r>
              <a:rPr lang="ru-RU" i="1" dirty="0" smtClean="0"/>
              <a:t>потомстве. Это рождение детей с </a:t>
            </a:r>
          </a:p>
          <a:p>
            <a:pPr lvl="0"/>
            <a:r>
              <a:rPr lang="ru-RU" i="1" dirty="0" smtClean="0"/>
              <a:t>различными отклонениями от нормы</a:t>
            </a:r>
          </a:p>
          <a:p>
            <a:pPr lvl="0"/>
            <a:r>
              <a:rPr lang="ru-RU" i="1" dirty="0" smtClean="0"/>
              <a:t> (уродства разной степени, слабоумие </a:t>
            </a:r>
          </a:p>
          <a:p>
            <a:pPr lvl="0"/>
            <a:r>
              <a:rPr lang="ru-RU" i="1" dirty="0" smtClean="0"/>
              <a:t>и т. д.), либо рождение полностью </a:t>
            </a:r>
          </a:p>
          <a:p>
            <a:pPr lvl="0"/>
            <a:r>
              <a:rPr lang="ru-RU" i="1" dirty="0" smtClean="0"/>
              <a:t>нежизнеспособного плода, - с </a:t>
            </a:r>
            <a:r>
              <a:rPr lang="ru-RU" i="1" dirty="0" err="1" smtClean="0"/>
              <a:t>отклоне</a:t>
            </a:r>
            <a:r>
              <a:rPr lang="ru-RU" i="1" dirty="0" smtClean="0"/>
              <a:t>-</a:t>
            </a:r>
          </a:p>
          <a:p>
            <a:pPr lvl="0"/>
            <a:r>
              <a:rPr lang="ru-RU" i="1" dirty="0" err="1" smtClean="0"/>
              <a:t>ниями</a:t>
            </a:r>
            <a:r>
              <a:rPr lang="ru-RU" i="1" dirty="0" smtClean="0"/>
              <a:t>, не совместимыми с жизнью. </a:t>
            </a:r>
          </a:p>
          <a:p>
            <a:endParaRPr lang="ru-RU" i="1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571876"/>
            <a:ext cx="861441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В большой степени "поставщиками" таких детей в соответствующие больницы </a:t>
            </a:r>
          </a:p>
          <a:p>
            <a:r>
              <a:rPr lang="ru-RU" i="1" dirty="0" smtClean="0"/>
              <a:t>являются предприятия атомной энергетики и зоны их влияния.</a:t>
            </a:r>
          </a:p>
          <a:p>
            <a:r>
              <a:rPr lang="ru-RU" i="1" dirty="0" smtClean="0"/>
              <a:t> </a:t>
            </a:r>
            <a:r>
              <a:rPr lang="ru-RU" b="1" i="1" dirty="0" smtClean="0"/>
              <a:t>Второй</a:t>
            </a:r>
            <a:r>
              <a:rPr lang="ru-RU" i="1" dirty="0" smtClean="0"/>
              <a:t> - это тоже </a:t>
            </a:r>
          </a:p>
          <a:p>
            <a:r>
              <a:rPr lang="ru-RU" b="1" i="1" dirty="0" smtClean="0"/>
              <a:t>генетический эффект</a:t>
            </a:r>
            <a:r>
              <a:rPr lang="ru-RU" i="1" dirty="0" smtClean="0"/>
              <a:t>, но </a:t>
            </a:r>
            <a:r>
              <a:rPr lang="ru-RU" b="1" i="1" dirty="0" smtClean="0"/>
              <a:t>для</a:t>
            </a:r>
            <a:r>
              <a:rPr lang="ru-RU" i="1" dirty="0" smtClean="0"/>
              <a:t> наследственного аппарата </a:t>
            </a:r>
            <a:r>
              <a:rPr lang="ru-RU" b="1" i="1" dirty="0" smtClean="0"/>
              <a:t>соматических</a:t>
            </a:r>
          </a:p>
          <a:p>
            <a:r>
              <a:rPr lang="ru-RU" b="1" i="1" dirty="0" smtClean="0"/>
              <a:t> клеток</a:t>
            </a:r>
            <a:r>
              <a:rPr lang="ru-RU" i="1" dirty="0" smtClean="0"/>
              <a:t> – </a:t>
            </a:r>
            <a:r>
              <a:rPr lang="ru-RU" i="1" dirty="0" err="1" smtClean="0"/>
              <a:t>клеток</a:t>
            </a:r>
            <a:r>
              <a:rPr lang="ru-RU" i="1" dirty="0" smtClean="0"/>
              <a:t> тела. Он проявляется при жизни конкретного человека в </a:t>
            </a:r>
          </a:p>
          <a:p>
            <a:r>
              <a:rPr lang="ru-RU" i="1" dirty="0" smtClean="0"/>
              <a:t>виде различных (преимущественно раковых) </a:t>
            </a:r>
          </a:p>
          <a:p>
            <a:pPr lvl="0"/>
            <a:r>
              <a:rPr lang="ru-RU" i="1" dirty="0" smtClean="0"/>
              <a:t>заболеваний. "Поставщиками" раковых больных также в </a:t>
            </a:r>
          </a:p>
          <a:p>
            <a:pPr lvl="0"/>
            <a:r>
              <a:rPr lang="ru-RU" i="1" dirty="0" smtClean="0"/>
              <a:t>большой степени являются предприятия атомной энергетики и зоны их влияния. </a:t>
            </a:r>
          </a:p>
          <a:p>
            <a:pPr lvl="0"/>
            <a:r>
              <a:rPr lang="ru-RU" b="1" i="1" dirty="0" smtClean="0"/>
              <a:t>Третий</a:t>
            </a:r>
            <a:r>
              <a:rPr lang="ru-RU" i="1" dirty="0" smtClean="0"/>
              <a:t> эффект - это </a:t>
            </a:r>
            <a:r>
              <a:rPr lang="ru-RU" b="1" i="1" dirty="0" smtClean="0"/>
              <a:t>эффект</a:t>
            </a:r>
            <a:r>
              <a:rPr lang="ru-RU" i="1" dirty="0" smtClean="0"/>
              <a:t> соматический, а точнее - </a:t>
            </a:r>
            <a:r>
              <a:rPr lang="ru-RU" b="1" i="1" dirty="0" smtClean="0"/>
              <a:t>иммунный</a:t>
            </a:r>
            <a:r>
              <a:rPr lang="ru-RU" i="1" dirty="0" smtClean="0"/>
              <a:t>. </a:t>
            </a:r>
          </a:p>
          <a:p>
            <a:pPr lvl="0"/>
            <a:r>
              <a:rPr lang="ru-RU" i="1" dirty="0" smtClean="0"/>
              <a:t>Это ослабление защитных сил, иммунной системы.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1"/>
            <a:ext cx="36567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30E0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Первая атомная бомба СССР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30E0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—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30E0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30E0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30E0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РДС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30E0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30E0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30E0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Содержимое 4" descr="Первая атомная бомба СССР — «РДС–1»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9993"/>
            <a:ext cx="3931920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Первая атомная бомба СССР — «РДС–1»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00372"/>
            <a:ext cx="400812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572000" y="0"/>
            <a:ext cx="4572000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dirty="0" smtClean="0"/>
              <a:t>Глава №2</a:t>
            </a:r>
          </a:p>
          <a:p>
            <a:pPr algn="ctr"/>
            <a:r>
              <a:rPr lang="ru-RU" dirty="0" smtClean="0"/>
              <a:t>Ядерные бомбы России.</a:t>
            </a:r>
          </a:p>
          <a:p>
            <a:pPr algn="ctr"/>
            <a:r>
              <a:rPr lang="ru-RU" dirty="0" smtClean="0"/>
              <a:t>Принцип взрыва  тротила. </a:t>
            </a:r>
          </a:p>
          <a:p>
            <a:pPr algn="ctr"/>
            <a:r>
              <a:rPr lang="ru-RU" dirty="0" smtClean="0"/>
              <a:t>Важнейшие военные ядерные объекты.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85927" y="1214422"/>
            <a:ext cx="2558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92D050"/>
                </a:solidFill>
                <a:hlinkClick r:id="rId4" action="ppaction://hlinksldjump"/>
              </a:rPr>
              <a:t>(Обратно к оглавлению)</a:t>
            </a:r>
            <a:endParaRPr lang="ru-RU" dirty="0" smtClean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1"/>
            <a:ext cx="36567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30E0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Первая атомная бомба СССР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30E0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—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30E0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30E0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30E0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РДС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30E0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30E0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30E0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Первая атомная бомба СССР — «РДС–1»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1120" y="357166"/>
            <a:ext cx="399288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Взрыв бомбы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12" y="2000240"/>
            <a:ext cx="3048000" cy="394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28598" y="6215082"/>
            <a:ext cx="2963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Взрыв этой атомной  бомбы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рвая атомная бомба СССР — «РДС–1»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" y="5143512"/>
            <a:ext cx="87632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</a:rPr>
              <a:t>Ядерный заряд впервые испытан 29 августа 1949 года на</a:t>
            </a:r>
          </a:p>
          <a:p>
            <a:r>
              <a:rPr lang="ru-RU" sz="2400" i="1" dirty="0" smtClean="0">
                <a:solidFill>
                  <a:schemeClr val="bg1"/>
                </a:solidFill>
              </a:rPr>
              <a:t> Семипалатинском полигоне.</a:t>
            </a:r>
          </a:p>
          <a:p>
            <a:r>
              <a:rPr lang="ru-RU" sz="2400" i="1" dirty="0" smtClean="0">
                <a:solidFill>
                  <a:schemeClr val="bg1"/>
                </a:solidFill>
              </a:rPr>
              <a:t> Мощность заряда до 20 килотонн тротилового эквивалента.</a:t>
            </a:r>
            <a:br>
              <a:rPr lang="ru-RU" sz="2400" i="1" dirty="0" smtClean="0">
                <a:solidFill>
                  <a:schemeClr val="bg1"/>
                </a:solidFill>
              </a:rPr>
            </a:br>
            <a:r>
              <a:rPr lang="ru-RU" sz="2400" i="1" dirty="0" smtClean="0">
                <a:solidFill>
                  <a:schemeClr val="bg1"/>
                </a:solidFill>
              </a:rPr>
              <a:t>Музей РФЯЦ–ВНИИЭФ г. </a:t>
            </a:r>
            <a:r>
              <a:rPr lang="ru-RU" sz="2400" i="1" dirty="0" err="1" smtClean="0">
                <a:solidFill>
                  <a:schemeClr val="bg1"/>
                </a:solidFill>
              </a:rPr>
              <a:t>Саров</a:t>
            </a:r>
            <a:r>
              <a:rPr lang="ru-RU" sz="2400" i="1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ИЗИКА\ЛЮБИМАЯ И АТОМНАЯ ФИЗИКА\Картинки на ядерную тему\ФОТО ПРО РАДИАЦИЮ И СТАНЦИИ\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graphicFrame>
        <p:nvGraphicFramePr>
          <p:cNvPr id="5" name="Содержимое 4"/>
          <p:cNvGraphicFramePr>
            <a:graphicFrameLocks noGrp="1"/>
          </p:cNvGraphicFramePr>
          <p:nvPr>
            <p:ph/>
          </p:nvPr>
        </p:nvGraphicFramePr>
        <p:xfrm>
          <a:off x="0" y="0"/>
          <a:ext cx="4143404" cy="5200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" y="1"/>
            <a:ext cx="519405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30E0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Первая тактическая серийная атомная бомба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30E0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—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30E0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30E0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30E0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РДС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30E0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30E0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30E0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Первая тактическая серийная атомная бомба — «РДС–4»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5" y="428604"/>
            <a:ext cx="2724151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643307" y="342900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dirty="0" smtClean="0"/>
              <a:t>Испытана в 1953 году на Семипалатинском полигоне. Мощность заряда до 30 килотонн тротилового эквивалента. На вооружении с 1954 по 1956 г.</a:t>
            </a:r>
            <a:br>
              <a:rPr lang="ru-RU" sz="2400" i="1" dirty="0" smtClean="0"/>
            </a:br>
            <a:r>
              <a:rPr lang="ru-RU" sz="2400" i="1" dirty="0" smtClean="0"/>
              <a:t>Музей РФЯЦ–ВНИИЭФ г. </a:t>
            </a:r>
            <a:r>
              <a:rPr lang="ru-RU" sz="2400" i="1" dirty="0" err="1" smtClean="0"/>
              <a:t>Саров</a:t>
            </a:r>
            <a:r>
              <a:rPr lang="ru-RU" sz="2400" i="1" dirty="0" smtClean="0"/>
              <a:t>.</a:t>
            </a:r>
            <a:endParaRPr lang="ru-RU" sz="2400" dirty="0"/>
          </a:p>
        </p:txBody>
      </p:sp>
      <p:pic>
        <p:nvPicPr>
          <p:cNvPr id="5" name="Рисунок 4" descr="Первая тактическая серийная атомная бомба — «РДС–4»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714356"/>
            <a:ext cx="3931920" cy="193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" y="1"/>
            <a:ext cx="42322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130E0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Первая в мире водородная бомба</a:t>
            </a: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130E0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—</a:t>
            </a: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130E0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130E0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130E0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РДС</a:t>
            </a: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130E0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130E0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6с</a:t>
            </a: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130E0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Первая в мире водородная бомба — «РДС–6с»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785794"/>
            <a:ext cx="384048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Первая в мире водородная бомба — «РДС–6с»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643314"/>
            <a:ext cx="4023360" cy="2545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Первая в мире водородная бомба — «РДС–6с»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9" y="2000240"/>
            <a:ext cx="4038600" cy="252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1"/>
            <a:ext cx="49439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30E0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Взрыв  первой в мире водородной бомбы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30E0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—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30E0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30E0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30E0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РДС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30E0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30E0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6с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30E0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Взрыв бомбы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1" y="642918"/>
            <a:ext cx="2651760" cy="249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29258" y="3357562"/>
            <a:ext cx="177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Взрыв момент 2</a:t>
            </a:r>
            <a:endParaRPr lang="ru-RU" dirty="0"/>
          </a:p>
        </p:txBody>
      </p:sp>
      <p:pic>
        <p:nvPicPr>
          <p:cNvPr id="6" name="Рисунок 5" descr="Взрыв бомбы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714356"/>
            <a:ext cx="2667000" cy="249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42909" y="3357562"/>
            <a:ext cx="1830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Взрыв  момент 1</a:t>
            </a:r>
            <a:endParaRPr lang="ru-RU" dirty="0"/>
          </a:p>
        </p:txBody>
      </p:sp>
      <p:pic>
        <p:nvPicPr>
          <p:cNvPr id="8" name="Рисунок 7" descr="Взрыв бомбы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3571876"/>
            <a:ext cx="263652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71803" y="6215082"/>
            <a:ext cx="177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Взрыв момент 3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рвая в мире водородная бомба — «РДС–6с»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1474" y="5000636"/>
            <a:ext cx="76821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</a:rPr>
              <a:t>Испытание заряда проведено 12 августа 1953 года на</a:t>
            </a:r>
          </a:p>
          <a:p>
            <a:r>
              <a:rPr lang="ru-RU" sz="2400" i="1" dirty="0" smtClean="0">
                <a:solidFill>
                  <a:schemeClr val="bg1"/>
                </a:solidFill>
              </a:rPr>
              <a:t> Семипалатинском полигоне. Мощность заряда до 400 </a:t>
            </a:r>
          </a:p>
          <a:p>
            <a:r>
              <a:rPr lang="ru-RU" sz="2400" i="1" dirty="0" smtClean="0">
                <a:solidFill>
                  <a:schemeClr val="bg1"/>
                </a:solidFill>
              </a:rPr>
              <a:t>килотонн тротилового эквивалента.</a:t>
            </a:r>
            <a:br>
              <a:rPr lang="ru-RU" sz="2400" i="1" dirty="0" smtClean="0">
                <a:solidFill>
                  <a:schemeClr val="bg1"/>
                </a:solidFill>
              </a:rPr>
            </a:br>
            <a:r>
              <a:rPr lang="ru-RU" sz="2400" i="1" dirty="0" smtClean="0">
                <a:solidFill>
                  <a:schemeClr val="bg1"/>
                </a:solidFill>
              </a:rPr>
              <a:t>Музей РФЯЦ–ВНИИЭФ г. </a:t>
            </a:r>
            <a:r>
              <a:rPr lang="ru-RU" sz="2400" i="1" dirty="0" err="1" smtClean="0">
                <a:solidFill>
                  <a:schemeClr val="bg1"/>
                </a:solidFill>
              </a:rPr>
              <a:t>Саров</a:t>
            </a:r>
            <a:r>
              <a:rPr lang="ru-RU" sz="2400" i="1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1"/>
            <a:ext cx="50369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130E0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Первая ядерная боевая часть для</a:t>
            </a: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130E0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130E0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тактической ракеты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Первая ядерная боевая часть для тактической ракеты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642918"/>
            <a:ext cx="4998720" cy="2941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Первая ядерная боевая часть для тактической ракеты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571876"/>
            <a:ext cx="3234691" cy="243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14348" y="450057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dirty="0" smtClean="0"/>
              <a:t>Мощность заряда до 10 килотонн тротилового эквивалента. Дальность полёта до 32 км. На вооружении с 1960 по 1967 г.</a:t>
            </a:r>
            <a:br>
              <a:rPr lang="ru-RU" sz="2400" i="1" dirty="0" smtClean="0"/>
            </a:br>
            <a:r>
              <a:rPr lang="ru-RU" sz="2400" i="1" dirty="0" smtClean="0"/>
              <a:t>Музей РФЯЦ–ВНИИЭФ г. </a:t>
            </a:r>
            <a:r>
              <a:rPr lang="ru-RU" sz="2400" i="1" dirty="0" err="1" smtClean="0"/>
              <a:t>Саров</a:t>
            </a:r>
            <a:r>
              <a:rPr lang="ru-RU" sz="2400" i="1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1"/>
            <a:ext cx="79143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130E0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Термоядерный боевой блок для</a:t>
            </a: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130E0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130E0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первой межконтинентальной баллистической ракеты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Термоядерный боевой блок для первой межконтинентальной баллистической ракеты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5" y="1000108"/>
            <a:ext cx="3234691" cy="2663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Термоядерный боевой блок для первой межконтинентальной баллистической ракеты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4071942"/>
            <a:ext cx="2971800" cy="2034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Термоядерный боевой блок для первой межконтинентальной баллистической ракеты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4000504"/>
            <a:ext cx="3006091" cy="2045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ермоядерный боевой блок для первой межконтинентальной баллистической ракеты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2477" y="5657672"/>
            <a:ext cx="90815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Мощность заряда более </a:t>
            </a:r>
            <a:r>
              <a:rPr lang="ru-RU" sz="2400" i="1" dirty="0" smtClean="0">
                <a:solidFill>
                  <a:schemeClr val="bg1"/>
                </a:solidFill>
              </a:rPr>
              <a:t>2 мегатонн </a:t>
            </a:r>
            <a:r>
              <a:rPr lang="ru-RU" sz="2400" i="1" dirty="0" smtClean="0"/>
              <a:t>тротилового эквивалента. </a:t>
            </a:r>
          </a:p>
          <a:p>
            <a:r>
              <a:rPr lang="ru-RU" sz="2400" i="1" dirty="0" smtClean="0"/>
              <a:t>Дальность полёта до 12 000 км. На вооружении с 1970 по 1979 г.</a:t>
            </a:r>
            <a:br>
              <a:rPr lang="ru-RU" sz="2400" i="1" dirty="0" smtClean="0"/>
            </a:br>
            <a:r>
              <a:rPr lang="ru-RU" sz="2400" i="1" dirty="0" smtClean="0"/>
              <a:t>Музей РФЯЦ–ВНИИЭФ г. </a:t>
            </a:r>
            <a:r>
              <a:rPr lang="ru-RU" sz="2400" i="1" dirty="0" err="1" smtClean="0"/>
              <a:t>Саров</a:t>
            </a:r>
            <a:r>
              <a:rPr lang="ru-RU" sz="2400" i="1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1"/>
            <a:ext cx="787747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130E0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Первая ядерная боевая часть для</a:t>
            </a: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130E0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130E0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баллистической ракеты среднего радиуса действия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Первая ядерная боевая часть для баллистической ракеты среднего радиуса действи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785794"/>
            <a:ext cx="240792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00035" y="321468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dirty="0" smtClean="0"/>
              <a:t>Мощность заряда до 40 килотонн тротилового эквивалента. Дальность полёта до 1200 км. На вооружении до 1960 г.</a:t>
            </a:r>
            <a:br>
              <a:rPr lang="ru-RU" sz="2400" i="1" dirty="0" smtClean="0"/>
            </a:br>
            <a:r>
              <a:rPr lang="ru-RU" sz="2400" i="1" dirty="0" smtClean="0"/>
              <a:t>Музей РФЯЦ–ВНИИЭФ г. </a:t>
            </a:r>
            <a:r>
              <a:rPr lang="ru-RU" sz="2400" i="1" dirty="0" err="1" smtClean="0"/>
              <a:t>Саров</a:t>
            </a:r>
            <a:r>
              <a:rPr lang="ru-RU" sz="2400" i="1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"/>
            <a:ext cx="78983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130E0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Первая термоядерная боевая часть для</a:t>
            </a: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130E0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130E0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межконтинентальной баллистической ракеты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Первая термоядерная боевая часть для межконтинентальной баллистической ракеты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714356"/>
            <a:ext cx="3947160" cy="240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Первая термоядерная боевая часть для межконтинентальной баллистической ракеты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3929066"/>
            <a:ext cx="4160520" cy="240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429124" y="392906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dirty="0" smtClean="0"/>
              <a:t>Мощность заряда до 3 мегатонн тротилового эквивалента. Дальность полёта до 8500 км. На вооружении с 1960 по 1966 г.</a:t>
            </a:r>
            <a:br>
              <a:rPr lang="ru-RU" sz="2400" i="1" dirty="0" smtClean="0"/>
            </a:br>
            <a:r>
              <a:rPr lang="ru-RU" sz="2400" i="1" dirty="0" smtClean="0"/>
              <a:t>Музей РФЯЦ–ВНИИЭФ г. </a:t>
            </a:r>
            <a:r>
              <a:rPr lang="ru-RU" sz="2400" i="1" dirty="0" err="1" smtClean="0"/>
              <a:t>Саров</a:t>
            </a:r>
            <a:r>
              <a:rPr lang="ru-RU" sz="2400" i="1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" y="1"/>
            <a:ext cx="56621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30E0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Самая мощная в мире экспериментальная бомба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30E0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—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30E0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30E0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30E0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А602ЭН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30E0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Самая мощная в мире экспериментальная бомба — «А602ЭН»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571481"/>
            <a:ext cx="7889875" cy="535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2" descr="http://nuclearno.ru/2003/ostor_rad_01.jpg"/>
          <p:cNvPicPr>
            <a:picLocks noGrp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800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" y="3164683"/>
            <a:ext cx="4665573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Радиоактивный распад - это выбрасывание</a:t>
            </a:r>
          </a:p>
          <a:p>
            <a:r>
              <a:rPr lang="ru-RU" i="1" dirty="0" smtClean="0"/>
              <a:t> из ядра атома какой-либо частицы, в</a:t>
            </a:r>
          </a:p>
          <a:p>
            <a:r>
              <a:rPr lang="ru-RU" i="1" dirty="0" smtClean="0"/>
              <a:t> результате чего атом одного химического</a:t>
            </a:r>
          </a:p>
          <a:p>
            <a:r>
              <a:rPr lang="ru-RU" i="1" dirty="0" smtClean="0"/>
              <a:t> элемента (изотопа) превращается в атом</a:t>
            </a:r>
          </a:p>
          <a:p>
            <a:r>
              <a:rPr lang="ru-RU" i="1" dirty="0" smtClean="0"/>
              <a:t> другого элемента (изотопа). </a:t>
            </a:r>
            <a:endParaRPr lang="ru-RU" dirty="0" smtClean="0"/>
          </a:p>
          <a:p>
            <a:r>
              <a:rPr lang="ru-RU" i="1" dirty="0" smtClean="0"/>
              <a:t>альфа-распад - выбрасывание (испускание) </a:t>
            </a:r>
          </a:p>
          <a:p>
            <a:r>
              <a:rPr lang="ru-RU" i="1" dirty="0" smtClean="0"/>
              <a:t>из ядра атома альфа-частицы. </a:t>
            </a:r>
            <a:endParaRPr lang="ru-RU" dirty="0" smtClean="0"/>
          </a:p>
          <a:p>
            <a:r>
              <a:rPr lang="ru-RU" i="1" dirty="0" smtClean="0"/>
              <a:t>альфа-частица - это 2 протона и 2 </a:t>
            </a:r>
          </a:p>
          <a:p>
            <a:r>
              <a:rPr lang="ru-RU" i="1" dirty="0" smtClean="0"/>
              <a:t>нейтрона, то есть ядро атома гелия с </a:t>
            </a:r>
          </a:p>
          <a:p>
            <a:r>
              <a:rPr lang="ru-RU" i="1" dirty="0" smtClean="0"/>
              <a:t>массой 4 единицы и зарядом +2. </a:t>
            </a:r>
            <a:endParaRPr lang="ru-RU" dirty="0" smtClean="0"/>
          </a:p>
          <a:p>
            <a:r>
              <a:rPr lang="ru-RU" i="1" dirty="0" smtClean="0"/>
              <a:t>Скорость альфа-частицы при вылете из </a:t>
            </a:r>
          </a:p>
          <a:p>
            <a:r>
              <a:rPr lang="ru-RU" i="1" dirty="0" smtClean="0"/>
              <a:t>ядра от 12 до 20 тыс. км/сек.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143373" y="2571745"/>
            <a:ext cx="1138453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/>
              <a:t>км/сек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1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/>
              <a:t>Атомы (элементы, изотопы), ядра которых подвержены радиоактивному распаду или</a:t>
            </a:r>
          </a:p>
          <a:p>
            <a:r>
              <a:rPr lang="ru-RU" i="1" dirty="0" smtClean="0"/>
              <a:t> другим радиоактивным превращениям, называются радиоактивными. Термины</a:t>
            </a:r>
          </a:p>
          <a:p>
            <a:r>
              <a:rPr lang="ru-RU" i="1" dirty="0" smtClean="0"/>
              <a:t> радиоактивные атомы (элементы, изотопы), радионуклиды, радиоизотопы - синонимы.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5214950"/>
            <a:ext cx="4572000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dirty="0" smtClean="0"/>
              <a:t>Глава №1</a:t>
            </a:r>
          </a:p>
          <a:p>
            <a:pPr algn="ctr"/>
            <a:r>
              <a:rPr lang="ru-RU" dirty="0" smtClean="0"/>
              <a:t>Немного теории о атомной и ядерной физике.</a:t>
            </a:r>
          </a:p>
          <a:p>
            <a:pPr algn="ctr"/>
            <a:r>
              <a:rPr lang="ru-RU" dirty="0" smtClean="0"/>
              <a:t>Влияние радиации на человека.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85927" y="6488668"/>
            <a:ext cx="2558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hlinkClick r:id="rId3" action="ppaction://hlinksldjump"/>
              </a:rPr>
              <a:t>(Обратно к оглавлению)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" y="1"/>
            <a:ext cx="56621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130E0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Самая мощная в мире экспериментальная бомба</a:t>
            </a: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130E0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—</a:t>
            </a: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130E0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130E0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130E0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А602ЭН</a:t>
            </a: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130E0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Самая мощная в мире экспериментальная бомба — «А602ЭН»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28604"/>
            <a:ext cx="4008120" cy="355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Самая мощная в мире экспериментальная бомба — «А602ЭН»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143248"/>
            <a:ext cx="4008120" cy="352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амая мощная в мире экспериментальная бомба — «А602ЭН»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357687" y="3929067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dirty="0" smtClean="0"/>
              <a:t>Испытана 30 октября 1961 года на полигоне „Новая Земля“. Расчётная мощность более 100 </a:t>
            </a:r>
            <a:r>
              <a:rPr lang="ru-RU" sz="2400" i="1" dirty="0" smtClean="0">
                <a:solidFill>
                  <a:schemeClr val="bg1"/>
                </a:solidFill>
              </a:rPr>
              <a:t>мегатонн</a:t>
            </a:r>
            <a:r>
              <a:rPr lang="ru-RU" sz="2400" i="1" dirty="0" smtClean="0"/>
              <a:t> тротилового эквивалента. Испытана на половинную мощность.</a:t>
            </a:r>
            <a:br>
              <a:rPr lang="ru-RU" sz="2400" i="1" dirty="0" smtClean="0"/>
            </a:br>
            <a:r>
              <a:rPr lang="ru-RU" sz="2400" i="1" dirty="0" smtClean="0"/>
              <a:t>Музей РФЯЦ–ВНИИЭФ г. </a:t>
            </a:r>
            <a:r>
              <a:rPr lang="ru-RU" sz="2400" i="1" dirty="0" err="1" smtClean="0"/>
              <a:t>Саров</a:t>
            </a:r>
            <a:r>
              <a:rPr lang="ru-RU" sz="2400" i="1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694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30E0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Термоядерная боевая часть для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30E0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30E0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оперативно-тактической ракеты, снятой с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30E0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30E0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вооружения по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30E0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30E0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договору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30E0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30E0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30E0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РСМД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Термоядерная боевая часть для &lt;nobr&gt;оперативно-тактической&lt;/nobr&gt; ракеты, снятой с вооружения по договору о РСМД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00042"/>
            <a:ext cx="3169920" cy="478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143372" y="257174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dirty="0" smtClean="0"/>
              <a:t>Мощность заряда до 200 килотонн тротилового эквивалента. Дальность полёта до 450 км. На вооружении с 1981 по 1991 г.</a:t>
            </a:r>
            <a:br>
              <a:rPr lang="ru-RU" sz="2400" i="1" dirty="0" smtClean="0"/>
            </a:br>
            <a:r>
              <a:rPr lang="ru-RU" sz="2400" i="1" dirty="0" smtClean="0"/>
              <a:t>Музей РФЯЦ–ВНИИЭФ г. </a:t>
            </a:r>
            <a:r>
              <a:rPr lang="ru-RU" sz="2400" i="1" dirty="0" err="1" smtClean="0"/>
              <a:t>Саров</a:t>
            </a:r>
            <a:r>
              <a:rPr lang="ru-RU" sz="2400" i="1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1"/>
            <a:ext cx="33105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30E0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Артиллерийские ядерные снаряды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Макет первого ядерного снаряда РДС–41 (11Д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42918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71736" y="428605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i="1" dirty="0" smtClean="0"/>
              <a:t>Макет первого ядерного снаряда «РДС–41 (11Д)». Калибр — 452 миллиметра, испытан 16 марта 1956 года.</a:t>
            </a:r>
            <a:br>
              <a:rPr lang="ru-RU" sz="2800" i="1" dirty="0" smtClean="0"/>
            </a:br>
            <a:r>
              <a:rPr lang="ru-RU" sz="2800" i="1" dirty="0" smtClean="0"/>
              <a:t>Музей РФЯЦ–ВНИИЭФ г. </a:t>
            </a:r>
            <a:r>
              <a:rPr lang="ru-RU" sz="2800" i="1" dirty="0" err="1" smtClean="0"/>
              <a:t>Саров</a:t>
            </a:r>
            <a:r>
              <a:rPr lang="ru-RU" sz="2800" i="1" dirty="0" smtClean="0"/>
              <a:t>.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2928934"/>
            <a:ext cx="1731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Снаряд с права </a:t>
            </a:r>
            <a:endParaRPr lang="ru-RU" dirty="0"/>
          </a:p>
        </p:txBody>
      </p:sp>
      <p:pic>
        <p:nvPicPr>
          <p:cNvPr id="7" name="Рисунок 6" descr="Академик  Б. В. Литвинов  у 152 мм. ядерного снаряд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9" y="4000504"/>
            <a:ext cx="2846071" cy="246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00100" y="492919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dirty="0" smtClean="0"/>
              <a:t>Академик Б. В. Литвинов у 152 мм. ядерного снаряда.</a:t>
            </a:r>
            <a:br>
              <a:rPr lang="ru-RU" sz="2400" i="1" dirty="0" smtClean="0"/>
            </a:br>
            <a:r>
              <a:rPr lang="ru-RU" sz="2400" i="1" dirty="0" smtClean="0"/>
              <a:t>Музей РФЯЦ–ВНИИТФ г. </a:t>
            </a:r>
            <a:r>
              <a:rPr lang="ru-RU" sz="2400" i="1" dirty="0" err="1" smtClean="0"/>
              <a:t>Снежинск</a:t>
            </a:r>
            <a:r>
              <a:rPr lang="ru-RU" sz="2400" i="1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амый малогабаритный ядерный боеприпас — артиллерийский 152-миллиметровый снаряд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1"/>
            <a:ext cx="4572000" cy="50552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</a:rPr>
              <a:t>Самый малогабаритный ядерный боеприпас — артиллерийский 152-миллиметровый снаряд. Выдерживает перегрузки артиллерийского выстрела без разрушений и потери</a:t>
            </a:r>
            <a:r>
              <a:rPr lang="ru-RU" sz="2400" i="1" dirty="0" smtClean="0"/>
              <a:t> </a:t>
            </a:r>
            <a:r>
              <a:rPr lang="ru-RU" sz="2400" i="1" dirty="0" smtClean="0">
                <a:solidFill>
                  <a:schemeClr val="bg1"/>
                </a:solidFill>
              </a:rPr>
              <a:t>характеристик.</a:t>
            </a:r>
            <a:r>
              <a:rPr lang="ru-RU" sz="2400" i="1" dirty="0" smtClean="0"/>
              <a:t> Разработан </a:t>
            </a:r>
            <a:r>
              <a:rPr lang="ru-RU" sz="2400" i="1" dirty="0" smtClean="0">
                <a:solidFill>
                  <a:schemeClr val="bg1"/>
                </a:solidFill>
              </a:rPr>
              <a:t>в обводах ш</a:t>
            </a:r>
            <a:r>
              <a:rPr lang="ru-RU" sz="2400" i="1" dirty="0" smtClean="0"/>
              <a:t>татного осколочно-</a:t>
            </a:r>
            <a:r>
              <a:rPr lang="ru-RU" sz="2400" i="1" dirty="0" smtClean="0">
                <a:solidFill>
                  <a:schemeClr val="bg1"/>
                </a:solidFill>
              </a:rPr>
              <a:t>фугасного с</a:t>
            </a:r>
            <a:r>
              <a:rPr lang="ru-RU" sz="2400" i="1" dirty="0" smtClean="0"/>
              <a:t>наряда к самоходной </a:t>
            </a:r>
            <a:r>
              <a:rPr lang="ru-RU" sz="2400" i="1" dirty="0" smtClean="0">
                <a:solidFill>
                  <a:schemeClr val="bg1"/>
                </a:solidFill>
              </a:rPr>
              <a:t>пушке.</a:t>
            </a:r>
            <a:br>
              <a:rPr lang="ru-RU" sz="2400" i="1" dirty="0" smtClean="0">
                <a:solidFill>
                  <a:schemeClr val="bg1"/>
                </a:solidFill>
              </a:rPr>
            </a:br>
            <a:r>
              <a:rPr lang="ru-RU" sz="2400" i="1" dirty="0" smtClean="0">
                <a:solidFill>
                  <a:schemeClr val="bg1"/>
                </a:solidFill>
              </a:rPr>
              <a:t>Музей РФЯЦ–ВНИИТФ г. </a:t>
            </a:r>
            <a:r>
              <a:rPr lang="ru-RU" sz="2400" i="1" dirty="0" err="1" smtClean="0">
                <a:solidFill>
                  <a:schemeClr val="bg1"/>
                </a:solidFill>
              </a:rPr>
              <a:t>Снежинск</a:t>
            </a:r>
            <a:r>
              <a:rPr lang="ru-RU" sz="2400" i="1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1"/>
            <a:ext cx="83551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30E0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Установка для проведения испытаний ядерных зарядов в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30E0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30E0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скважинах диаметром 920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30E0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30E0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мм на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30E0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30E0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глубинах до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30E0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30E0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1000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30E0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30E0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м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Установка для проведения испытаний ядерных зарядов в скважинах диаметром 920 мм на глубинах до 1000 м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5848351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6248" y="492919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dirty="0" smtClean="0"/>
              <a:t>Диаметр 830 мм. Длина 2993 мм. Масса 1130 кг. Первое испытание в 1984 г.</a:t>
            </a:r>
            <a:br>
              <a:rPr lang="ru-RU" sz="2400" i="1" dirty="0" smtClean="0"/>
            </a:br>
            <a:r>
              <a:rPr lang="ru-RU" sz="2400" i="1" dirty="0" smtClean="0"/>
              <a:t>Музей РФЯЦ–ВНИИЭФ г. </a:t>
            </a:r>
            <a:r>
              <a:rPr lang="ru-RU" sz="2400" i="1" dirty="0" err="1" smtClean="0"/>
              <a:t>Саров</a:t>
            </a:r>
            <a:r>
              <a:rPr lang="ru-RU" sz="2400" i="1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1"/>
            <a:ext cx="8390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30E0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Установка для проведения испытаний ядерных зарядов в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30E0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30E0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скважинах диаметром 720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30E0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30E0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мм на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30E0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30E0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глубинах до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30E0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30E0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550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30E0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30E0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м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Установка для проведения испытаний ядерных зарядов в скважинах диаметром 720 мм на глубинах до 550 м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357167"/>
            <a:ext cx="2641600" cy="557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7159" y="264318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dirty="0" smtClean="0"/>
              <a:t>Диаметр 600 мм. Длина 2010 мм. Масса 990 кг. Первое испытание в 1975 г.</a:t>
            </a:r>
            <a:br>
              <a:rPr lang="ru-RU" sz="2400" i="1" dirty="0" smtClean="0"/>
            </a:br>
            <a:r>
              <a:rPr lang="ru-RU" sz="2400" i="1" dirty="0" smtClean="0"/>
              <a:t>Музей РФЯЦ–ВНИИЭФ г. </a:t>
            </a:r>
            <a:r>
              <a:rPr lang="ru-RU" sz="2400" i="1" dirty="0" err="1" smtClean="0"/>
              <a:t>Саров</a:t>
            </a:r>
            <a:r>
              <a:rPr lang="ru-RU" sz="2400" i="1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" y="1"/>
            <a:ext cx="316945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130E0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Промышленные ядерные заряды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Ядерное взрывное устройств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2"/>
            <a:ext cx="6096000" cy="330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865038" y="2056686"/>
            <a:ext cx="6278963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Ядерное взрывное устройство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>
                <a:solidFill>
                  <a:schemeClr val="bg1"/>
                </a:solidFill>
              </a:rPr>
              <a:t>Разработа</a:t>
            </a:r>
            <a:r>
              <a:rPr lang="ru-RU" i="1" dirty="0" smtClean="0"/>
              <a:t>но во вто</a:t>
            </a:r>
            <a:r>
              <a:rPr lang="ru-RU" i="1" dirty="0" smtClean="0">
                <a:solidFill>
                  <a:schemeClr val="bg1"/>
                </a:solidFill>
              </a:rPr>
              <a:t>рой</a:t>
            </a:r>
            <a:r>
              <a:rPr lang="ru-RU" i="1" dirty="0" smtClean="0"/>
              <a:t> половине 1960-х гг. специально для </a:t>
            </a:r>
          </a:p>
          <a:p>
            <a:r>
              <a:rPr lang="ru-RU" i="1" dirty="0" smtClean="0"/>
              <a:t>подземны</a:t>
            </a:r>
            <a:r>
              <a:rPr lang="ru-RU" i="1" dirty="0" smtClean="0">
                <a:solidFill>
                  <a:schemeClr val="bg1"/>
                </a:solidFill>
              </a:rPr>
              <a:t>х в</a:t>
            </a:r>
            <a:r>
              <a:rPr lang="ru-RU" i="1" dirty="0" smtClean="0"/>
              <a:t>зрывов, предназначенных для промышленных </a:t>
            </a:r>
          </a:p>
          <a:p>
            <a:r>
              <a:rPr lang="ru-RU" i="1" dirty="0" smtClean="0"/>
              <a:t>и научных целей, в частности для: </a:t>
            </a:r>
            <a:endParaRPr lang="ru-RU" dirty="0" smtClean="0"/>
          </a:p>
          <a:p>
            <a:pPr lvl="0"/>
            <a:r>
              <a:rPr lang="ru-RU" i="1" dirty="0" smtClean="0"/>
              <a:t>-ликвидации аварийных газовых и нефтяных фонтанов; </a:t>
            </a:r>
            <a:endParaRPr lang="ru-RU" dirty="0" smtClean="0"/>
          </a:p>
          <a:p>
            <a:pPr lvl="0"/>
            <a:r>
              <a:rPr lang="ru-RU" i="1" dirty="0" smtClean="0"/>
              <a:t>-создания подземных емкостей для захоронения вредных </a:t>
            </a:r>
          </a:p>
          <a:p>
            <a:pPr lvl="0"/>
            <a:r>
              <a:rPr lang="ru-RU" i="1" dirty="0" smtClean="0"/>
              <a:t>отходов; </a:t>
            </a:r>
            <a:endParaRPr lang="ru-RU" dirty="0" smtClean="0"/>
          </a:p>
          <a:p>
            <a:pPr lvl="0"/>
            <a:r>
              <a:rPr lang="ru-RU" i="1" dirty="0" smtClean="0"/>
              <a:t>-создания подземных хранилищ жидких или газообразных </a:t>
            </a:r>
          </a:p>
          <a:p>
            <a:pPr lvl="0"/>
            <a:r>
              <a:rPr lang="ru-RU" i="1" dirty="0" smtClean="0"/>
              <a:t>химических продуктов; </a:t>
            </a:r>
            <a:endParaRPr lang="ru-RU" dirty="0" smtClean="0"/>
          </a:p>
          <a:p>
            <a:pPr lvl="0"/>
            <a:r>
              <a:rPr lang="ru-RU" i="1" dirty="0" smtClean="0"/>
              <a:t>-интенсификации разработки нефтяных и газовых </a:t>
            </a:r>
          </a:p>
          <a:p>
            <a:pPr lvl="0"/>
            <a:r>
              <a:rPr lang="ru-RU" i="1" dirty="0" smtClean="0"/>
              <a:t>месторождений; </a:t>
            </a:r>
            <a:endParaRPr lang="ru-RU" dirty="0" smtClean="0"/>
          </a:p>
          <a:p>
            <a:pPr lvl="0"/>
            <a:r>
              <a:rPr lang="ru-RU" i="1" dirty="0" smtClean="0"/>
              <a:t>-сейсмозондирования и геофизических исследований земной </a:t>
            </a:r>
          </a:p>
          <a:p>
            <a:pPr lvl="0"/>
            <a:r>
              <a:rPr lang="ru-RU" i="1" dirty="0" smtClean="0"/>
              <a:t>коры.</a:t>
            </a:r>
            <a:endParaRPr lang="ru-RU" dirty="0" smtClean="0"/>
          </a:p>
          <a:p>
            <a:r>
              <a:rPr lang="ru-RU" i="1" dirty="0" smtClean="0"/>
              <a:t>В 1968 г. успешно применено для ликвидации аварийного </a:t>
            </a:r>
          </a:p>
          <a:p>
            <a:r>
              <a:rPr lang="ru-RU" i="1" dirty="0" smtClean="0"/>
              <a:t>газового фонтана на месторождении „</a:t>
            </a:r>
            <a:r>
              <a:rPr lang="ru-RU" i="1" dirty="0" err="1" smtClean="0"/>
              <a:t>Памук</a:t>
            </a:r>
            <a:r>
              <a:rPr lang="ru-RU" i="1" dirty="0" smtClean="0"/>
              <a:t>“ в Средней </a:t>
            </a:r>
          </a:p>
          <a:p>
            <a:r>
              <a:rPr lang="ru-RU" i="1" dirty="0" smtClean="0"/>
              <a:t>Азии, а также в других местах.</a:t>
            </a:r>
            <a:br>
              <a:rPr lang="ru-RU" i="1" dirty="0" smtClean="0"/>
            </a:br>
            <a:r>
              <a:rPr lang="ru-RU" i="1" dirty="0" smtClean="0"/>
              <a:t>Музей РФЯЦ–ВНИИТФ г. </a:t>
            </a:r>
            <a:r>
              <a:rPr lang="ru-RU" i="1" dirty="0" err="1" smtClean="0"/>
              <a:t>Снежинск</a:t>
            </a:r>
            <a:r>
              <a:rPr lang="ru-RU" i="1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" y="1"/>
            <a:ext cx="316945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130E0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Промышленные ядерные заряды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Ядерное взрывное устройств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480"/>
            <a:ext cx="1920240" cy="284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Ядерное взрывное устройство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429000"/>
            <a:ext cx="1920240" cy="284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86183" y="192880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dirty="0" smtClean="0"/>
              <a:t>Всего для промышленного применения было разработано 14 типов ядерных взрывных устройств (ЯВУ), из которых 9 были одобрены и использованы 70 раз для промышленных целей.</a:t>
            </a: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1"/>
            <a:ext cx="25506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130E0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Термоядерная авиабомба.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Термоядерная авиабомб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642918"/>
            <a:ext cx="6096000" cy="402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2" descr="http://nuclearno.ru/2003/ostor_rad_02.jpg"/>
          <p:cNvPicPr>
            <a:picLocks noGrp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286124"/>
            <a:ext cx="435768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714744" y="0"/>
            <a:ext cx="562705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бета-распад - это испускание бета- или</a:t>
            </a:r>
          </a:p>
          <a:p>
            <a:r>
              <a:rPr lang="ru-RU" i="1" dirty="0" smtClean="0"/>
              <a:t> </a:t>
            </a:r>
            <a:r>
              <a:rPr lang="ru-RU" i="1" dirty="0" err="1" smtClean="0"/>
              <a:t>бета</a:t>
            </a:r>
            <a:r>
              <a:rPr lang="ru-RU" i="1" baseline="30000" dirty="0" err="1" smtClean="0"/>
              <a:t>+</a:t>
            </a:r>
            <a:r>
              <a:rPr lang="ru-RU" i="1" dirty="0" err="1" smtClean="0"/>
              <a:t>частиц</a:t>
            </a:r>
            <a:r>
              <a:rPr lang="ru-RU" i="1" dirty="0" smtClean="0"/>
              <a:t>, то есть обычных электронов </a:t>
            </a:r>
          </a:p>
          <a:p>
            <a:r>
              <a:rPr lang="ru-RU" i="1" dirty="0" smtClean="0"/>
              <a:t>с зарядом -1 (е</a:t>
            </a:r>
            <a:r>
              <a:rPr lang="ru-RU" i="1" baseline="30000" dirty="0" smtClean="0"/>
              <a:t>-</a:t>
            </a:r>
            <a:r>
              <a:rPr lang="ru-RU" i="1" dirty="0" smtClean="0"/>
              <a:t>) или позитронов - "электронов"</a:t>
            </a:r>
          </a:p>
          <a:p>
            <a:r>
              <a:rPr lang="ru-RU" i="1" dirty="0" smtClean="0"/>
              <a:t> с зарядом +1 (</a:t>
            </a:r>
            <a:r>
              <a:rPr lang="ru-RU" i="1" dirty="0" err="1" smtClean="0"/>
              <a:t>e</a:t>
            </a:r>
            <a:r>
              <a:rPr lang="ru-RU" i="1" baseline="30000" dirty="0" err="1" smtClean="0"/>
              <a:t>+</a:t>
            </a:r>
            <a:r>
              <a:rPr lang="ru-RU" i="1" dirty="0" smtClean="0"/>
              <a:t>). (Причем при бета распаде </a:t>
            </a:r>
          </a:p>
          <a:p>
            <a:r>
              <a:rPr lang="ru-RU" i="1" dirty="0" smtClean="0"/>
              <a:t>нейтрон превращается в протон и появляется</a:t>
            </a:r>
          </a:p>
          <a:p>
            <a:r>
              <a:rPr lang="ru-RU" i="1" dirty="0" smtClean="0"/>
              <a:t> бета-частица, которая в последствии </a:t>
            </a:r>
          </a:p>
          <a:p>
            <a:r>
              <a:rPr lang="ru-RU" i="1" dirty="0" smtClean="0"/>
              <a:t>испускается).Скорость вылета бета-частиц из ядра</a:t>
            </a:r>
          </a:p>
          <a:p>
            <a:r>
              <a:rPr lang="ru-RU" i="1" dirty="0" smtClean="0"/>
              <a:t> составляет 9/10 скорости света - 270 000 км/сек.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57556" y="6396336"/>
            <a:ext cx="1157689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dirty="0" smtClean="0"/>
              <a:t>км/сек.</a:t>
            </a: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1"/>
            <a:ext cx="25506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130E0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Термоядерная авиабомба.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Термоядерная авиабомб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9" y="0"/>
            <a:ext cx="2714612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" y="1779688"/>
            <a:ext cx="84296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Бомба предназначалась для проведения натурных испытаний ядерных зарядов большой мощности (20–50 мегатонн). Она представляет собой баллистическое тело обтекаемой формы с хвостовым оперением. Диаметр 2 м, длина 8 м, масса 30 т.</a:t>
            </a:r>
            <a:br>
              <a:rPr lang="ru-RU" i="1" dirty="0" smtClean="0"/>
            </a:br>
            <a:r>
              <a:rPr lang="ru-RU" i="1" dirty="0" smtClean="0"/>
              <a:t>Для обеспечения возможности транспортировки авиабомбы такого большого калибра была проведена специальная доработка самолёта Ту-95, позволившая разместить на нём авиабомбу, частично заглубив её внутри фюзеляжа.</a:t>
            </a:r>
            <a:br>
              <a:rPr lang="ru-RU" i="1" dirty="0" smtClean="0"/>
            </a:br>
            <a:r>
              <a:rPr lang="ru-RU" i="1" dirty="0" smtClean="0"/>
              <a:t>Бомбометание производилось на дозвуковой скорости. Для обеспечения безопасности экипажа самолёта-носителя от поражающих факторов сброшенной им бомбы была разработана парашютная система: 2 вытяжных парашюта площадью 0,52 и 5 м</a:t>
            </a:r>
            <a:r>
              <a:rPr lang="ru-RU" i="1" baseline="30000" dirty="0" smtClean="0"/>
              <a:t> 2</a:t>
            </a:r>
            <a:r>
              <a:rPr lang="ru-RU" i="1" dirty="0" smtClean="0"/>
              <a:t>, четыре тормозных — по 42 м</a:t>
            </a:r>
            <a:r>
              <a:rPr lang="ru-RU" i="1" baseline="30000" dirty="0" smtClean="0"/>
              <a:t> 2</a:t>
            </a:r>
            <a:r>
              <a:rPr lang="ru-RU" i="1" dirty="0" smtClean="0"/>
              <a:t> и основной парашют — площадью 1600 м</a:t>
            </a:r>
            <a:r>
              <a:rPr lang="ru-RU" i="1" baseline="30000" dirty="0" smtClean="0"/>
              <a:t> 2</a:t>
            </a:r>
            <a:r>
              <a:rPr lang="ru-RU" i="1" dirty="0" smtClean="0"/>
              <a:t>. Перегрузки не превышали 5 единиц, скорость снижения обеспечивалась в пределах 20–25 м/с.</a:t>
            </a:r>
            <a:br>
              <a:rPr lang="ru-RU" i="1" dirty="0" smtClean="0"/>
            </a:br>
            <a:r>
              <a:rPr lang="ru-RU" i="1" dirty="0" smtClean="0"/>
              <a:t>В дальнейшем на базе такой парашютной системы были разработаны системы спасения для спускаемых аппаратов управляемых космических ракет.</a:t>
            </a:r>
            <a:br>
              <a:rPr lang="ru-RU" i="1" dirty="0" smtClean="0"/>
            </a:br>
            <a:r>
              <a:rPr lang="ru-RU" i="1" dirty="0" smtClean="0"/>
              <a:t>Бомба испытана на половинную мощность 24 декабря 1962 года на полигоне „Новая Земля“.</a:t>
            </a:r>
            <a:br>
              <a:rPr lang="ru-RU" i="1" dirty="0" smtClean="0"/>
            </a:br>
            <a:r>
              <a:rPr lang="ru-RU" i="1" dirty="0" smtClean="0"/>
              <a:t>Музей РФЯЦ–ВНИИТФ г. </a:t>
            </a:r>
            <a:r>
              <a:rPr lang="ru-RU" i="1" dirty="0" err="1" smtClean="0"/>
              <a:t>Снежинск</a:t>
            </a:r>
            <a:r>
              <a:rPr lang="ru-RU" i="1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1"/>
            <a:ext cx="56973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130E0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Ядерная бомба для применения со</a:t>
            </a: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130E0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130E0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сверхзвуковых самолётов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Ядерная бомба для применения со сверхзвуковых самолётов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0"/>
            <a:ext cx="6096000" cy="341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1"/>
            <a:ext cx="56973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130E0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Ядерная бомба для применения со</a:t>
            </a: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130E0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130E0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сверхзвуковых самолётов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Ядерная бомба для применения со сверхзвуковых самолётов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0"/>
            <a:ext cx="3276600" cy="233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1841242"/>
            <a:ext cx="4572000" cy="51475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i="1" dirty="0" smtClean="0"/>
              <a:t>Первая атомная бомба, освоенная серийным производством и принятая на вооружение фронтовой и дальней авиацией.</a:t>
            </a:r>
            <a:br>
              <a:rPr lang="ru-RU" sz="2000" i="1" dirty="0" smtClean="0"/>
            </a:br>
            <a:r>
              <a:rPr lang="ru-RU" sz="2000" i="1" dirty="0" smtClean="0"/>
              <a:t>Длина 3365 мм, диаметр 580 мм, масса 450 кг. Аэродинамическая форма с малым коэффициентом сопротивления. Хвостовое оперение типа „свободное перо“. Бомбометание допускается с высоты от 500 до 30 000 м и при скоростях до 3000 км/ч как при горизонтальном полёте, так и со сложным видом манёвра.</a:t>
            </a:r>
            <a:br>
              <a:rPr lang="ru-RU" sz="2000" i="1" dirty="0" smtClean="0"/>
            </a:br>
            <a:r>
              <a:rPr lang="ru-RU" sz="2000" i="1" dirty="0" smtClean="0"/>
              <a:t>Разработана и принята на вооружение в 1960-х гг.</a:t>
            </a:r>
            <a:br>
              <a:rPr lang="ru-RU" sz="2000" i="1" dirty="0" smtClean="0"/>
            </a:br>
            <a:r>
              <a:rPr lang="ru-RU" sz="2000" i="1" dirty="0" smtClean="0"/>
              <a:t>Музей РФЯЦ–ВНИИТФ г. </a:t>
            </a:r>
            <a:r>
              <a:rPr lang="ru-RU" sz="2000" i="1" dirty="0" err="1" smtClean="0"/>
              <a:t>Снежинск</a:t>
            </a:r>
            <a:r>
              <a:rPr lang="ru-RU" sz="2000" i="1" dirty="0" smtClean="0"/>
              <a:t>.</a:t>
            </a:r>
            <a:endParaRPr lang="ru-RU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тделяемая моноблочная головная часть баллистической ракеты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7" y="4357694"/>
            <a:ext cx="339852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1"/>
            <a:ext cx="61045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130E0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Отделяемая моноблочная головная часть баллистической ракеты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4876" y="117694"/>
            <a:ext cx="457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Пуск осуществляется с подводной лодки на дальность до 1500 км. В этом ракетном комплексе впервые реализован подводный пуск ракеты с глубины 40-50 м.</a:t>
            </a:r>
            <a:br>
              <a:rPr lang="ru-RU" sz="2400" i="1" dirty="0" smtClean="0"/>
            </a:br>
            <a:r>
              <a:rPr lang="ru-RU" sz="2400" i="1" dirty="0" smtClean="0"/>
              <a:t>Изделие имеет в своём составе термоядерный заряд мегатонного класса.</a:t>
            </a:r>
            <a:br>
              <a:rPr lang="ru-RU" sz="2400" i="1" dirty="0" smtClean="0"/>
            </a:br>
            <a:r>
              <a:rPr lang="ru-RU" sz="2400" i="1" dirty="0" smtClean="0"/>
              <a:t>Габаритные размеры: длина 2300 мм, диаметр 1304 мм.</a:t>
            </a:r>
            <a:br>
              <a:rPr lang="ru-RU" sz="2400" i="1" dirty="0" smtClean="0"/>
            </a:br>
            <a:endParaRPr lang="ru-RU" sz="2400" dirty="0"/>
          </a:p>
        </p:txBody>
      </p:sp>
      <p:pic>
        <p:nvPicPr>
          <p:cNvPr id="5" name="Рисунок 4" descr="Отделяемая моноблочная головная часть баллистической ракеты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42918"/>
            <a:ext cx="457203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7159" y="407194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dirty="0" smtClean="0"/>
              <a:t>Масса 1144 кг.</a:t>
            </a:r>
            <a:br>
              <a:rPr lang="ru-RU" sz="2400" i="1" dirty="0" smtClean="0"/>
            </a:br>
            <a:r>
              <a:rPr lang="ru-RU" sz="2400" i="1" dirty="0" smtClean="0"/>
              <a:t>Изделие разрабатывалось и испытывалось в начале 1960-х гг., принято на вооружение в 1963 г.</a:t>
            </a:r>
            <a:br>
              <a:rPr lang="ru-RU" sz="2400" i="1" dirty="0" smtClean="0"/>
            </a:br>
            <a:r>
              <a:rPr lang="ru-RU" sz="2400" i="1" dirty="0" smtClean="0"/>
              <a:t>Музей РФЯЦ–ВНИИТФ г. </a:t>
            </a:r>
            <a:r>
              <a:rPr lang="ru-RU" sz="2400" i="1" dirty="0" err="1" smtClean="0"/>
              <a:t>Снежинск</a:t>
            </a:r>
            <a:r>
              <a:rPr lang="ru-RU" sz="2400" i="1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1"/>
            <a:ext cx="57390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130E0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Головная часть межконтинентальной баллистической ракеты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Головная часть межконтинентальной баллистической ракеты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14356"/>
            <a:ext cx="3810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Головная часть межконтинентальной баллистической ракеты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7981" y="0"/>
            <a:ext cx="244602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143372" y="1225690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dirty="0" smtClean="0"/>
              <a:t>Длина 1893 мм, ди</a:t>
            </a:r>
            <a:r>
              <a:rPr lang="ru-RU" sz="2400" i="1" dirty="0" smtClean="0">
                <a:solidFill>
                  <a:schemeClr val="bg1"/>
                </a:solidFill>
              </a:rPr>
              <a:t>аметр </a:t>
            </a:r>
            <a:r>
              <a:rPr lang="ru-RU" sz="2400" i="1" dirty="0" smtClean="0"/>
              <a:t>миделя 1300 мм, масса 736 кг. Заряд термоядерный мегатонного класса. Корпус имеет многослойную конструкцию, предусматривающую силовую оболочку и теплозащиту. Наконечник корпуса выполнен из </a:t>
            </a:r>
            <a:r>
              <a:rPr lang="ru-RU" sz="2400" i="1" dirty="0" err="1" smtClean="0"/>
              <a:t>радиопрозрачного</a:t>
            </a:r>
            <a:r>
              <a:rPr lang="ru-RU" sz="2400" i="1" dirty="0" smtClean="0"/>
              <a:t> материала.</a:t>
            </a:r>
            <a:br>
              <a:rPr lang="ru-RU" sz="2400" i="1" dirty="0" smtClean="0"/>
            </a:br>
            <a:r>
              <a:rPr lang="ru-RU" sz="2400" i="1" dirty="0" smtClean="0"/>
              <a:t>Разработка и испытания проводились в 1960-х гг.</a:t>
            </a:r>
            <a:br>
              <a:rPr lang="ru-RU" sz="2400" i="1" dirty="0" smtClean="0"/>
            </a:br>
            <a:r>
              <a:rPr lang="ru-RU" sz="2400" i="1" dirty="0" smtClean="0"/>
              <a:t>Музей РФЯЦ–ВНИИТФ г. </a:t>
            </a:r>
            <a:r>
              <a:rPr lang="ru-RU" sz="2400" i="1" dirty="0" err="1" smtClean="0"/>
              <a:t>Снежинск</a:t>
            </a:r>
            <a:r>
              <a:rPr lang="ru-RU" sz="2400" i="1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1"/>
            <a:ext cx="29241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130E0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Боевая часть зенитной ракеты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Боевая часть зенитной ракеты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714752"/>
            <a:ext cx="4572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500043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dirty="0" smtClean="0"/>
              <a:t>Боевая часть зенитной ракеты разработана в двух вариантах — с неядерным и с ядерным зарядами. Ядерный вариант предназначен для борьбы с групповыми воздушными целями.</a:t>
            </a:r>
            <a:br>
              <a:rPr lang="ru-RU" sz="2400" i="1" dirty="0" smtClean="0"/>
            </a:br>
            <a:r>
              <a:rPr lang="ru-RU" sz="2400" i="1" dirty="0" smtClean="0"/>
              <a:t>Музей РФЯЦ–ВНИИТФ г. </a:t>
            </a:r>
            <a:r>
              <a:rPr lang="ru-RU" sz="2400" i="1" dirty="0" err="1" smtClean="0"/>
              <a:t>Снежинск</a:t>
            </a:r>
            <a:r>
              <a:rPr lang="ru-RU" sz="2400" i="1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1" y="1"/>
            <a:ext cx="446949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130E0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Водородная бомба для стратегической авиации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Водородная бомба для стратегической авиаци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71480"/>
            <a:ext cx="4572000" cy="2960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572000" y="3441681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dirty="0" smtClean="0"/>
              <a:t>Самая первая водородная бомба, освоенная серийным производством и принятая на вооружение стратегической авиации.</a:t>
            </a:r>
            <a:br>
              <a:rPr lang="ru-RU" sz="2400" i="1" dirty="0" smtClean="0"/>
            </a:br>
            <a:r>
              <a:rPr lang="ru-RU" sz="2400" i="1" dirty="0" smtClean="0"/>
              <a:t>Окончание разработки — 1962 г.</a:t>
            </a:r>
            <a:br>
              <a:rPr lang="ru-RU" sz="2400" i="1" dirty="0" smtClean="0"/>
            </a:br>
            <a:r>
              <a:rPr lang="ru-RU" sz="2400" i="1" dirty="0" smtClean="0"/>
              <a:t>Музей РФЯЦ–ВНИИТФ г. </a:t>
            </a:r>
            <a:r>
              <a:rPr lang="ru-RU" sz="2400" i="1" dirty="0" err="1" smtClean="0"/>
              <a:t>Снежинск</a:t>
            </a:r>
            <a:r>
              <a:rPr lang="ru-RU" sz="2400" i="1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кета оперативно-тактического назначени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0"/>
            <a:ext cx="6096000" cy="353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1" y="1"/>
            <a:ext cx="42354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130E0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Ракета оперативно-тактического назначения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164682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/>
              <a:t>Ракета оперативно-тактического назначения, известная в мире как твёрдотопливная ракета „</a:t>
            </a:r>
            <a:r>
              <a:rPr lang="ru-RU" i="1" dirty="0" err="1" smtClean="0"/>
              <a:t>Skad</a:t>
            </a:r>
            <a:r>
              <a:rPr lang="ru-RU" i="1" dirty="0" smtClean="0"/>
              <a:t>“ наземного базирования, имеет две боевые части: неядерную и ядерную. Длина 11 м, диаметр 880 мм, дальность стрельбы до 370 км. По договору о сокращении ракет средней и малой дальности все ядерные боеголовки этих ракет были сняты с вооружения и уничтожены. В неядерном варианте находится на вооружении многих стран.</a:t>
            </a:r>
            <a:br>
              <a:rPr lang="ru-RU" i="1" dirty="0" smtClean="0"/>
            </a:br>
            <a:r>
              <a:rPr lang="ru-RU" i="1" dirty="0" smtClean="0"/>
              <a:t>Музей РФЯЦ–ВНИИТФ г. </a:t>
            </a:r>
            <a:r>
              <a:rPr lang="ru-RU" i="1" dirty="0" err="1" smtClean="0"/>
              <a:t>Снежинск</a:t>
            </a:r>
            <a:r>
              <a:rPr lang="ru-RU" i="1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1"/>
            <a:ext cx="56989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130E0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Головная часть ракеты оперативно-тактического назначения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Головная часть ракеты оперативно-тактического назначени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886200"/>
            <a:ext cx="4572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2844" y="571480"/>
            <a:ext cx="4572000" cy="51475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i="1" dirty="0" smtClean="0"/>
              <a:t>Изделие является неотделяемой частью ракеты. Длина 2870 мм, диаметр миделя 880 мм, масса 950 кг. Заряд ядерный, мощностью несколько десятков килотонн. Силовая оболочка корпуса выполнена из стали. Корпус имеет теплозащиту и теплоизоляцию, наконечник выполнен из </a:t>
            </a:r>
            <a:r>
              <a:rPr lang="ru-RU" sz="2000" i="1" dirty="0" err="1" smtClean="0"/>
              <a:t>радиопрозрачного</a:t>
            </a:r>
            <a:r>
              <a:rPr lang="ru-RU" sz="2000" i="1" dirty="0" smtClean="0"/>
              <a:t> материала.</a:t>
            </a:r>
            <a:br>
              <a:rPr lang="ru-RU" sz="2000" i="1" dirty="0" smtClean="0"/>
            </a:br>
            <a:r>
              <a:rPr lang="ru-RU" sz="2000" i="1" dirty="0" smtClean="0"/>
              <a:t>Модификация с неядерной боевой частью известна под названием „</a:t>
            </a:r>
            <a:r>
              <a:rPr lang="ru-RU" sz="2000" i="1" dirty="0" err="1" smtClean="0"/>
              <a:t>Scad</a:t>
            </a:r>
            <a:r>
              <a:rPr lang="ru-RU" sz="2000" i="1" dirty="0" smtClean="0"/>
              <a:t>“.</a:t>
            </a:r>
            <a:br>
              <a:rPr lang="ru-RU" sz="2000" i="1" dirty="0" smtClean="0"/>
            </a:br>
            <a:r>
              <a:rPr lang="ru-RU" sz="2000" i="1" dirty="0" smtClean="0"/>
              <a:t>Разработка и испытания проводились в начале 1960-х гг.</a:t>
            </a:r>
            <a:br>
              <a:rPr lang="ru-RU" sz="2000" i="1" dirty="0" smtClean="0"/>
            </a:br>
            <a:r>
              <a:rPr lang="ru-RU" sz="2000" i="1" dirty="0" smtClean="0"/>
              <a:t>Музей РФЯЦ–ВНИИТФ г. </a:t>
            </a:r>
            <a:r>
              <a:rPr lang="ru-RU" sz="2000" i="1" dirty="0" err="1" smtClean="0"/>
              <a:t>Снежинск</a:t>
            </a:r>
            <a:r>
              <a:rPr lang="ru-RU" sz="2000" i="1" dirty="0" smtClean="0"/>
              <a:t>.</a:t>
            </a:r>
            <a:endParaRPr lang="ru-RU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0" y="1"/>
            <a:ext cx="61045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30E0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Отделяемая моноблочная головная часть баллистической ракеты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Отделяемая моноблочная головная часть баллистической ракеты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2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72000" y="3718681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/>
              <a:t>Пуск осуществляется с подводной лодки. При разработке головной части удалось по сравнению с предыдущим изделием значительно уменьшить габариты, а величину массы снизить почти вдвое — 650 кг. Это позволило получить более высокие тактико-технические характеристики нового ракетного комплекса. Изделие принято на вооружение в 1968 г.</a:t>
            </a:r>
            <a:br>
              <a:rPr lang="ru-RU" i="1" dirty="0" smtClean="0"/>
            </a:br>
            <a:r>
              <a:rPr lang="ru-RU" i="1" dirty="0" smtClean="0"/>
              <a:t>Музей РФЯЦ–ВНИИТФ г. </a:t>
            </a:r>
            <a:r>
              <a:rPr lang="ru-RU" i="1" dirty="0" err="1" smtClean="0"/>
              <a:t>Снежинск</a:t>
            </a:r>
            <a:r>
              <a:rPr lang="ru-RU" i="1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2" descr="http://nuclearno.ru/2003/ostor_rad_03.jpg"/>
          <p:cNvPicPr>
            <a:picLocks noGrp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7" y="0"/>
            <a:ext cx="4429124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78741" y="3441680"/>
            <a:ext cx="446526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гамма-излучение - электромагнитное </a:t>
            </a:r>
          </a:p>
          <a:p>
            <a:r>
              <a:rPr lang="ru-RU" i="1" dirty="0" smtClean="0"/>
              <a:t>излучение, более "жёсткое", чем обычное </a:t>
            </a:r>
          </a:p>
          <a:p>
            <a:r>
              <a:rPr lang="ru-RU" i="1" dirty="0" smtClean="0"/>
              <a:t>рентгеновское. </a:t>
            </a:r>
            <a:endParaRPr lang="ru-RU" dirty="0" smtClean="0"/>
          </a:p>
          <a:p>
            <a:r>
              <a:rPr lang="ru-RU" i="1" dirty="0" err="1" smtClean="0"/>
              <a:t>гамма-кванты</a:t>
            </a:r>
            <a:r>
              <a:rPr lang="ru-RU" i="1" dirty="0" smtClean="0"/>
              <a:t> -это электромагнитные </a:t>
            </a:r>
          </a:p>
          <a:p>
            <a:r>
              <a:rPr lang="ru-RU" i="1" dirty="0" smtClean="0"/>
              <a:t>частицы - порции энергии. </a:t>
            </a:r>
            <a:endParaRPr lang="ru-RU" dirty="0" smtClean="0"/>
          </a:p>
          <a:p>
            <a:r>
              <a:rPr lang="ru-RU" i="1" dirty="0" smtClean="0"/>
              <a:t>"Место рождения" </a:t>
            </a:r>
            <a:r>
              <a:rPr lang="ru-RU" i="1" dirty="0" err="1" smtClean="0"/>
              <a:t>гамма-квантов</a:t>
            </a:r>
            <a:r>
              <a:rPr lang="ru-RU" i="1" dirty="0" smtClean="0"/>
              <a:t> - ядро </a:t>
            </a:r>
          </a:p>
          <a:p>
            <a:r>
              <a:rPr lang="ru-RU" i="1" dirty="0" smtClean="0"/>
              <a:t>атома. </a:t>
            </a:r>
            <a:endParaRPr lang="ru-RU" dirty="0" smtClean="0"/>
          </a:p>
          <a:p>
            <a:r>
              <a:rPr lang="ru-RU" i="1" dirty="0" smtClean="0"/>
              <a:t>Рентгеновское излучение - это тоже </a:t>
            </a:r>
          </a:p>
          <a:p>
            <a:r>
              <a:rPr lang="ru-RU" i="1" dirty="0" smtClean="0"/>
              <a:t>электромагнитное излучение, но "место</a:t>
            </a:r>
          </a:p>
          <a:p>
            <a:r>
              <a:rPr lang="ru-RU" i="1" dirty="0" smtClean="0"/>
              <a:t> рождения" рентгеновского излучения – </a:t>
            </a:r>
          </a:p>
          <a:p>
            <a:r>
              <a:rPr lang="ru-RU" i="1" dirty="0" smtClean="0"/>
              <a:t>электронные оболочки атомов.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0" y="0"/>
            <a:ext cx="91037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30E0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Моноблочная головная часть с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30E0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30E0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системой пассивного самонаведения с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30E0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30E0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баллистической коррекцией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30E0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траектории полёта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Моноблочная головная часть с системой пассивного самонаведения с баллистической коррекцией траектории полёт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14290"/>
            <a:ext cx="6096000" cy="420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2887682"/>
            <a:ext cx="4572000" cy="40164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/>
              <a:t>Предназначалась для оснащения ракет, запускаемых с подводных лодок по подвижным морским целям и береговым объектам. Наведение головной части на цель осуществлялось по радиолокационному излучению цели путём двукратного включения двигательной установки второй ступени ракеты на внеатмосферном участке траектории.</a:t>
            </a:r>
            <a:br>
              <a:rPr lang="ru-RU" i="1" dirty="0" smtClean="0"/>
            </a:br>
            <a:r>
              <a:rPr lang="ru-RU" i="1" dirty="0" smtClean="0"/>
              <a:t>Масса изделия 690 кг.</a:t>
            </a:r>
            <a:br>
              <a:rPr lang="ru-RU" i="1" dirty="0" smtClean="0"/>
            </a:br>
            <a:r>
              <a:rPr lang="ru-RU" i="1" dirty="0" smtClean="0"/>
              <a:t>Изделие было в опытной эксплуатации с 1975 г.</a:t>
            </a:r>
            <a:br>
              <a:rPr lang="ru-RU" i="1" dirty="0" smtClean="0"/>
            </a:br>
            <a:r>
              <a:rPr lang="ru-RU" i="1" dirty="0" smtClean="0"/>
              <a:t>Музей РФЯЦ–ВНИИТФ г. </a:t>
            </a:r>
            <a:r>
              <a:rPr lang="ru-RU" i="1" dirty="0" err="1" smtClean="0"/>
              <a:t>Снежинск</a:t>
            </a:r>
            <a:r>
              <a:rPr lang="ru-RU" i="1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1" y="1"/>
            <a:ext cx="81740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130E0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Моноблочная головная часть первой межконтинентальной ракеты для</a:t>
            </a: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130E0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130E0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подводных лодок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Моноблочная головная часть первой межконтинентальной ракеты для подводных лодок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572000" y="214311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dirty="0" smtClean="0"/>
              <a:t>Сочетание межконтинентальной дальности с большой мощностью термоядерного заряда мегатонного класса позволило получить высокую эффективность нового ракетного комплекса.</a:t>
            </a:r>
            <a:br>
              <a:rPr lang="ru-RU" sz="2400" i="1" dirty="0" smtClean="0"/>
            </a:br>
            <a:r>
              <a:rPr lang="ru-RU" sz="2400" i="1" dirty="0" smtClean="0"/>
              <a:t>Масса изделия 650 кг.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29124" y="62116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/>
              <a:t>Изделие принято на вооружение в 1974 г.</a:t>
            </a:r>
            <a:br>
              <a:rPr lang="ru-RU" i="1" dirty="0" smtClean="0"/>
            </a:br>
            <a:r>
              <a:rPr lang="ru-RU" i="1" dirty="0" smtClean="0"/>
              <a:t>Музей РФЯЦ–ВНИИТФ г. </a:t>
            </a:r>
            <a:r>
              <a:rPr lang="ru-RU" i="1" dirty="0" err="1" smtClean="0"/>
              <a:t>Снежинск</a:t>
            </a:r>
            <a:r>
              <a:rPr lang="ru-RU" i="1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1" y="1"/>
            <a:ext cx="19688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30E0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Капсулы с ключами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Капсулы с ключам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2"/>
            <a:ext cx="455676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572000" y="1164134"/>
            <a:ext cx="4572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i="1" dirty="0" smtClean="0"/>
              <a:t>Капсулы с подлинными ключами от башен, на которых испытывались первый атомный и первый термоядерный заряды. Эти ключи переданы в музей участником испытаний Георгием Павловичем </a:t>
            </a:r>
            <a:r>
              <a:rPr lang="ru-RU" sz="2800" i="1" dirty="0" err="1" smtClean="0"/>
              <a:t>Ломинским</a:t>
            </a:r>
            <a:r>
              <a:rPr lang="ru-RU" sz="2800" i="1" dirty="0" smtClean="0"/>
              <a:t>, который последним покидал башни.</a:t>
            </a:r>
            <a:br>
              <a:rPr lang="ru-RU" sz="2800" i="1" dirty="0" smtClean="0"/>
            </a:br>
            <a:r>
              <a:rPr lang="ru-RU" sz="2800" i="1" dirty="0" smtClean="0"/>
              <a:t>Музей РФЯЦ–ВНИИТФ г. </a:t>
            </a:r>
            <a:r>
              <a:rPr lang="ru-RU" sz="2800" i="1" dirty="0" err="1" smtClean="0"/>
              <a:t>Снежинск</a:t>
            </a:r>
            <a:r>
              <a:rPr lang="ru-RU" sz="2800" i="1" dirty="0" smtClean="0"/>
              <a:t>.</a:t>
            </a:r>
            <a:endParaRPr lang="ru-RU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Проведения ядерных испытаний (СССР)</a:t>
            </a:r>
            <a:endParaRPr lang="ru-RU" dirty="0" smtClean="0"/>
          </a:p>
          <a:p>
            <a:r>
              <a:rPr lang="ru-RU" dirty="0" smtClean="0"/>
              <a:t>В период 1949–1990 гг. СССР провёл 715 ядерных взрывов.</a:t>
            </a:r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714358"/>
          <a:ext cx="9144000" cy="2886189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1009214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30E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Таблица </a:t>
                      </a:r>
                      <a:r>
                        <a:rPr lang="ru-RU" sz="1200" dirty="0" smtClean="0">
                          <a:solidFill>
                            <a:srgbClr val="130E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200" dirty="0">
                          <a:solidFill>
                            <a:srgbClr val="130E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Распределение количества и мощности ядерных испытаний СССР по этапам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3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130E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Этап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30E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30E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30E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130E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IV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130E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7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rgbClr val="130E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ru-RU" sz="1200" baseline="-25000" dirty="0" smtClean="0">
                          <a:solidFill>
                            <a:srgbClr val="130E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1200" baseline="0" dirty="0" smtClean="0">
                          <a:solidFill>
                            <a:srgbClr val="130E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(Количество)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30E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30E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138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30E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30E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30E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61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130E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1200" baseline="-25000" dirty="0">
                          <a:solidFill>
                            <a:srgbClr val="130E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1200" dirty="0">
                          <a:solidFill>
                            <a:srgbClr val="130E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(Мт)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30E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30E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220,2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30E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27,3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30E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8,4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30E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4714886"/>
          <a:ext cx="9144000" cy="2156211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707140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30E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Таблица </a:t>
                      </a:r>
                      <a:r>
                        <a:rPr lang="ru-RU" sz="1200" dirty="0" smtClean="0">
                          <a:solidFill>
                            <a:srgbClr val="130E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ru-RU" sz="1200" dirty="0">
                          <a:solidFill>
                            <a:srgbClr val="130E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Распределение количества и мощности ядерных испытаний США по этапам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3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130E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Этап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130E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30E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130E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130E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IV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130E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5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rgbClr val="130E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ru-RU" sz="1200" baseline="-25000" dirty="0" smtClean="0">
                          <a:solidFill>
                            <a:srgbClr val="130E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1200" baseline="0" dirty="0" smtClean="0">
                          <a:solidFill>
                            <a:srgbClr val="130E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(Количество)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30E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30E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188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30E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30E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30E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5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130E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1200" baseline="-25000">
                          <a:solidFill>
                            <a:srgbClr val="130E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1200">
                          <a:solidFill>
                            <a:srgbClr val="130E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(Мт)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30E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30E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116,9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30E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37,56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30E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32,15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30E0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0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4071943"/>
            <a:ext cx="79491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Проведения ядерных испытаний (США)</a:t>
            </a:r>
          </a:p>
          <a:p>
            <a:r>
              <a:rPr lang="ru-RU" dirty="0" smtClean="0"/>
              <a:t>В период 1945-1992 гг. США провело 1056 ядерных взрывов. (При оценке этих </a:t>
            </a:r>
          </a:p>
          <a:p>
            <a:r>
              <a:rPr lang="ru-RU" dirty="0" smtClean="0"/>
              <a:t>характеристик  использовались официальные и обзорные материалы США.)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C:\Documents and Settings\1\Мои документы\Мои рисунки\ноо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500174"/>
            <a:ext cx="1800225" cy="1333500"/>
          </a:xfrm>
          <a:prstGeom prst="rect">
            <a:avLst/>
          </a:prstGeom>
          <a:noFill/>
        </p:spPr>
      </p:pic>
      <p:pic>
        <p:nvPicPr>
          <p:cNvPr id="1036" name="Picture 12" descr="C:\Documents and Settings\1\Мои документы\Мои рисунки\кввв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290"/>
            <a:ext cx="3638550" cy="25527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85984" y="71414"/>
            <a:ext cx="2570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Если взорвать в машине</a:t>
            </a:r>
          </a:p>
          <a:p>
            <a:r>
              <a:rPr lang="ru-RU" dirty="0" smtClean="0"/>
              <a:t> 50 кг тротила (50 кг т.э.)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631399">
            <a:off x="3677963" y="3677971"/>
            <a:ext cx="928694" cy="92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809594">
            <a:off x="7267281" y="3753611"/>
            <a:ext cx="928694" cy="743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Documents and Settings\1\Мои документы\Мои рисунки\Ы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595346">
            <a:off x="4140441" y="4014002"/>
            <a:ext cx="2959102" cy="1915321"/>
          </a:xfrm>
          <a:prstGeom prst="rect">
            <a:avLst/>
          </a:prstGeom>
          <a:noFill/>
        </p:spPr>
      </p:pic>
      <p:pic>
        <p:nvPicPr>
          <p:cNvPr id="1033" name="Picture 9" descr="C:\Documents and Settings\1\Мои документы\Мои рисунки\Безымянный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38" y="2714620"/>
            <a:ext cx="2500330" cy="2000264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549123">
            <a:off x="7005968" y="2412170"/>
            <a:ext cx="775911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034219">
            <a:off x="5605082" y="1991616"/>
            <a:ext cx="418044" cy="571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0" name="Прямая со стрелкой 19"/>
          <p:cNvCxnSpPr/>
          <p:nvPr/>
        </p:nvCxnSpPr>
        <p:spPr>
          <a:xfrm rot="5400000">
            <a:off x="2643174" y="4143380"/>
            <a:ext cx="1214446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42910" y="5715016"/>
            <a:ext cx="4841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То при взрыве мощностью 50 кг т.э.</a:t>
            </a:r>
          </a:p>
          <a:p>
            <a:r>
              <a:rPr lang="ru-RU" dirty="0" smtClean="0"/>
              <a:t>Осколки машины опасны на расстоянии в 1 км.</a:t>
            </a:r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 rot="5400000" flipH="1" flipV="1">
            <a:off x="1821637" y="892951"/>
            <a:ext cx="64294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85984" y="6357958"/>
            <a:ext cx="6460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Самый мощный взрыв в 1 000 000 000 мощней чем 50 кг т.э.  !!!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ИЗИКА\ЛЮБИМАЯ И АТОМНАЯ ФИЗИКА\Картинки на ядерную тему\ФОТО ПРО РАДИАЦИЮ И СТАНЦИИ\1.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86116" y="6429396"/>
            <a:ext cx="3257045" cy="30777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1400" dirty="0" smtClean="0"/>
              <a:t>Важнейшие военные ядерные объекты.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0100" y="0"/>
            <a:ext cx="7375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«Маяк» (Производственное объединение «Маяк»)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928670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Июнь 1946 года считается «днем рождения» ПО «Маяка» (Бывший комбинат №817). В 1946г. Произошел  пуск первого промышленного реактора при И.В. Курчатовым. В 1987 году был остановлен первый промышленный реактор. </a:t>
            </a:r>
            <a:endParaRPr lang="ru-RU" i="1" dirty="0"/>
          </a:p>
        </p:txBody>
      </p:sp>
      <p:pic>
        <p:nvPicPr>
          <p:cNvPr id="7" name="Picture 5" descr="kur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2844" y="1857364"/>
            <a:ext cx="2357454" cy="3193237"/>
          </a:xfrm>
          <a:prstGeom prst="rect">
            <a:avLst/>
          </a:prstGeom>
          <a:noFill/>
          <a:ln/>
        </p:spPr>
      </p:pic>
      <p:sp>
        <p:nvSpPr>
          <p:cNvPr id="8" name="Прямоугольник 7"/>
          <p:cNvSpPr/>
          <p:nvPr/>
        </p:nvSpPr>
        <p:spPr>
          <a:xfrm>
            <a:off x="500034" y="5143512"/>
            <a:ext cx="1664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И.В. Курчатов.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43174" y="450057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/>
              <a:t>В настоящее время ПО "Маяк" остается одним из крупнейших ядерных промышленных центров России. Он состоит из сложного комплекса взаимосвязанных производств, выделенных в заводы и производственные цеха. </a:t>
            </a:r>
            <a:endParaRPr lang="ru-RU" i="1" dirty="0"/>
          </a:p>
        </p:txBody>
      </p:sp>
      <p:pic>
        <p:nvPicPr>
          <p:cNvPr id="11" name="Рисунок 10" descr="http://www.cncp.ru/cities/ozersk/i/mayak01.jpg"/>
          <p:cNvPicPr/>
          <p:nvPr/>
        </p:nvPicPr>
        <p:blipFill>
          <a:blip r:embed="rId3" cstate="print"/>
          <a:srcRect l="25701" r="25701"/>
          <a:stretch>
            <a:fillRect/>
          </a:stretch>
        </p:blipFill>
        <p:spPr bwMode="auto">
          <a:xfrm>
            <a:off x="7215206" y="4643446"/>
            <a:ext cx="173583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142852"/>
            <a:ext cx="53578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ПО «Маяк» Выполнение функций военно-ядерного производства ,а также предприятие является крупнейшим в России центром ядерных и радиационных технологий, в частности, благодаря производствам по переработке ОЯТ и выпуску изотопов гражданского назначения. </a:t>
            </a:r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271462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/>
              <a:t>Здесь перерабатывается топливо </a:t>
            </a:r>
            <a:r>
              <a:rPr lang="ru-RU" i="1" dirty="0" err="1" smtClean="0"/>
              <a:t>Нововоронежской</a:t>
            </a:r>
            <a:r>
              <a:rPr lang="ru-RU" i="1" dirty="0" smtClean="0"/>
              <a:t> и Курской атомных станций, Белоярской АЭС, топливные сборки судовых (транспортных) и научно-исследовательских реакторов. </a:t>
            </a:r>
            <a:endParaRPr lang="ru-RU" i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478632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/>
              <a:t>Благодаря заводу по производству радиоактивных изотопов (кобальт-60, иридий-192, углерод-14 и многие другие), "Маяк" является одним из крупнейших мировых поставщиков </a:t>
            </a:r>
            <a:r>
              <a:rPr lang="ru-RU" i="1" dirty="0" err="1" smtClean="0"/>
              <a:t>радионуклидных</a:t>
            </a:r>
            <a:r>
              <a:rPr lang="ru-RU" i="1" dirty="0" smtClean="0"/>
              <a:t> источников ионизирующего излучения.</a:t>
            </a:r>
            <a:endParaRPr lang="ru-RU" i="1" dirty="0"/>
          </a:p>
        </p:txBody>
      </p:sp>
      <p:pic>
        <p:nvPicPr>
          <p:cNvPr id="15" name="Рисунок 14" descr="http://www.cncp.ru/cities/ozersk/i/mayak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285728"/>
            <a:ext cx="23812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www.cncp.ru/cities/ozersk/i/mayak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643182"/>
            <a:ext cx="238125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По факту облучения четверых работников ПО &quot;Маяк&quot; заведено дело. Фото ИТАР-ТАСС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4714884"/>
            <a:ext cx="23812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gorod.tomsk.ru/i/u/15743/oya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0"/>
            <a:ext cx="19431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/>
              <a:t>"Маяк" обладает приборным заводом, где, кроме производства установок контроля для реакторных, радиохимических и радиоизотопных производств, осуществляется разработка и изготовление нестандартных средств измерения общепромышленных параметров (температура, расход, уровень, плотность, проводимость), создается передовая ядерно-физическая аппаратура</a:t>
            </a:r>
            <a:endParaRPr lang="ru-RU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29124" y="335756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/>
              <a:t>В 2003 году здесь пущено в действие единственное в мире хранилище делящихся материалов. Оно рассчитано на хранение 400 тонн оружейного урана и плутония сроком не менее 100 лет. Хранилище защищено перекрытием толщиной 9,5 м и способно противостоять практически любой природной (например, землетрясение 8 баллов) или техногенной (например, падение самолета с полным запасом горючего) катастрофе.</a:t>
            </a:r>
            <a:endParaRPr lang="ru-RU" i="1" dirty="0"/>
          </a:p>
        </p:txBody>
      </p:sp>
      <p:pic>
        <p:nvPicPr>
          <p:cNvPr id="84994" name="Picture 2" descr="C:\Documents and Settings\1\Мои документы\Мои рисунки\Хранилище ядерных отходов на ПО Мая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714752"/>
            <a:ext cx="3048000" cy="2286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6143644"/>
            <a:ext cx="4579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Хранилище ядерных отходов на ПО «Маяк»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72084" y="0"/>
            <a:ext cx="35719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выгрузка контейнера с отработавшим ядерным топливом </a:t>
            </a: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ТАР-ТАСС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000108"/>
            <a:ext cx="221457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4190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Номерные и секретные города Арзамас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1857364"/>
            <a:ext cx="5030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В городах Арзамаса разрабатывают и строят </a:t>
            </a:r>
          </a:p>
          <a:p>
            <a:r>
              <a:rPr lang="ru-RU" i="1" dirty="0" smtClean="0"/>
              <a:t>ядерные бомбы, боеголовки и др.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000364" y="4357694"/>
            <a:ext cx="5560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Но с законом о ядерном разоружении места и объем </a:t>
            </a:r>
          </a:p>
          <a:p>
            <a:r>
              <a:rPr lang="ru-RU" i="1" dirty="0" smtClean="0"/>
              <a:t>работы сильно сократились.</a:t>
            </a:r>
            <a:endParaRPr lang="ru-RU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2" descr="http://nuclearno.ru/2003/ostor_rad_04.jpg"/>
          <p:cNvPicPr>
            <a:picLocks noGrp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4143372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3571876"/>
            <a:ext cx="50433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Основными характеристиками ИИ являются</a:t>
            </a:r>
          </a:p>
          <a:p>
            <a:r>
              <a:rPr lang="ru-RU" dirty="0" smtClean="0"/>
              <a:t> энергия частиц , их пробег в разных средах </a:t>
            </a:r>
          </a:p>
          <a:p>
            <a:r>
              <a:rPr lang="ru-RU" dirty="0" smtClean="0"/>
              <a:t>или проникающая способность, а также их </a:t>
            </a:r>
          </a:p>
          <a:p>
            <a:r>
              <a:rPr lang="ru-RU" dirty="0" smtClean="0"/>
              <a:t>ионизирующая способность (особенно в смысле </a:t>
            </a:r>
          </a:p>
          <a:p>
            <a:r>
              <a:rPr lang="ru-RU" dirty="0" smtClean="0"/>
              <a:t>опасности для биологических объектов)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027537" y="0"/>
            <a:ext cx="511646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Период полураспада</a:t>
            </a:r>
            <a:r>
              <a:rPr lang="ru-RU" dirty="0" smtClean="0"/>
              <a:t> (T</a:t>
            </a:r>
            <a:r>
              <a:rPr lang="ru-RU" baseline="-25000" dirty="0" smtClean="0"/>
              <a:t>1/2</a:t>
            </a:r>
            <a:r>
              <a:rPr lang="ru-RU" dirty="0" smtClean="0"/>
              <a:t>)- время, в течение</a:t>
            </a:r>
          </a:p>
          <a:p>
            <a:r>
              <a:rPr lang="ru-RU" dirty="0" smtClean="0"/>
              <a:t> которого половина радиоактивных атомов </a:t>
            </a:r>
          </a:p>
          <a:p>
            <a:r>
              <a:rPr lang="ru-RU" dirty="0" smtClean="0"/>
              <a:t>распадается и их количество уменьшается в 2</a:t>
            </a:r>
          </a:p>
          <a:p>
            <a:r>
              <a:rPr lang="ru-RU" dirty="0" smtClean="0"/>
              <a:t> раза. Периоды полураспада у всех </a:t>
            </a:r>
          </a:p>
          <a:p>
            <a:r>
              <a:rPr lang="ru-RU" dirty="0" smtClean="0"/>
              <a:t>радионуклидов разные - от долей секунды </a:t>
            </a:r>
          </a:p>
          <a:p>
            <a:r>
              <a:rPr lang="ru-RU" dirty="0" smtClean="0"/>
              <a:t>(короткоживущие радионуклиды) до миллиардов</a:t>
            </a:r>
          </a:p>
          <a:p>
            <a:r>
              <a:rPr lang="ru-RU" dirty="0" smtClean="0"/>
              <a:t> лет (долгоживущие). 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572000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dirty="0" smtClean="0"/>
              <a:t>Глава №3</a:t>
            </a:r>
          </a:p>
          <a:p>
            <a:pPr algn="ctr"/>
            <a:r>
              <a:rPr lang="ru-RU" dirty="0" smtClean="0"/>
              <a:t>Принципиальные строение и схемы АЭС. Потенциал АЭС и ПАТЭС в России.</a:t>
            </a:r>
          </a:p>
          <a:p>
            <a:pPr algn="ctr"/>
            <a:r>
              <a:rPr lang="ru-RU" dirty="0" smtClean="0"/>
              <a:t>АЭС России. </a:t>
            </a:r>
          </a:p>
        </p:txBody>
      </p:sp>
      <p:pic>
        <p:nvPicPr>
          <p:cNvPr id="3" name="Рисунок 2" descr="ЭКСПЛУАТИРУЮЩАЯ ОРГАНИЗАЦИЯ - КОНЦЕРН &quot;РОСЭНЕРГОАТОМ&quot;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3810000" cy="338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86248" y="335756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/>
              <a:t>Федеральное государственное унитарное предприятие "Российский государственный концерн по производству электрической и тепловой энергии на атомных станциях" (концерн "</a:t>
            </a:r>
            <a:r>
              <a:rPr lang="ru-RU" i="1" dirty="0" err="1" smtClean="0"/>
              <a:t>Росэнергоатом</a:t>
            </a:r>
            <a:r>
              <a:rPr lang="ru-RU" i="1" dirty="0" smtClean="0"/>
              <a:t>"). </a:t>
            </a:r>
            <a:endParaRPr lang="ru-RU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628" y="0"/>
            <a:ext cx="2558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hlinkClick r:id="rId3" action="ppaction://hlinksldjump"/>
              </a:rPr>
              <a:t>(Обратно к оглавлению)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258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Рассмотрим принципиальную схему АЭС.</a:t>
            </a:r>
            <a:endParaRPr lang="ru-RU" dirty="0"/>
          </a:p>
        </p:txBody>
      </p:sp>
      <p:pic>
        <p:nvPicPr>
          <p:cNvPr id="3" name="Рисунок 2" descr="Рис. 2. Принципиальная схема АЭС: 1 — ядерный реактор; 2 — циркуляционный насос; 3 — теплообменник; 4 — турбина; 5 — генератор электрического тока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14356"/>
            <a:ext cx="4762500" cy="332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857620" y="4214818"/>
            <a:ext cx="528638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ядерный реактор; 2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циркуляционный насос; 3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теплообменник; 4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турбина; 5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генератор электрического тока</a:t>
            </a: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549676"/>
            <a:ext cx="61436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Циркулирующие насосы циркулируют воду по 1 и 2 контуру. В реакторе происходит выделение энергии (деление урана)  которое </a:t>
            </a:r>
          </a:p>
          <a:p>
            <a:r>
              <a:rPr lang="ru-RU" i="1" dirty="0" smtClean="0"/>
              <a:t>нагревает воду.  В теплообменнике происходит, что нагретая вода из 1 контура передаёт тепло воде из 2 контура, которая испаряется и пар крутит турбину, от вращения турбины генератор вырабатывает электроэнергию. </a:t>
            </a:r>
            <a:endParaRPr lang="ru-RU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сположение основных объектов станции: 1 — главный корпус; 2 — служебный корпус; 3 — химводоочистка; 4 — газгольдерная; 5 — спецводоочистка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71480"/>
            <a:ext cx="47625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571472" y="3714752"/>
            <a:ext cx="47148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главный корпус; 2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служебный корпус; 3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химводоочистка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; 4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газгольдерная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; 5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спецводоочистка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4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76802" name="Picture 2" descr="D:\ФИЗИКА\ЛЮБИМАЯ И АТОМНАЯ ФИЗИКА\Картинки на ядерную тему\Белоярская АЭС\b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5888" y="3357562"/>
            <a:ext cx="3848112" cy="27744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57818" y="6357958"/>
            <a:ext cx="174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Белоярская АЭС</a:t>
            </a:r>
            <a:endParaRPr lang="ru-RU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142852"/>
            <a:ext cx="6215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Основных объекты АЭС (на основе Белоярская АЭС): 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. 1. Атомная электростанция АН СССР. в г. Обнинске Калужской обл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928934"/>
            <a:ext cx="4762500" cy="3040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2844" y="607220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Атомная электростанция СССР. в г. Обнинске Калужской обл.</a:t>
            </a: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/>
              <a:t>Первая в мире АЭС опытно-промышленного назначения мощностью 5 МВт была пущена в СССР 27 июня 1954 г. в г. Обнинске.</a:t>
            </a:r>
            <a:endParaRPr lang="ru-RU" i="1" dirty="0"/>
          </a:p>
        </p:txBody>
      </p:sp>
      <p:pic>
        <p:nvPicPr>
          <p:cNvPr id="1026" name="Picture 2" descr="D:\ФИЗИКА\ЛЮБИМАЯ И АТОМНАЯ ФИЗИКА\Картинки на ядерную тему\Обнинская АЭС\go1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285728"/>
            <a:ext cx="2495550" cy="23431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14290"/>
            <a:ext cx="6072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Также в России эксплуатируется на Белоярской АЭС первый в мире энергоблок промышленного масштаба с </a:t>
            </a:r>
          </a:p>
          <a:p>
            <a:r>
              <a:rPr lang="ru-RU" i="1" dirty="0" smtClean="0"/>
              <a:t>реактором(БН-600) на быстрых нейтронах. </a:t>
            </a:r>
            <a:endParaRPr lang="ru-RU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57686" y="55721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/>
              <a:t>Он также является крупнейшим в мире энергоблоком с </a:t>
            </a:r>
          </a:p>
          <a:p>
            <a:r>
              <a:rPr lang="ru-RU" i="1" dirty="0" smtClean="0"/>
              <a:t>реактором на быстрых нейтронах.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714620"/>
            <a:ext cx="3905245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57158" y="5715016"/>
            <a:ext cx="1739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Белоярская АЭС</a:t>
            </a:r>
            <a:endParaRPr lang="ru-RU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571480"/>
            <a:ext cx="873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Одина из самых безопасных АЭС в мире строится Россией в Болгарии.(АЭС «Белене»)</a:t>
            </a:r>
            <a:endParaRPr lang="ru-RU" i="1" dirty="0"/>
          </a:p>
        </p:txBody>
      </p:sp>
      <p:pic>
        <p:nvPicPr>
          <p:cNvPr id="2050" name="Picture 2" descr="C:\Documents and Settings\1\Мои документы\Мои рисунки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3786214" cy="239949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3429000"/>
            <a:ext cx="1204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ИТАР ТАСС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5715016"/>
            <a:ext cx="3286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Введение 1 энергоблока АЭС «Белене»  в эксплуатацию запланировано в 2014 г.</a:t>
            </a:r>
            <a:endParaRPr lang="ru-RU" i="1" dirty="0"/>
          </a:p>
        </p:txBody>
      </p:sp>
      <p:pic>
        <p:nvPicPr>
          <p:cNvPr id="2051" name="Picture 3" descr="C:\Documents and Settings\1\Мои документы\Мои рисунки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4714884"/>
            <a:ext cx="2605895" cy="180817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500958" y="4643446"/>
            <a:ext cx="13573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ИТАР ТАСС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143372" y="1500174"/>
            <a:ext cx="46434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Основные преимущества АЭС:</a:t>
            </a:r>
          </a:p>
          <a:p>
            <a:pPr marL="342900" indent="-342900">
              <a:buFont typeface="+mj-lt"/>
              <a:buAutoNum type="arabicPeriod"/>
            </a:pPr>
            <a:r>
              <a:rPr lang="ru-RU" i="1" dirty="0" smtClean="0"/>
              <a:t>Ловушка для улавливания и охлаждения расплава ядерного топлива.</a:t>
            </a:r>
          </a:p>
          <a:p>
            <a:pPr marL="342900" indent="-342900">
              <a:buFont typeface="+mj-lt"/>
              <a:buAutoNum type="arabicPeriod"/>
            </a:pPr>
            <a:r>
              <a:rPr lang="ru-RU" i="1" dirty="0" smtClean="0"/>
              <a:t>Пассивные и активные системы безопасности позволяющие без вмешательства человека предотвратить аварии.</a:t>
            </a:r>
          </a:p>
          <a:p>
            <a:pPr marL="342900" indent="-342900">
              <a:buFont typeface="+mj-lt"/>
              <a:buAutoNum type="arabicPeriod"/>
            </a:pPr>
            <a:r>
              <a:rPr lang="ru-RU" i="1" dirty="0" smtClean="0"/>
              <a:t>Двойная оболочка реакторной установки способна выдержать высокие сейсмические нагрузки до 7,4 баллов по шкале Рихтера.</a:t>
            </a:r>
          </a:p>
          <a:p>
            <a:pPr marL="342900" indent="-342900"/>
            <a:endParaRPr lang="ru-RU" i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71480"/>
            <a:ext cx="88261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Одним из самых современных технологий России является ядерная </a:t>
            </a:r>
          </a:p>
          <a:p>
            <a:r>
              <a:rPr lang="ru-RU" i="1" dirty="0" smtClean="0"/>
              <a:t>установка МКЭР-1500, которая имеет большую мощность при малых </a:t>
            </a:r>
          </a:p>
          <a:p>
            <a:r>
              <a:rPr lang="ru-RU" i="1" dirty="0" smtClean="0"/>
              <a:t>затратах, также может нарабатывать промышленные изотопы для разных целях.</a:t>
            </a:r>
            <a:endParaRPr lang="ru-RU" i="1" dirty="0"/>
          </a:p>
        </p:txBody>
      </p:sp>
      <p:pic>
        <p:nvPicPr>
          <p:cNvPr id="1026" name="Picture 2" descr="D:\ФИЗИКА\ЛЮБИМАЯ И АТОМНАЯ ФИЗИКА\Картинки на ядерную тему\ЧАЭС Чернобыль, Припять\foto_lae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643182"/>
            <a:ext cx="4286250" cy="28670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357290" y="5715016"/>
            <a:ext cx="7411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Макет ядерной установки с МКЭР-1500 (Будущая Ленинградская АЭС 2)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428604"/>
            <a:ext cx="8782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Российские учёные разработали ПАТЭС (Плавучая Атомная Тепло Электра Станция).</a:t>
            </a:r>
          </a:p>
          <a:p>
            <a:r>
              <a:rPr lang="ru-RU" i="1" dirty="0" smtClean="0"/>
              <a:t>Таких технологий не существует в мире.</a:t>
            </a:r>
            <a:endParaRPr lang="ru-RU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3714752"/>
            <a:ext cx="45005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Работать первая (в мире ) ПАТЭС будет эксплуатироваться в г. Северодвинск, Архангельская область.</a:t>
            </a:r>
          </a:p>
          <a:p>
            <a:r>
              <a:rPr lang="ru-RU" i="1" dirty="0" smtClean="0"/>
              <a:t>Также в перспективе ПАТЭС в 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smtClean="0"/>
              <a:t>г. </a:t>
            </a:r>
            <a:r>
              <a:rPr lang="ru-RU" i="1" dirty="0" err="1" smtClean="0"/>
              <a:t>Певек</a:t>
            </a:r>
            <a:r>
              <a:rPr lang="ru-RU" i="1" dirty="0" smtClean="0"/>
              <a:t>, Чукотский АО.</a:t>
            </a:r>
          </a:p>
          <a:p>
            <a:endParaRPr lang="ru-RU" i="1" dirty="0"/>
          </a:p>
        </p:txBody>
      </p:sp>
      <p:pic>
        <p:nvPicPr>
          <p:cNvPr id="4" name="Рисунок 3" descr="http://www.reactors.ru/peb/image_peb/reacto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785926"/>
            <a:ext cx="238125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43636" y="5715016"/>
            <a:ext cx="1783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Реактор ПАТЭС 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ЭКСПЛУАТИРУЮЩАЯ ОРГАНИЗАЦИЯ - КОНЦЕРН &quot;РОСЭНЕРГОАТОМ&quot;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428736"/>
            <a:ext cx="3810000" cy="338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1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ЭКСПЛУАТИРУЮЩАЯ ОРГАНИЗАЦИЯ - КОНЦЕРН "РОСЭНЕРГОАТОМ"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142984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Федеральное государственное унитарное предприятие "Российский государственный концерн по производству электрической и тепловой энергии на атомных станциях" (концерн "</a:t>
            </a:r>
            <a:r>
              <a:rPr lang="ru-RU" dirty="0" err="1" smtClean="0"/>
              <a:t>Росэнергоатом</a:t>
            </a:r>
            <a:r>
              <a:rPr lang="ru-RU" dirty="0" smtClean="0"/>
              <a:t>") образован в соответствии с Указом Президента Российской Федерации от 7 сентября 1992 года N° 1005 "Об эксплуатирующей организации атомных станций Российской Федерации". Учредителем концерна "</a:t>
            </a:r>
            <a:r>
              <a:rPr lang="ru-RU" dirty="0" err="1" smtClean="0"/>
              <a:t>Росэнергоатом</a:t>
            </a:r>
            <a:r>
              <a:rPr lang="ru-RU" dirty="0" smtClean="0"/>
              <a:t>" является Государственный комитет Российской Федерации по управлению государственным имуществом, а вышестоящей организацией - Минатом России.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9" name="Picture 3" descr="D:\ФИЗИКА\ЛЮБИМАЯ И АТОМНАЯ ФИЗИКА\Картинки на ядерную тему\Балаковская АЭС\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0"/>
            <a:ext cx="1923155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АЭС России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8926" y="0"/>
            <a:ext cx="2458494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err="1" smtClean="0"/>
              <a:t>Балаковская</a:t>
            </a:r>
            <a:r>
              <a:rPr lang="ru-RU" sz="2400" dirty="0" smtClean="0"/>
              <a:t> АЭС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57818" y="0"/>
            <a:ext cx="3797899" cy="46166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Тип реакторов ВВЭР-1000х4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2" descr="http://nuclearno.ru/2003/ostor_rad_05.jpg"/>
          <p:cNvPicPr>
            <a:picLocks noGrp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786190"/>
            <a:ext cx="4071935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" y="214291"/>
            <a:ext cx="92739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Пробег альфа-частиц зависит от начальной энергии и обычно колеблется в пределах от</a:t>
            </a:r>
          </a:p>
          <a:p>
            <a:r>
              <a:rPr lang="ru-RU" i="1" dirty="0" smtClean="0"/>
              <a:t> 3-х до 7 (редко до 13) см в воздухе, а в плотных средах составляет сотые доли мм </a:t>
            </a:r>
          </a:p>
          <a:p>
            <a:r>
              <a:rPr lang="ru-RU" i="1" dirty="0" smtClean="0"/>
              <a:t>(в стекле - 0,04 мм). альфа-излучение не пробивает лист бумаги и кожу человека. </a:t>
            </a:r>
          </a:p>
          <a:p>
            <a:endParaRPr lang="ru-RU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000496" y="0"/>
            <a:ext cx="2265364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Белоярская АЭС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55004" y="0"/>
            <a:ext cx="2888996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Тип реактора БН-600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889363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АЭС России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0" y="0"/>
            <a:ext cx="1923155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АЭС России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0430" y="0"/>
            <a:ext cx="2475678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err="1" smtClean="0"/>
              <a:t>Билибинская</a:t>
            </a:r>
            <a:r>
              <a:rPr lang="ru-RU" sz="2400" dirty="0" smtClean="0"/>
              <a:t> АЭС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29594" y="0"/>
            <a:ext cx="3214406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 Тип реакторов ЕГП-6х4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0" y="0"/>
            <a:ext cx="1923155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АЭС России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6116" y="0"/>
            <a:ext cx="2555892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err="1" smtClean="0"/>
              <a:t>Волгодонская</a:t>
            </a:r>
            <a:r>
              <a:rPr lang="ru-RU" sz="2400" dirty="0" smtClean="0"/>
              <a:t> АЭС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796545" y="0"/>
            <a:ext cx="3347455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/>
              <a:t>Тип реактора ВВЭР-1000</a:t>
            </a:r>
            <a:endParaRPr lang="ru-RU" sz="24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0" y="0"/>
            <a:ext cx="1923155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АЭС России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488" y="0"/>
            <a:ext cx="245843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/>
              <a:t>Калининская АЭС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77172" y="0"/>
            <a:ext cx="3866828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Тип реакторов ВВЭР-1000х3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2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0" y="0"/>
            <a:ext cx="1889363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АЭС России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8794" y="0"/>
            <a:ext cx="1944635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/>
              <a:t>Кольская АЭС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571868" y="36433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57572" y="0"/>
            <a:ext cx="5286428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Тип реакторов В-230х2,ВВЭР-440 ,В-213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3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7" name="Picture 3" descr="D:\ФИЗИКА\ЛЮБИМАЯ И АТОМНАЯ ФИЗИКА\Картинки на ядерную тему\Курская АЭС\45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0"/>
            <a:ext cx="1923155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АЭС России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8992" y="0"/>
            <a:ext cx="1785745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Курская АЭС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5419" y="0"/>
            <a:ext cx="3948581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Тип реакторов РБМК-1000х4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heel spokes="3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D:\ФИЗИКА\ЛЮБИМАЯ И АТОМНАЯ ФИЗИКА\Картинки на ядерную тему\Ленинградская\lening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0"/>
            <a:ext cx="1923155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АЭС России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28860" y="0"/>
            <a:ext cx="2746778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Ленинградская АЭС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76183" y="0"/>
            <a:ext cx="3967817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Тип реакторов РБМК-1000х4</a:t>
            </a:r>
            <a:r>
              <a:rPr lang="ru-RU" sz="2400" dirty="0" smtClean="0">
                <a:solidFill>
                  <a:srgbClr val="FFFF00"/>
                </a:solidFill>
              </a:rPr>
              <a:t>.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heel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D:\ФИЗИКА\ЛЮБИМАЯ И АТОМНАЯ ФИЗИКА\Картинки на ядерную тему\Нововоронежская АЭС\Энергоблок № 5 Нововоронежской АЭ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0"/>
            <a:ext cx="1923155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АЭС России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5194" y="0"/>
            <a:ext cx="4068806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dirty="0" smtClean="0"/>
              <a:t>Тип реакторов ВВЭР-440 и др.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28794" y="0"/>
            <a:ext cx="3144322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dirty="0" err="1" smtClean="0">
                <a:solidFill>
                  <a:schemeClr val="bg1"/>
                </a:solidFill>
              </a:rPr>
              <a:t>Нововоронежская</a:t>
            </a:r>
            <a:r>
              <a:rPr lang="ru-RU" sz="2400" dirty="0" smtClean="0">
                <a:solidFill>
                  <a:schemeClr val="bg1"/>
                </a:solidFill>
              </a:rPr>
              <a:t> АЭС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8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D:\ФИЗИКА\ЛЮБИМАЯ И АТОМНАЯ ФИЗИКА\Картинки на ядерную тему\Смоленская\1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0"/>
            <a:ext cx="1923155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АЭС России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0"/>
            <a:ext cx="2328907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Смоленская АЭС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3127" y="0"/>
            <a:ext cx="3890873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Тип реакторов РБМК-1000х3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8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572000" y="0"/>
            <a:ext cx="4572000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dirty="0" smtClean="0"/>
              <a:t>Глава №4</a:t>
            </a:r>
          </a:p>
          <a:p>
            <a:pPr algn="ctr"/>
            <a:r>
              <a:rPr lang="ru-RU" dirty="0" smtClean="0"/>
              <a:t>Принципиальные строение атомоходов. </a:t>
            </a:r>
          </a:p>
          <a:p>
            <a:pPr algn="ctr"/>
            <a:r>
              <a:rPr lang="ru-RU" dirty="0" smtClean="0"/>
              <a:t>Атомоходы России.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585927" y="928670"/>
            <a:ext cx="2558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hlinkClick r:id="rId2" action="ppaction://hlinksldjump"/>
              </a:rPr>
              <a:t>(Обратно к оглавлению)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2918"/>
            <a:ext cx="4261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Принципиальное строение атомоходов.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7" name="Picture 1" descr="C:\Documents and Settings\1\Мои документы\Мои рисунки\Схема расположения жилых и т хнических помещений на атомоходе 941-го проекта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85926"/>
            <a:ext cx="8416599" cy="13160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3214686"/>
            <a:ext cx="5429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расположения жилых и технических помещений на атомоходе 941-го проекта. (СССР)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4357694"/>
            <a:ext cx="3650251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357686" y="6143644"/>
            <a:ext cx="4243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АПЛ (ПЛА) – атомные подводные лодки.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2" descr="http://nuclearno.ru/2003/ostor_rad_06.jpg"/>
          <p:cNvPicPr>
            <a:picLocks noGrp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7"/>
            <a:ext cx="4500563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278566" y="1"/>
            <a:ext cx="4865434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Проникающая способность бета-частиц, </a:t>
            </a:r>
          </a:p>
          <a:p>
            <a:r>
              <a:rPr lang="ru-RU" i="1" dirty="0" smtClean="0"/>
              <a:t>образовавшихся при радиоактивном распаде,</a:t>
            </a:r>
          </a:p>
          <a:p>
            <a:r>
              <a:rPr lang="ru-RU" i="1" dirty="0" smtClean="0"/>
              <a:t> в воздухе достигает 2 до 3 м, в воде и других </a:t>
            </a:r>
          </a:p>
          <a:p>
            <a:r>
              <a:rPr lang="ru-RU" i="1" dirty="0" smtClean="0"/>
              <a:t>жидкостях измеряется сантиметрами, в</a:t>
            </a:r>
          </a:p>
          <a:p>
            <a:r>
              <a:rPr lang="ru-RU" i="1" dirty="0" smtClean="0"/>
              <a:t> твёрдых телах - долями см. В ткани </a:t>
            </a:r>
          </a:p>
          <a:p>
            <a:r>
              <a:rPr lang="ru-RU" i="1" dirty="0" smtClean="0"/>
              <a:t>организма бета-излучение проникает на </a:t>
            </a:r>
          </a:p>
          <a:p>
            <a:r>
              <a:rPr lang="ru-RU" i="1" dirty="0" smtClean="0"/>
              <a:t>глубину 1 до 2 см. Хорошей защитой от </a:t>
            </a:r>
          </a:p>
          <a:p>
            <a:r>
              <a:rPr lang="ru-RU" i="1" dirty="0" err="1" smtClean="0"/>
              <a:t>бета-излучения</a:t>
            </a:r>
            <a:r>
              <a:rPr lang="ru-RU" i="1" dirty="0" smtClean="0"/>
              <a:t> является слой воды в </a:t>
            </a:r>
          </a:p>
          <a:p>
            <a:r>
              <a:rPr lang="ru-RU" i="1" dirty="0" smtClean="0"/>
              <a:t>несколько (до 10) см. Поток бета-частиц</a:t>
            </a:r>
          </a:p>
          <a:p>
            <a:r>
              <a:rPr lang="ru-RU" i="1" dirty="0" smtClean="0"/>
              <a:t> с весьма большой для естественного</a:t>
            </a:r>
          </a:p>
          <a:p>
            <a:r>
              <a:rPr lang="ru-RU" i="1" dirty="0" smtClean="0"/>
              <a:t> распада энергией в 10 </a:t>
            </a:r>
            <a:r>
              <a:rPr lang="ru-RU" i="1" dirty="0" err="1" smtClean="0"/>
              <a:t>Мэв</a:t>
            </a:r>
            <a:r>
              <a:rPr lang="ru-RU" i="1" dirty="0" smtClean="0"/>
              <a:t> практически </a:t>
            </a:r>
          </a:p>
          <a:p>
            <a:r>
              <a:rPr lang="ru-RU" i="1" dirty="0" smtClean="0"/>
              <a:t>полностью поглощается слоями: </a:t>
            </a:r>
          </a:p>
          <a:p>
            <a:r>
              <a:rPr lang="ru-RU" i="1" dirty="0" smtClean="0"/>
              <a:t>воздуха - 4 м; алюминия - 2,16 см;</a:t>
            </a:r>
          </a:p>
          <a:p>
            <a:r>
              <a:rPr lang="ru-RU" i="1" dirty="0" smtClean="0"/>
              <a:t> железа - 7,55 мм; свинца - 5,18 мм. 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1\Мои документы\Мои рисунки\Новая папка (4)\Цветная боковая проекция ПЛА К-3 «Ленинский комсомол» пр.6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143248"/>
            <a:ext cx="8429684" cy="1643074"/>
          </a:xfrm>
          <a:prstGeom prst="rect">
            <a:avLst/>
          </a:prstGeom>
          <a:noFill/>
        </p:spPr>
      </p:pic>
      <p:pic>
        <p:nvPicPr>
          <p:cNvPr id="3074" name="Picture 2" descr="C:\Documents and Settings\1\Мои документы\Мои рисунки\Новая папка (4)\627_draw_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142984"/>
            <a:ext cx="8382000" cy="16470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5000636"/>
            <a:ext cx="7215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Цветная боковая проекция ПЛА К-3 «Ленинский комсомол» пр.627</a:t>
            </a:r>
            <a:endParaRPr lang="ru-RU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2928934"/>
            <a:ext cx="7715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Боковая проекция ПЛА К-3 «Ленинский комсомол» проект.627</a:t>
            </a:r>
            <a:endParaRPr lang="ru-RU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66872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Принципиальное строение атомоходов. (На основе «К-3»)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6" y="5429264"/>
            <a:ext cx="2538367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4429124" y="6488668"/>
            <a:ext cx="3546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Разница между пр.627 и пр.627-А </a:t>
            </a:r>
            <a:endParaRPr lang="ru-RU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70008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Принципиальное строение атомоходов. (На основе «К-3»)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Documents and Settings\1\Мои документы\Мои рисунки\Новая папка (4)\Схематический разрез ПЛА пр.627 и схема носовой части после модерниз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32"/>
            <a:ext cx="9010574" cy="385765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55142" y="285728"/>
            <a:ext cx="4488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Схематический разрез ПЛА пр.627 и схема </a:t>
            </a:r>
            <a:endParaRPr lang="ru-RU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00298" y="4500570"/>
            <a:ext cx="3546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Разница между пр.627 и пр.627-А </a:t>
            </a:r>
            <a:endParaRPr lang="ru-RU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572396" y="1643050"/>
            <a:ext cx="144272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i="1" dirty="0" smtClean="0"/>
              <a:t>пр.627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572396" y="3214686"/>
            <a:ext cx="1465395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i="1" dirty="0" smtClean="0"/>
              <a:t>пр.627-А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500063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МОДИФИКАЦИИ(основные):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• 627</a:t>
            </a:r>
            <a:r>
              <a:rPr lang="ru-RU" dirty="0" smtClean="0"/>
              <a:t> – базовый </a:t>
            </a:r>
            <a:r>
              <a:rPr lang="ru-RU" dirty="0" err="1" smtClean="0"/>
              <a:t>предсерийный</a:t>
            </a:r>
            <a:r>
              <a:rPr lang="ru-RU" dirty="0" smtClean="0"/>
              <a:t> проект первой отечественной ПЛА (1958 г.)</a:t>
            </a:r>
            <a:br>
              <a:rPr lang="ru-RU" dirty="0" smtClean="0"/>
            </a:br>
            <a:r>
              <a:rPr lang="ru-RU" b="1" dirty="0" smtClean="0"/>
              <a:t>• 627-А</a:t>
            </a:r>
            <a:r>
              <a:rPr lang="ru-RU" dirty="0" smtClean="0"/>
              <a:t> – усовершенствованный серийный проект с незначительными изменениями (1959 г.)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C:\Documents and Settings\1\Мои документы\Мои рисунки\Новая папка (2)\Рис. 1. Cхема утилизации атомных подводных лодок.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428736"/>
            <a:ext cx="4800600" cy="3429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57290" y="571480"/>
            <a:ext cx="571504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утилизации атомных подводных лодок.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1604" y="4857760"/>
            <a:ext cx="664373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Первая советская атомная подводная лодка «К-3» в море</a:t>
            </a:r>
            <a:endParaRPr lang="ru-RU" dirty="0"/>
          </a:p>
        </p:txBody>
      </p:sp>
      <p:pic>
        <p:nvPicPr>
          <p:cNvPr id="1026" name="Picture 2" descr="C:\Documents and Settings\1\Мои документы\Мои рисунки\Первая советская атомная подводная лодка К-3 пр.627 в мор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0"/>
            <a:ext cx="7143750" cy="393382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1\Мои документы\Мои рисунки\Первая советская атомная подводная лодка К-3 пр.627 в море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6350"/>
            <a:ext cx="7143750" cy="55816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43142" y="285728"/>
            <a:ext cx="650085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Первая советская атомная подводная лодка «К-3» в море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Documents and Settings\1\Мои документы\Мои рисунки\Новая папка (2)\Первый советский атомоход - К-3 у причала.jpg"/>
          <p:cNvPicPr>
            <a:picLocks noChangeAspect="1" noChangeArrowheads="1"/>
          </p:cNvPicPr>
          <p:nvPr/>
        </p:nvPicPr>
        <p:blipFill>
          <a:blip r:embed="rId2" cstate="print"/>
          <a:srcRect b="69291"/>
          <a:stretch>
            <a:fillRect/>
          </a:stretch>
        </p:blipFill>
        <p:spPr bwMode="auto">
          <a:xfrm>
            <a:off x="1" y="-1"/>
            <a:ext cx="9144000" cy="408227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728" y="5000636"/>
            <a:ext cx="6367449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dirty="0" smtClean="0"/>
              <a:t>Первый советский атомоход – «К-3» у причала.</a:t>
            </a: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C:\Documents and Settings\1\Мои документы\Мои рисунки\Новая папка (2)\АПЛ - класса Тайфун- проект 943,на ход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57899" cy="590556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14480" y="6143644"/>
            <a:ext cx="5862695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dirty="0" smtClean="0"/>
              <a:t>АПЛ - класса «Тайфун»- проект 943,на ходу.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C:\Documents and Settings\1\Мои документы\Мои рисунки\Новая папка (2)\АПЛ - класса Тайфун - 1990г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C:\Documents and Settings\1\Мои документы\Мои рисунки\Новая папка (2)\АПЛ - класса Тайфун - на ход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917692" cy="68397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929322" y="500042"/>
            <a:ext cx="3079113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АПЛ - класса Тайфун - на ходу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C:\Documents and Settings\1\Мои документы\Мои рисунки\Новая папка (2)\АПЛ - класса Отель по западной терминологии,проект 658 (otel).jpg"/>
          <p:cNvPicPr>
            <a:picLocks noChangeAspect="1" noChangeArrowheads="1"/>
          </p:cNvPicPr>
          <p:nvPr/>
        </p:nvPicPr>
        <p:blipFill>
          <a:blip r:embed="rId2" cstate="print"/>
          <a:srcRect b="37847"/>
          <a:stretch>
            <a:fillRect/>
          </a:stretch>
        </p:blipFill>
        <p:spPr bwMode="auto">
          <a:xfrm>
            <a:off x="0" y="3554400"/>
            <a:ext cx="9138006" cy="33036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1000108"/>
            <a:ext cx="7572396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АПЛ - класса «Отель» по западной терминологии, проект 658 (</a:t>
            </a:r>
            <a:r>
              <a:rPr lang="ru-RU" sz="2000" dirty="0" err="1" smtClean="0"/>
              <a:t>otel</a:t>
            </a:r>
            <a:r>
              <a:rPr lang="ru-RU" sz="2000" dirty="0" smtClean="0"/>
              <a:t>)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2" descr="http://nuclearno.ru/2003/ostor_rad_07.jpg"/>
          <p:cNvPicPr>
            <a:picLocks noGrp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000240"/>
            <a:ext cx="3500431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00432" y="0"/>
            <a:ext cx="568456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Из за малых размеров, массы и заряда бета-частицы</a:t>
            </a:r>
          </a:p>
          <a:p>
            <a:r>
              <a:rPr lang="ru-RU" i="1" dirty="0" smtClean="0"/>
              <a:t> обладают гораздо меньшей ионизирующей </a:t>
            </a:r>
          </a:p>
          <a:p>
            <a:r>
              <a:rPr lang="ru-RU" i="1" dirty="0" smtClean="0"/>
              <a:t>способностью, чем альфа-частицы, но естественно,</a:t>
            </a:r>
          </a:p>
          <a:p>
            <a:r>
              <a:rPr lang="ru-RU" i="1" dirty="0" smtClean="0"/>
              <a:t> что при попадании внутрь </a:t>
            </a:r>
            <a:r>
              <a:rPr lang="ru-RU" i="1" dirty="0" err="1" smtClean="0"/>
              <a:t>бета-активные</a:t>
            </a:r>
            <a:r>
              <a:rPr lang="ru-RU" i="1" dirty="0" smtClean="0"/>
              <a:t> изотопы </a:t>
            </a:r>
          </a:p>
          <a:p>
            <a:r>
              <a:rPr lang="ru-RU" i="1" dirty="0" smtClean="0"/>
              <a:t>также гораздо опаснее, чем при внешнем облучении. 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C:\Documents and Settings\1\Мои документы\Мои рисунки\Новая папка (2)\АПЛ - Щука-б - Акула,С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53525" cy="562498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643174" y="5929330"/>
            <a:ext cx="3456587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000" dirty="0" smtClean="0"/>
              <a:t>АПЛ – «</a:t>
            </a:r>
            <a:r>
              <a:rPr lang="ru-RU" sz="2000" dirty="0" err="1" smtClean="0"/>
              <a:t>Щука-б</a:t>
            </a:r>
            <a:r>
              <a:rPr lang="ru-RU" sz="2000" dirty="0" smtClean="0"/>
              <a:t>» - «Акула»,СФ.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:\Documents and Settings\1\Мои документы\Мои рисунки\Новая папка (2)\АПЛ - класса  Victor-2 ,проект 671,671в,671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954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3108" y="5500702"/>
            <a:ext cx="5297604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000" dirty="0" smtClean="0"/>
              <a:t>АПЛ - класса  «Victor-2» ,проект 671,671в,671к.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C:\Documents and Settings\1\Мои документы\Мои рисунки\Новая папка (2)\АПЛ - К-24,проект 6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887" cy="528157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86050" y="5786454"/>
            <a:ext cx="2893741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000" dirty="0" smtClean="0"/>
              <a:t>АПЛ – «К-24»,проект 651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C:\Documents and Settings\1\Мои документы\Мои рисунки\Новая папка (2)\АПЛ - К-1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4525"/>
            <a:ext cx="9001156" cy="63334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00430" y="142852"/>
            <a:ext cx="132600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АПЛ - К-171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C:\Documents and Settings\1\Мои документы\Мои рисунки\Новая папка (2)\АПЛ - К-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01156" cy="68748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316256" y="0"/>
            <a:ext cx="1827744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000" dirty="0" smtClean="0"/>
              <a:t>АПЛ – «К-278».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C:\Documents and Settings\1\Мои документы\Мои рисунки\Новая папка (2)\АПЛ - К-162  (t-19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7060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143240" y="6357958"/>
            <a:ext cx="2590774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000" dirty="0" smtClean="0"/>
              <a:t>АПЛ – «К-162»  (</a:t>
            </a:r>
            <a:r>
              <a:rPr lang="en-US" sz="2000" dirty="0" smtClean="0"/>
              <a:t>t-190)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C:\Documents and Settings\1\Мои документы\Мои рисунки\Новая папка (2)\АПЛ - К-1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36720"/>
            <a:ext cx="9144000" cy="26212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71802" y="1643050"/>
            <a:ext cx="2074607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dirty="0" smtClean="0"/>
              <a:t>АПЛ – «К-162»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C:\Documents and Settings\1\Мои документы\Мои рисунки\Новая папка (2)\АПЛ - К-448 - Тамбов, всплыт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620001" cy="63373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417706" y="0"/>
            <a:ext cx="4726294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dirty="0" smtClean="0"/>
              <a:t>АПЛ – «К-448» - Тамбов, всплытие.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C:\Documents and Settings\1\Мои документы\Мои рисунки\Новая папка (2)\Атомный подводный крейсер стратегического назначения, на полном ходу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0"/>
            <a:ext cx="4500562" cy="684740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357298"/>
            <a:ext cx="4572000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dirty="0" smtClean="0"/>
              <a:t>Атомный подводный крейсер стратегического назначения, на полном ходу.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C:\Documents and Settings\1\Мои документы\Мои рисунки\Новая папка (2)\АПЛ - на стоянке, СФ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07220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14612" y="6215082"/>
            <a:ext cx="2939779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dirty="0" smtClean="0"/>
              <a:t>АПЛ - на стоянке, СФ.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1368</TotalTime>
  <Words>2790</Words>
  <Application>Microsoft Office PowerPoint</Application>
  <PresentationFormat>Экран (4:3)</PresentationFormat>
  <Paragraphs>410</Paragraphs>
  <Slides>104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104</vt:i4>
      </vt:variant>
    </vt:vector>
  </HeadingPairs>
  <TitlesOfParts>
    <vt:vector size="10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Слайд 84</vt:lpstr>
      <vt:lpstr>Слайд 85</vt:lpstr>
      <vt:lpstr>Слайд 86</vt:lpstr>
      <vt:lpstr>Слайд 87</vt:lpstr>
      <vt:lpstr>Слайд 88</vt:lpstr>
      <vt:lpstr>Слайд 89</vt:lpstr>
      <vt:lpstr>Слайд 90</vt:lpstr>
      <vt:lpstr>Слайд 91</vt:lpstr>
      <vt:lpstr>Слайд 92</vt:lpstr>
      <vt:lpstr>Слайд 93</vt:lpstr>
      <vt:lpstr>Слайд 94</vt:lpstr>
      <vt:lpstr>Слайд 95</vt:lpstr>
      <vt:lpstr>Слайд 96</vt:lpstr>
      <vt:lpstr>Слайд 97</vt:lpstr>
      <vt:lpstr>Слайд 98</vt:lpstr>
      <vt:lpstr>Слайд 99</vt:lpstr>
      <vt:lpstr>Слайд 100</vt:lpstr>
      <vt:lpstr>Слайд 101</vt:lpstr>
      <vt:lpstr>Слайд 102</vt:lpstr>
      <vt:lpstr>Слайд 103</vt:lpstr>
      <vt:lpstr>Слайд 104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Аркадий Русман</cp:lastModifiedBy>
  <cp:revision>216</cp:revision>
  <dcterms:modified xsi:type="dcterms:W3CDTF">2014-05-20T02:19:51Z</dcterms:modified>
</cp:coreProperties>
</file>