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7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55200-9595-4021-BC70-7A07349B31E1}" type="datetimeFigureOut">
              <a:rPr lang="ru-RU" smtClean="0"/>
              <a:t>11.12.2012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E9669-C3D2-4CFC-824F-5A839F3B031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55200-9595-4021-BC70-7A07349B31E1}" type="datetimeFigureOut">
              <a:rPr lang="ru-RU" smtClean="0"/>
              <a:t>11.12.2012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E9669-C3D2-4CFC-824F-5A839F3B031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55200-9595-4021-BC70-7A07349B31E1}" type="datetimeFigureOut">
              <a:rPr lang="ru-RU" smtClean="0"/>
              <a:t>11.12.2012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E9669-C3D2-4CFC-824F-5A839F3B031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55200-9595-4021-BC70-7A07349B31E1}" type="datetimeFigureOut">
              <a:rPr lang="ru-RU" smtClean="0"/>
              <a:t>11.12.2012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E9669-C3D2-4CFC-824F-5A839F3B031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55200-9595-4021-BC70-7A07349B31E1}" type="datetimeFigureOut">
              <a:rPr lang="ru-RU" smtClean="0"/>
              <a:t>11.12.2012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E9669-C3D2-4CFC-824F-5A839F3B031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55200-9595-4021-BC70-7A07349B31E1}" type="datetimeFigureOut">
              <a:rPr lang="ru-RU" smtClean="0"/>
              <a:t>11.12.2012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E9669-C3D2-4CFC-824F-5A839F3B031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55200-9595-4021-BC70-7A07349B31E1}" type="datetimeFigureOut">
              <a:rPr lang="ru-RU" smtClean="0"/>
              <a:t>11.12.2012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E9669-C3D2-4CFC-824F-5A839F3B031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55200-9595-4021-BC70-7A07349B31E1}" type="datetimeFigureOut">
              <a:rPr lang="ru-RU" smtClean="0"/>
              <a:t>11.12.2012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E9669-C3D2-4CFC-824F-5A839F3B031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55200-9595-4021-BC70-7A07349B31E1}" type="datetimeFigureOut">
              <a:rPr lang="ru-RU" smtClean="0"/>
              <a:t>11.12.2012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E9669-C3D2-4CFC-824F-5A839F3B031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55200-9595-4021-BC70-7A07349B31E1}" type="datetimeFigureOut">
              <a:rPr lang="ru-RU" smtClean="0"/>
              <a:t>11.12.2012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E9669-C3D2-4CFC-824F-5A839F3B031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55200-9595-4021-BC70-7A07349B31E1}" type="datetimeFigureOut">
              <a:rPr lang="ru-RU" smtClean="0"/>
              <a:t>11.12.2012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E9669-C3D2-4CFC-824F-5A839F3B031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5000">
              <a:schemeClr val="accent6">
                <a:lumMod val="60000"/>
                <a:lumOff val="40000"/>
              </a:schemeClr>
            </a:gs>
            <a:gs pos="100000">
              <a:schemeClr val="tx2">
                <a:lumMod val="60000"/>
                <a:lumOff val="40000"/>
              </a:schemeClr>
            </a:gs>
            <a:gs pos="0">
              <a:srgbClr val="92D050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555200-9595-4021-BC70-7A07349B31E1}" type="datetimeFigureOut">
              <a:rPr lang="ru-RU" smtClean="0"/>
              <a:t>11.12.2012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E9669-C3D2-4CFC-824F-5A839F3B031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852936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ru-RU" sz="2400" b="1" dirty="0"/>
              <a:t>Тема: </a:t>
            </a:r>
            <a:r>
              <a:rPr lang="ru-RU" sz="2400" dirty="0"/>
              <a:t>Россия - наша Родина</a:t>
            </a:r>
            <a:r>
              <a:rPr lang="ru-RU" sz="2400" b="1" dirty="0" smtClean="0"/>
              <a:t>.</a:t>
            </a:r>
            <a:br>
              <a:rPr lang="ru-RU" sz="2400" b="1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b="1" dirty="0"/>
              <a:t>этап «Определение темы урока. 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i="1" u="sng" dirty="0"/>
              <a:t>Задание</a:t>
            </a:r>
            <a:r>
              <a:rPr lang="ru-RU" sz="2400" i="1" dirty="0"/>
              <a:t> : 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i="1" dirty="0"/>
              <a:t>- </a:t>
            </a:r>
            <a:r>
              <a:rPr lang="ru-RU" sz="2400" i="1" dirty="0" smtClean="0"/>
              <a:t>Вставьте пропущенные в </a:t>
            </a:r>
            <a:r>
              <a:rPr lang="ru-RU" sz="2400" i="1" dirty="0"/>
              <a:t>тексте слова</a:t>
            </a:r>
            <a:r>
              <a:rPr lang="ru-RU" sz="2400" i="1" dirty="0" smtClean="0"/>
              <a:t>.</a:t>
            </a:r>
            <a:br>
              <a:rPr lang="ru-RU" sz="2400" i="1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i="1" dirty="0"/>
              <a:t>…(</a:t>
            </a:r>
            <a:r>
              <a:rPr lang="ru-RU" sz="2400" b="1" i="1" dirty="0"/>
              <a:t>Родиной)</a:t>
            </a:r>
            <a:r>
              <a:rPr lang="ru-RU" sz="2400" i="1" dirty="0"/>
              <a:t> мы зовем ее потому, что в ней мы родились, в ней говорят родным языком, и все в ней для нас родное. Много есть на свете и кроме России всяких хороших государств и земель, но одна у человека … (</a:t>
            </a:r>
            <a:r>
              <a:rPr lang="ru-RU" sz="2400" b="1" i="1" dirty="0"/>
              <a:t>родная)</a:t>
            </a:r>
            <a:r>
              <a:rPr lang="ru-RU" sz="2400" i="1" dirty="0"/>
              <a:t> мать – одна у него и … </a:t>
            </a:r>
            <a:r>
              <a:rPr lang="ru-RU" sz="2400" b="1" i="1" dirty="0"/>
              <a:t>(родина</a:t>
            </a:r>
            <a:r>
              <a:rPr lang="ru-RU" sz="2400" b="1" i="1" dirty="0" smtClean="0"/>
              <a:t>).</a:t>
            </a:r>
            <a:br>
              <a:rPr lang="ru-RU" sz="2400" b="1" i="1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b="1" i="1" dirty="0"/>
              <a:t>- </a:t>
            </a:r>
            <a:r>
              <a:rPr lang="ru-RU" sz="2400" i="1" dirty="0"/>
              <a:t>Найдите в тексте синоним к слову родина (Россия).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i="1" dirty="0"/>
              <a:t>- Н</a:t>
            </a:r>
            <a:r>
              <a:rPr lang="ru-RU" sz="2400" i="1" dirty="0" smtClean="0"/>
              <a:t>азовите </a:t>
            </a:r>
            <a:r>
              <a:rPr lang="ru-RU" sz="2400" i="1" dirty="0"/>
              <a:t>тему урока.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i="1" dirty="0"/>
              <a:t> 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2924944"/>
            <a:ext cx="136815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4365104"/>
            <a:ext cx="136815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148064" y="4365104"/>
            <a:ext cx="136815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5896" y="5733256"/>
            <a:ext cx="64087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/>
              <a:t>подводящий </a:t>
            </a:r>
            <a:r>
              <a:rPr lang="ru-RU" sz="3200" b="1" i="1" dirty="0"/>
              <a:t>к теме </a:t>
            </a:r>
            <a:r>
              <a:rPr lang="ru-RU" sz="3200" b="1" i="1" dirty="0" smtClean="0"/>
              <a:t>диалог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/>
              <a:t>Определяем основной вопрос </a:t>
            </a:r>
            <a:r>
              <a:rPr lang="ru-RU" b="1" dirty="0" smtClean="0"/>
              <a:t>урока</a:t>
            </a:r>
          </a:p>
          <a:p>
            <a:pPr>
              <a:buNone/>
            </a:pPr>
            <a:endParaRPr lang="ru-RU" dirty="0"/>
          </a:p>
          <a:p>
            <a:r>
              <a:rPr lang="ru-RU" i="1" dirty="0"/>
              <a:t>- </a:t>
            </a:r>
            <a:r>
              <a:rPr lang="ru-RU" dirty="0"/>
              <a:t>Вспомните, как даются названия населенным пунктам. </a:t>
            </a:r>
            <a:r>
              <a:rPr lang="ru-RU" i="1" dirty="0"/>
              <a:t>(По общему признаку: растения, животные, реки, фамилии…)</a:t>
            </a:r>
            <a:endParaRPr lang="ru-RU" dirty="0"/>
          </a:p>
          <a:p>
            <a:r>
              <a:rPr lang="ru-RU" i="1" dirty="0"/>
              <a:t>- </a:t>
            </a:r>
            <a:r>
              <a:rPr lang="ru-RU" dirty="0"/>
              <a:t>Попробуйте объяснить название нашей родины. </a:t>
            </a:r>
            <a:r>
              <a:rPr lang="ru-RU" i="1" dirty="0"/>
              <a:t>(Русские – национальность)</a:t>
            </a:r>
            <a:endParaRPr lang="ru-RU" dirty="0"/>
          </a:p>
          <a:p>
            <a:r>
              <a:rPr lang="ru-RU" i="1" dirty="0" smtClean="0"/>
              <a:t>-</a:t>
            </a:r>
            <a:r>
              <a:rPr lang="ru-RU" dirty="0" smtClean="0"/>
              <a:t>Что </a:t>
            </a:r>
            <a:r>
              <a:rPr lang="ru-RU" dirty="0"/>
              <a:t>получается? Что вас удивило? Что интересного заметили?</a:t>
            </a:r>
          </a:p>
          <a:p>
            <a:r>
              <a:rPr lang="ru-RU" dirty="0"/>
              <a:t>-Какой основной вопрос урока? ( </a:t>
            </a:r>
            <a:r>
              <a:rPr lang="ru-RU" i="1" dirty="0"/>
              <a:t>Что объединяет разные народы России?)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5085184"/>
            <a:ext cx="792088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/>
              <a:t>Побуждающий </a:t>
            </a:r>
            <a:r>
              <a:rPr lang="ru-RU" sz="2800" b="1" i="1" dirty="0"/>
              <a:t>от проблемной ситуации диалог. Приём с противоречивыми </a:t>
            </a:r>
            <a:r>
              <a:rPr lang="ru-RU" sz="2800" b="1" i="1" dirty="0" smtClean="0"/>
              <a:t>положениями</a:t>
            </a:r>
            <a:r>
              <a:rPr lang="ru-RU" sz="2800" i="1" dirty="0" smtClean="0"/>
              <a:t>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r>
              <a:rPr lang="ru-RU" b="1" i="1" dirty="0"/>
              <a:t>этап «поиск решения проблемы» </a:t>
            </a:r>
            <a:endParaRPr lang="ru-RU" b="1" i="1" dirty="0" smtClean="0"/>
          </a:p>
          <a:p>
            <a:r>
              <a:rPr lang="ru-RU" b="1" i="1" dirty="0" smtClean="0"/>
              <a:t>Побуждающий </a:t>
            </a:r>
            <a:r>
              <a:rPr lang="ru-RU" b="1" i="1" dirty="0"/>
              <a:t>к выдвижению  гипотез и проверки </a:t>
            </a:r>
            <a:r>
              <a:rPr lang="ru-RU" b="1" i="1" dirty="0" smtClean="0"/>
              <a:t>гипотезы </a:t>
            </a:r>
            <a:endParaRPr lang="ru-RU" dirty="0"/>
          </a:p>
          <a:p>
            <a:r>
              <a:rPr lang="ru-RU" i="1" dirty="0"/>
              <a:t>- </a:t>
            </a:r>
            <a:r>
              <a:rPr lang="ru-RU" dirty="0"/>
              <a:t>Поработайте в группах и </a:t>
            </a:r>
            <a:r>
              <a:rPr lang="ru-RU" dirty="0" smtClean="0"/>
              <a:t>предположите </a:t>
            </a:r>
            <a:r>
              <a:rPr lang="ru-RU" dirty="0" smtClean="0"/>
              <a:t>свои </a:t>
            </a:r>
            <a:r>
              <a:rPr lang="ru-RU" dirty="0"/>
              <a:t>гипотезы.(</a:t>
            </a:r>
            <a:r>
              <a:rPr lang="ru-RU" i="1" dirty="0"/>
              <a:t>ответы детей)</a:t>
            </a:r>
          </a:p>
          <a:p>
            <a:r>
              <a:rPr lang="ru-RU" i="1" dirty="0"/>
              <a:t>- </a:t>
            </a:r>
            <a:r>
              <a:rPr lang="ru-RU" dirty="0"/>
              <a:t>Все согласны с ними?</a:t>
            </a:r>
          </a:p>
          <a:p>
            <a:r>
              <a:rPr lang="ru-RU" i="1" dirty="0"/>
              <a:t>-</a:t>
            </a:r>
            <a:r>
              <a:rPr lang="ru-RU" dirty="0"/>
              <a:t>Где мы можем это проверить? </a:t>
            </a:r>
            <a:r>
              <a:rPr lang="ru-RU" i="1" dirty="0"/>
              <a:t>(в учебнике)</a:t>
            </a:r>
            <a:endParaRPr lang="ru-RU" dirty="0"/>
          </a:p>
          <a:p>
            <a:r>
              <a:rPr lang="ru-RU" i="1" dirty="0"/>
              <a:t>- </a:t>
            </a:r>
            <a:r>
              <a:rPr lang="ru-RU" dirty="0"/>
              <a:t>На какой вопрос отвечали?</a:t>
            </a:r>
          </a:p>
          <a:p>
            <a:r>
              <a:rPr lang="ru-RU" i="1" dirty="0"/>
              <a:t>- </a:t>
            </a:r>
            <a:r>
              <a:rPr lang="ru-RU" dirty="0"/>
              <a:t>Сделайте вывод.</a:t>
            </a:r>
            <a:r>
              <a:rPr lang="ru-RU" b="1" dirty="0"/>
              <a:t> </a:t>
            </a:r>
            <a:endParaRPr lang="ru-RU" b="1" dirty="0" smtClean="0"/>
          </a:p>
          <a:p>
            <a:r>
              <a:rPr lang="ru-RU" b="1" i="1" dirty="0" smtClean="0"/>
              <a:t>Подводящий </a:t>
            </a:r>
            <a:r>
              <a:rPr lang="ru-RU" b="1" i="1" dirty="0"/>
              <a:t>к знаниям </a:t>
            </a:r>
            <a:r>
              <a:rPr lang="ru-RU" b="1" i="1" dirty="0" smtClean="0"/>
              <a:t>диалог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616F8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616F8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lnSpcReduction="10000"/>
          </a:bodyPr>
          <a:lstStyle/>
          <a:p>
            <a:r>
              <a:rPr lang="ru-RU" b="1" dirty="0"/>
              <a:t>Тема</a:t>
            </a:r>
            <a:r>
              <a:rPr lang="ru-RU" dirty="0"/>
              <a:t> «Этикет - форма для содержания этики»</a:t>
            </a:r>
          </a:p>
          <a:p>
            <a:r>
              <a:rPr lang="ru-RU" dirty="0"/>
              <a:t>- Подберите однокоренные слова к слову этика.</a:t>
            </a:r>
          </a:p>
          <a:p>
            <a:r>
              <a:rPr lang="ru-RU" dirty="0"/>
              <a:t>- Вопрос один.</a:t>
            </a:r>
          </a:p>
          <a:p>
            <a:r>
              <a:rPr lang="ru-RU" dirty="0"/>
              <a:t>- Одинаково ответили на него?</a:t>
            </a:r>
          </a:p>
          <a:p>
            <a:r>
              <a:rPr lang="ru-RU" dirty="0"/>
              <a:t>- Почему так получилось?</a:t>
            </a:r>
          </a:p>
          <a:p>
            <a:r>
              <a:rPr lang="ru-RU" dirty="0"/>
              <a:t>- Чего мы ещё не знаем?</a:t>
            </a:r>
          </a:p>
          <a:p>
            <a:r>
              <a:rPr lang="ru-RU" b="1" i="1" dirty="0" smtClean="0"/>
              <a:t>Побуждающий </a:t>
            </a:r>
            <a:r>
              <a:rPr lang="ru-RU" b="1" i="1" dirty="0"/>
              <a:t>от проблемной ситуации диалог. Приём </a:t>
            </a:r>
            <a:r>
              <a:rPr lang="ru-RU" b="1" i="1" dirty="0" err="1"/>
              <a:t>п</a:t>
            </a:r>
            <a:r>
              <a:rPr lang="ru-RU" b="1" i="1" dirty="0"/>
              <a:t>/с со столкновением мнений </a:t>
            </a:r>
            <a:r>
              <a:rPr lang="ru-RU" b="1" i="1" dirty="0" smtClean="0"/>
              <a:t>учащихся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r>
              <a:rPr lang="ru-RU" b="1" dirty="0"/>
              <a:t>Тема</a:t>
            </a:r>
            <a:r>
              <a:rPr lang="ru-RU" dirty="0"/>
              <a:t> « Ценность рода и семьи»</a:t>
            </a:r>
          </a:p>
          <a:p>
            <a:pPr>
              <a:buNone/>
            </a:pPr>
            <a:r>
              <a:rPr lang="ru-RU" u="sng" dirty="0"/>
              <a:t>1 шаг</a:t>
            </a:r>
            <a:r>
              <a:rPr lang="ru-RU" dirty="0"/>
              <a:t> (выяснение житейских представлений)</a:t>
            </a:r>
          </a:p>
          <a:p>
            <a:r>
              <a:rPr lang="ru-RU" dirty="0"/>
              <a:t>- Почему людей, живущих вместе, называют семьёй? </a:t>
            </a:r>
            <a:r>
              <a:rPr lang="ru-RU" i="1" dirty="0"/>
              <a:t>(родственные отношения, общие ценности, традиции)</a:t>
            </a:r>
          </a:p>
          <a:p>
            <a:r>
              <a:rPr lang="ru-RU" dirty="0"/>
              <a:t>- Кого мы считаем родственниками? </a:t>
            </a:r>
            <a:r>
              <a:rPr lang="ru-RU" i="1" dirty="0"/>
              <a:t>(Имеющих одну фамилию, прародителей, род)</a:t>
            </a:r>
          </a:p>
          <a:p>
            <a:r>
              <a:rPr lang="ru-RU" dirty="0"/>
              <a:t>- </a:t>
            </a:r>
            <a:r>
              <a:rPr lang="ru-RU" dirty="0" smtClean="0"/>
              <a:t>То </a:t>
            </a:r>
            <a:r>
              <a:rPr lang="ru-RU" dirty="0"/>
              <a:t>есть, род – это то же что и семья?</a:t>
            </a:r>
          </a:p>
          <a:p>
            <a:pPr>
              <a:buNone/>
            </a:pP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u="sng" dirty="0" smtClean="0"/>
              <a:t>2 шаг</a:t>
            </a:r>
            <a:r>
              <a:rPr lang="ru-RU" dirty="0" smtClean="0"/>
              <a:t> (сообщение научного факта)</a:t>
            </a:r>
          </a:p>
          <a:p>
            <a:r>
              <a:rPr lang="ru-RU" dirty="0" smtClean="0"/>
              <a:t>- Тогда вы примите следующий научный факт: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« Мужчине - охотнику нельзя было утаивать добытую еду от своих сородичей. Но ему можно было свободно уходить от жены к другой женщине. Ведь о детях всё равно заботились сообща, всем родом, и жили все вместе в одной пещере, или большом шалаше, греясь у общего костра» с 43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- Что нам предстоит выяснить? </a:t>
            </a:r>
            <a:r>
              <a:rPr lang="ru-RU" i="1" dirty="0" smtClean="0"/>
              <a:t>(отличие ценностей рода и семьи)</a:t>
            </a:r>
          </a:p>
          <a:p>
            <a:r>
              <a:rPr lang="ru-RU" b="1" i="1" dirty="0" smtClean="0"/>
              <a:t>Приём </a:t>
            </a:r>
            <a:r>
              <a:rPr lang="ru-RU" b="1" i="1" dirty="0" err="1" smtClean="0"/>
              <a:t>п</a:t>
            </a:r>
            <a:r>
              <a:rPr lang="ru-RU" b="1" i="1" dirty="0" smtClean="0"/>
              <a:t>/с  </a:t>
            </a:r>
            <a:r>
              <a:rPr lang="ru-RU" b="1" i="1" dirty="0" err="1" smtClean="0"/>
              <a:t>с</a:t>
            </a:r>
            <a:r>
              <a:rPr lang="ru-RU" b="1" i="1" dirty="0" smtClean="0"/>
              <a:t> противоречием между житейским представлением учащихся и научным фактом</a:t>
            </a:r>
            <a:endParaRPr lang="ru-RU" dirty="0" smtClean="0"/>
          </a:p>
          <a:p>
            <a:pPr>
              <a:buNone/>
            </a:pPr>
            <a:r>
              <a:rPr lang="ru-RU" b="1" i="1" dirty="0" smtClean="0"/>
              <a:t>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346</Words>
  <Application>Microsoft Office PowerPoint</Application>
  <PresentationFormat>Экран 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Тема: Россия - наша Родина.  этап «Определение темы урока.  Задание :  - Вставьте пропущенные в тексте слова.  …(Родиной) мы зовем ее потому, что в ней мы родились, в ней говорят родным языком, и все в ней для нас родное. Много есть на свете и кроме России всяких хороших государств и земель, но одна у человека … (родная) мать – одна у него и … (родина).  - Найдите в тексте синоним к слову родина (Россия). - Назовите тему урока.   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Россия - наша Родина.  этап «Определение темы урока.  Задание :  - Вставьте пропущенные в тексте слова.  …(Родиной) мы зовем ее потому, что в ней мы родились, в ней говорят родным языком, и все в ней для нас родное. Много есть на свете и кроме России всяких хороших государств и земель, но одна у человека … (родная) мать – одна у него и … (родина).  - Найдите в тексте синоним к слову родина (Россия). - Назовите тему урока.</dc:title>
  <dc:creator>1</dc:creator>
  <cp:lastModifiedBy>1</cp:lastModifiedBy>
  <cp:revision>3</cp:revision>
  <dcterms:created xsi:type="dcterms:W3CDTF">2012-12-11T17:28:07Z</dcterms:created>
  <dcterms:modified xsi:type="dcterms:W3CDTF">2012-12-11T17:54:40Z</dcterms:modified>
</cp:coreProperties>
</file>