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74" r:id="rId4"/>
    <p:sldId id="275" r:id="rId5"/>
    <p:sldId id="276" r:id="rId6"/>
    <p:sldId id="287" r:id="rId7"/>
    <p:sldId id="286" r:id="rId8"/>
    <p:sldId id="278" r:id="rId9"/>
    <p:sldId id="280" r:id="rId10"/>
    <p:sldId id="288" r:id="rId11"/>
    <p:sldId id="289" r:id="rId12"/>
    <p:sldId id="290" r:id="rId13"/>
    <p:sldId id="291" r:id="rId14"/>
    <p:sldId id="292" r:id="rId15"/>
    <p:sldId id="297" r:id="rId16"/>
    <p:sldId id="295" r:id="rId17"/>
    <p:sldId id="294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1\Documents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нравится геометрия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579264"/>
        <c:axId val="45875968"/>
        <c:axId val="0"/>
      </c:bar3DChart>
      <c:catAx>
        <c:axId val="4557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875968"/>
        <c:crosses val="autoZero"/>
        <c:auto val="1"/>
        <c:lblAlgn val="ctr"/>
        <c:lblOffset val="100"/>
        <c:noMultiLvlLbl val="0"/>
      </c:catAx>
      <c:valAx>
        <c:axId val="45875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579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0984901904323E-2"/>
          <c:y val="8.1129874458393508E-2"/>
          <c:w val="0.79234209237522357"/>
          <c:h val="0.83430729918897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[Книга2.xlsx]Лист1!$A$2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[Книга2.xlsx]Лист1!$B$1:$D$1</c:f>
              <c:strCache>
                <c:ptCount val="3"/>
                <c:pt idx="0">
                  <c:v>На нач. года</c:v>
                </c:pt>
                <c:pt idx="2">
                  <c:v>на конец года</c:v>
                </c:pt>
              </c:strCache>
            </c:strRef>
          </c:cat>
          <c:val>
            <c:numRef>
              <c:f>[Книга2.xlsx]Лист1!$B$2:$D$2</c:f>
              <c:numCache>
                <c:formatCode>General</c:formatCode>
                <c:ptCount val="3"/>
                <c:pt idx="0" formatCode="0%">
                  <c:v>0.48</c:v>
                </c:pt>
                <c:pt idx="2" formatCode="0%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[Книга2.xlsx]Лист1!$A$3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[Книга2.xlsx]Лист1!$B$1:$D$1</c:f>
              <c:strCache>
                <c:ptCount val="3"/>
                <c:pt idx="0">
                  <c:v>На нач. года</c:v>
                </c:pt>
                <c:pt idx="2">
                  <c:v>на конец года</c:v>
                </c:pt>
              </c:strCache>
            </c:strRef>
          </c:cat>
          <c:val>
            <c:numRef>
              <c:f>[Книга2.xlsx]Лист1!$B$3:$D$3</c:f>
              <c:numCache>
                <c:formatCode>General</c:formatCode>
                <c:ptCount val="3"/>
                <c:pt idx="0" formatCode="0%">
                  <c:v>0.55000000000000004</c:v>
                </c:pt>
                <c:pt idx="2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02080"/>
        <c:axId val="45912064"/>
      </c:barChart>
      <c:catAx>
        <c:axId val="4590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45912064"/>
        <c:crosses val="autoZero"/>
        <c:auto val="1"/>
        <c:lblAlgn val="ctr"/>
        <c:lblOffset val="100"/>
        <c:noMultiLvlLbl val="0"/>
      </c:catAx>
      <c:valAx>
        <c:axId val="45912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902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E3E59-7742-4062-90C7-A7C274A74CE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A707E-4C74-4CB8-ABAE-7F19DF8CA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707E-4C74-4CB8-ABAE-7F19DF8CA8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2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A707E-4C74-4CB8-ABAE-7F19DF8CA8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5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D7CE25E-8B9C-43DE-AA51-33F59F1A1D3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CEDCFA8-2001-40B5-9AC7-9819B5DD2F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58200" cy="1470025"/>
          </a:xfrm>
        </p:spPr>
        <p:txBody>
          <a:bodyPr/>
          <a:lstStyle/>
          <a:p>
            <a:r>
              <a:rPr lang="ru-RU" dirty="0" smtClean="0"/>
              <a:t>Обобщение опыта по теме            « Раннее изучение геометрии»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221088"/>
            <a:ext cx="3512840" cy="18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Выполнила </a:t>
            </a:r>
          </a:p>
          <a:p>
            <a:pPr algn="ctr"/>
            <a:r>
              <a:rPr lang="ru-RU" b="1" dirty="0" err="1" smtClean="0"/>
              <a:t>Син</a:t>
            </a:r>
            <a:r>
              <a:rPr lang="ru-RU" b="1" dirty="0" smtClean="0"/>
              <a:t> Светлана </a:t>
            </a:r>
            <a:r>
              <a:rPr lang="ru-RU" b="1" dirty="0" err="1" smtClean="0"/>
              <a:t>Минсиновна</a:t>
            </a:r>
            <a:endParaRPr lang="ru-RU" b="1" dirty="0" smtClean="0"/>
          </a:p>
          <a:p>
            <a:pPr algn="ctr"/>
            <a:r>
              <a:rPr lang="ru-RU" b="1" dirty="0" smtClean="0"/>
              <a:t>учитель начальных классов,</a:t>
            </a:r>
          </a:p>
          <a:p>
            <a:pPr algn="ctr"/>
            <a:r>
              <a:rPr lang="ru-RU" b="1" dirty="0" smtClean="0"/>
              <a:t>МБОУ « СОШ № 3»</a:t>
            </a:r>
          </a:p>
          <a:p>
            <a:pPr algn="ctr"/>
            <a:r>
              <a:rPr lang="ru-RU" b="1" dirty="0" smtClean="0"/>
              <a:t> г. Невельска</a:t>
            </a:r>
            <a:endParaRPr lang="ru-RU" dirty="0"/>
          </a:p>
        </p:txBody>
      </p:sp>
      <p:pic>
        <p:nvPicPr>
          <p:cNvPr id="6145" name="Picture 1" descr="F:\район\DSC01020.JPG"/>
          <p:cNvPicPr>
            <a:picLocks noChangeAspect="1" noChangeArrowheads="1"/>
          </p:cNvPicPr>
          <p:nvPr/>
        </p:nvPicPr>
        <p:blipFill>
          <a:blip r:embed="rId2" cstate="print"/>
          <a:srcRect l="37617" t="32530" r="22732" b="17320"/>
          <a:stretch>
            <a:fillRect/>
          </a:stretch>
        </p:blipFill>
        <p:spPr bwMode="auto">
          <a:xfrm>
            <a:off x="467544" y="2132856"/>
            <a:ext cx="4680520" cy="444049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Интеграция- </a:t>
            </a:r>
            <a:r>
              <a:rPr lang="ru-RU" sz="2800" dirty="0" smtClean="0"/>
              <a:t>курс обучение математике при помощи </a:t>
            </a:r>
            <a:r>
              <a:rPr lang="ru-RU" sz="2800" b="1" dirty="0" smtClean="0"/>
              <a:t>оригами.</a:t>
            </a:r>
            <a:endParaRPr lang="ru-RU" sz="2800" b="1" dirty="0"/>
          </a:p>
        </p:txBody>
      </p:sp>
      <p:pic>
        <p:nvPicPr>
          <p:cNvPr id="9218" name="Picture 2" descr="F:\1 класс фото\1 класс\DSC01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" y="2348880"/>
            <a:ext cx="4384189" cy="25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001\Desktop\DSC01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902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Проектная деятельность .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Продукт проектной деятельности « Геометрия вокруг нас» –альбом.</a:t>
            </a:r>
            <a:endParaRPr lang="ru-RU" sz="2400" dirty="0"/>
          </a:p>
        </p:txBody>
      </p:sp>
      <p:pic>
        <p:nvPicPr>
          <p:cNvPr id="10242" name="Picture 2" descr="ге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816424" cy="23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карточки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852232" cy="23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Результативность опыта. </a:t>
            </a:r>
            <a:br>
              <a:rPr lang="ru-RU" sz="2800" dirty="0" smtClean="0"/>
            </a:br>
            <a:r>
              <a:rPr lang="ru-RU" sz="2700" dirty="0"/>
              <a:t> </a:t>
            </a:r>
            <a:r>
              <a:rPr lang="ru-RU" sz="2700" dirty="0" smtClean="0"/>
              <a:t>Опыт работы апробирован в течение четырех лет с  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1- 4 класс. </a:t>
            </a:r>
            <a:br>
              <a:rPr lang="ru-RU" sz="2700" dirty="0" smtClean="0"/>
            </a:br>
            <a:r>
              <a:rPr lang="ru-RU" sz="2700" dirty="0" smtClean="0"/>
              <a:t>По сумме баллов за все методики учащиеся распределены по уровням: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3207" y="3026347"/>
          <a:ext cx="6077585" cy="2685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20"/>
                <a:gridCol w="890270"/>
                <a:gridCol w="899795"/>
                <a:gridCol w="1190625"/>
                <a:gridCol w="157797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Уровень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 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Высокий уровень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(18-20б.)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Выше среднего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(15-17 б)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 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Средний уровень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 ( 11 – 14 б)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  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Ниже среднего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( 5- 10 б)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  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9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Познавательный интерес. Анкетирование учащихся 1 – 4 класс.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916907"/>
              </p:ext>
            </p:extLst>
          </p:nvPr>
        </p:nvGraphicFramePr>
        <p:xfrm>
          <a:off x="2123728" y="3068960"/>
          <a:ext cx="4568825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10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2</a:t>
            </a:r>
            <a:r>
              <a:rPr lang="ru-RU" sz="2800" b="1" dirty="0" smtClean="0"/>
              <a:t>. Итоги тестирования </a:t>
            </a:r>
            <a:r>
              <a:rPr lang="ru-RU" sz="2800" dirty="0" smtClean="0"/>
              <a:t>по раннему введению геометрического материала.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835691"/>
              </p:ext>
            </p:extLst>
          </p:nvPr>
        </p:nvGraphicFramePr>
        <p:xfrm>
          <a:off x="1043608" y="2852936"/>
          <a:ext cx="70567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19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Сравнительный анализ КЗ учащихся 4 «А» класса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9527"/>
            <a:ext cx="5643324" cy="3163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42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0698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Анализ владения учащимися геометрической терминологией, введенных со 2 класса.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2"/>
            <a:ext cx="5530428" cy="3456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3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     Раннее изучение геометрии может и должно способствовать развитию интеллектуальных процедур, которые являются важнейшими компонентами пространственного мышления.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492896"/>
            <a:ext cx="8147248" cy="40816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 </a:t>
            </a:r>
          </a:p>
          <a:p>
            <a:pPr marL="109728" indent="0">
              <a:buNone/>
            </a:pPr>
            <a:r>
              <a:rPr lang="ru-RU" sz="2400" dirty="0" smtClean="0"/>
              <a:t> Данная система работы эффективна для развития интеллекта детей, расширяет познавательные возможности формированию воображения, логического и абстрактного мышления, памяти, внимания, измерительных и конструкторских знаний и навыков, пространственных представлений и понятий, творческих способностей младших школьников.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6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4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За последние десятилетия, на мой взгляд, четко обозначилась тенденция к изменению сущности и целей и приоритетных ценностей  российского начального общего образования.</a:t>
            </a:r>
          </a:p>
          <a:p>
            <a:pPr>
              <a:buNone/>
            </a:pPr>
            <a:r>
              <a:rPr lang="ru-RU" dirty="0" smtClean="0"/>
              <a:t>     В связи с этим приоритетной становится развивающая функция обучения,  которая должна обеспечить </a:t>
            </a:r>
          </a:p>
          <a:p>
            <a:pPr>
              <a:buFontTx/>
              <a:buChar char="-"/>
            </a:pPr>
            <a:r>
              <a:rPr lang="ru-RU" dirty="0" smtClean="0"/>
              <a:t>становление личности младшего школьника, </a:t>
            </a:r>
          </a:p>
          <a:p>
            <a:pPr>
              <a:buNone/>
            </a:pPr>
            <a:r>
              <a:rPr lang="ru-RU" dirty="0" smtClean="0"/>
              <a:t>- раскрытие его индивидуальных возможностей.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:формирование у младших школьников универсальных интеллектуальных умений в процессе усвоения геометрического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Задачи: </a:t>
            </a:r>
            <a:br>
              <a:rPr lang="ru-RU" dirty="0" smtClean="0"/>
            </a:br>
            <a:r>
              <a:rPr lang="ru-RU" sz="3100" dirty="0" smtClean="0"/>
              <a:t>- расширить познавательные   возможности ребят;</a:t>
            </a:r>
            <a:br>
              <a:rPr lang="ru-RU" sz="3100" dirty="0" smtClean="0"/>
            </a:br>
            <a:r>
              <a:rPr lang="ru-RU" sz="3100" dirty="0" smtClean="0"/>
              <a:t>- учить  строить свою работу так, чтобы способствовать зарождению учебной мотивации;</a:t>
            </a:r>
            <a:br>
              <a:rPr lang="ru-RU" sz="3100" dirty="0" smtClean="0"/>
            </a:br>
            <a:r>
              <a:rPr lang="ru-RU" dirty="0" smtClean="0"/>
              <a:t>-</a:t>
            </a:r>
            <a:r>
              <a:rPr lang="ru-RU" sz="2800" dirty="0" smtClean="0"/>
              <a:t>содействовать созданию на занятиях ситуации успеха.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Игра – это поле творчества. Именно в игре проявляется гибкость и оригинальность мышления.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Структура занятия: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57400" lvl="8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1. Этап</a:t>
            </a:r>
            <a:r>
              <a:rPr lang="ru-RU" sz="2200" b="1" dirty="0" smtClean="0">
                <a:solidFill>
                  <a:schemeClr val="tx1"/>
                </a:solidFill>
              </a:rPr>
              <a:t>. Разминка. 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Геометрические ребусы, кроссворды, игры «Верю – не верю», и т. д. </a:t>
            </a:r>
          </a:p>
          <a:p>
            <a:pPr marL="1645920" lvl="6" indent="0">
              <a:buNone/>
            </a:pPr>
            <a:endParaRPr lang="ru-RU" sz="2400" dirty="0" smtClean="0"/>
          </a:p>
        </p:txBody>
      </p:sp>
      <p:pic>
        <p:nvPicPr>
          <p:cNvPr id="2050" name="Picture 2" descr="C:\Users\001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0777"/>
            <a:ext cx="2232248" cy="11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1\Downloads\0017-025-Uroki-matematiki-v-shk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4139704" cy="28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2. Этап. Развитие психологических механизмов как основы развития творческих способностей. </a:t>
            </a:r>
          </a:p>
        </p:txBody>
      </p:sp>
      <p:pic>
        <p:nvPicPr>
          <p:cNvPr id="7170" name="Picture 2" descr="C:\Users\001\Desktop\район\задания геом\image003_1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8" y="3573016"/>
            <a:ext cx="4373236" cy="23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001\Desktop\район\задания геом\msd_06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4479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3. Этап. Решение частично – поисковых задач разного уровня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Это задания на выявление закономерностей:</a:t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Раздели фигуры на группы.</a:t>
            </a:r>
          </a:p>
          <a:p>
            <a:r>
              <a:rPr lang="ru-RU" dirty="0" smtClean="0"/>
              <a:t>Найди  «лишний рисунок.</a:t>
            </a:r>
          </a:p>
          <a:p>
            <a:r>
              <a:rPr lang="ru-RU" dirty="0" smtClean="0"/>
              <a:t>Найди закономерность и нарисуй все многоугольники.</a:t>
            </a:r>
            <a:endParaRPr lang="ru-RU" dirty="0"/>
          </a:p>
        </p:txBody>
      </p:sp>
      <p:pic>
        <p:nvPicPr>
          <p:cNvPr id="7" name="Picture 5" descr="C:\Users\001\Downloads\11328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27" y="4149080"/>
            <a:ext cx="3394473" cy="24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001\Downloads\07d5ed8b8bff9fb9fe0b7fa6e33080c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33337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5143504" y="1643050"/>
            <a:ext cx="3286148" cy="192882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1500178" y="5786442"/>
            <a:ext cx="2071678" cy="714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8001024" y="1571612"/>
            <a:ext cx="981363" cy="914400"/>
          </a:xfrm>
          <a:custGeom>
            <a:avLst/>
            <a:gdLst>
              <a:gd name="connsiteX0" fmla="*/ 0 w 981363"/>
              <a:gd name="connsiteY0" fmla="*/ 914400 h 914400"/>
              <a:gd name="connsiteX1" fmla="*/ 471054 w 981363"/>
              <a:gd name="connsiteY1" fmla="*/ 720437 h 914400"/>
              <a:gd name="connsiteX2" fmla="*/ 249382 w 981363"/>
              <a:gd name="connsiteY2" fmla="*/ 318655 h 914400"/>
              <a:gd name="connsiteX3" fmla="*/ 789709 w 981363"/>
              <a:gd name="connsiteY3" fmla="*/ 180109 h 914400"/>
              <a:gd name="connsiteX4" fmla="*/ 803563 w 981363"/>
              <a:gd name="connsiteY4" fmla="*/ 609600 h 914400"/>
              <a:gd name="connsiteX5" fmla="*/ 955963 w 981363"/>
              <a:gd name="connsiteY5" fmla="*/ 484909 h 914400"/>
              <a:gd name="connsiteX6" fmla="*/ 955963 w 981363"/>
              <a:gd name="connsiteY6" fmla="*/ 0 h 914400"/>
              <a:gd name="connsiteX7" fmla="*/ 955963 w 981363"/>
              <a:gd name="connsiteY7" fmla="*/ 96982 h 914400"/>
              <a:gd name="connsiteX8" fmla="*/ 955963 w 981363"/>
              <a:gd name="connsiteY8" fmla="*/ 9698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363" h="914400">
                <a:moveTo>
                  <a:pt x="0" y="914400"/>
                </a:moveTo>
                <a:cubicBezTo>
                  <a:pt x="214745" y="867064"/>
                  <a:pt x="429490" y="819728"/>
                  <a:pt x="471054" y="720437"/>
                </a:cubicBezTo>
                <a:cubicBezTo>
                  <a:pt x="512618" y="621146"/>
                  <a:pt x="196273" y="408710"/>
                  <a:pt x="249382" y="318655"/>
                </a:cubicBezTo>
                <a:cubicBezTo>
                  <a:pt x="302491" y="228600"/>
                  <a:pt x="697346" y="131618"/>
                  <a:pt x="789709" y="180109"/>
                </a:cubicBezTo>
                <a:cubicBezTo>
                  <a:pt x="882072" y="228600"/>
                  <a:pt x="775854" y="558800"/>
                  <a:pt x="803563" y="609600"/>
                </a:cubicBezTo>
                <a:cubicBezTo>
                  <a:pt x="831272" y="660400"/>
                  <a:pt x="930563" y="586509"/>
                  <a:pt x="955963" y="484909"/>
                </a:cubicBezTo>
                <a:cubicBezTo>
                  <a:pt x="981363" y="383309"/>
                  <a:pt x="955963" y="0"/>
                  <a:pt x="955963" y="0"/>
                </a:cubicBezTo>
                <a:lnTo>
                  <a:pt x="955963" y="96982"/>
                </a:lnTo>
                <a:lnTo>
                  <a:pt x="955963" y="969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2894" y="404664"/>
            <a:ext cx="8411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геометрические фигуры нарисовал карандаш?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876"/>
            <a:ext cx="3143272" cy="17145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93207" y="1311093"/>
            <a:ext cx="164307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572000" y="1285860"/>
            <a:ext cx="1214446" cy="21431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071934" y="785794"/>
            <a:ext cx="571504" cy="5000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285984" y="2143116"/>
            <a:ext cx="928694" cy="9286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107521" y="2678901"/>
            <a:ext cx="1071570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36402" y="1928802"/>
            <a:ext cx="921086" cy="378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3438" y="1857364"/>
            <a:ext cx="1285884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000496" y="2214554"/>
            <a:ext cx="857256" cy="7143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2786050" y="714356"/>
            <a:ext cx="571504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65890" y="1000107"/>
            <a:ext cx="1285884" cy="5176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464711" y="892951"/>
            <a:ext cx="428628" cy="714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3143240" y="5357826"/>
            <a:ext cx="3357586" cy="100013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429256" y="5384799"/>
            <a:ext cx="3352800" cy="1473201"/>
          </a:xfrm>
          <a:custGeom>
            <a:avLst/>
            <a:gdLst>
              <a:gd name="connsiteX0" fmla="*/ 0 w 3352800"/>
              <a:gd name="connsiteY0" fmla="*/ 600364 h 1473201"/>
              <a:gd name="connsiteX1" fmla="*/ 2382982 w 3352800"/>
              <a:gd name="connsiteY1" fmla="*/ 115455 h 1473201"/>
              <a:gd name="connsiteX2" fmla="*/ 1634836 w 3352800"/>
              <a:gd name="connsiteY2" fmla="*/ 1293092 h 1473201"/>
              <a:gd name="connsiteX3" fmla="*/ 3075709 w 3352800"/>
              <a:gd name="connsiteY3" fmla="*/ 1196110 h 1473201"/>
              <a:gd name="connsiteX4" fmla="*/ 3297382 w 3352800"/>
              <a:gd name="connsiteY4" fmla="*/ 1140692 h 1473201"/>
              <a:gd name="connsiteX5" fmla="*/ 3297382 w 3352800"/>
              <a:gd name="connsiteY5" fmla="*/ 1182255 h 147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800" h="1473201">
                <a:moveTo>
                  <a:pt x="0" y="600364"/>
                </a:moveTo>
                <a:cubicBezTo>
                  <a:pt x="1055254" y="300182"/>
                  <a:pt x="2110509" y="0"/>
                  <a:pt x="2382982" y="115455"/>
                </a:cubicBezTo>
                <a:cubicBezTo>
                  <a:pt x="2655455" y="230910"/>
                  <a:pt x="1519382" y="1112983"/>
                  <a:pt x="1634836" y="1293092"/>
                </a:cubicBezTo>
                <a:cubicBezTo>
                  <a:pt x="1750291" y="1473201"/>
                  <a:pt x="2798618" y="1221510"/>
                  <a:pt x="3075709" y="1196110"/>
                </a:cubicBezTo>
                <a:cubicBezTo>
                  <a:pt x="3352800" y="1170710"/>
                  <a:pt x="3260437" y="1143001"/>
                  <a:pt x="3297382" y="1140692"/>
                </a:cubicBezTo>
                <a:cubicBezTo>
                  <a:pt x="3334327" y="1138383"/>
                  <a:pt x="3315854" y="1160319"/>
                  <a:pt x="3297382" y="1182255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19783949">
            <a:off x="7593077" y="1185105"/>
            <a:ext cx="981363" cy="914400"/>
          </a:xfrm>
          <a:custGeom>
            <a:avLst/>
            <a:gdLst>
              <a:gd name="connsiteX0" fmla="*/ 0 w 981363"/>
              <a:gd name="connsiteY0" fmla="*/ 914400 h 914400"/>
              <a:gd name="connsiteX1" fmla="*/ 471054 w 981363"/>
              <a:gd name="connsiteY1" fmla="*/ 720437 h 914400"/>
              <a:gd name="connsiteX2" fmla="*/ 249382 w 981363"/>
              <a:gd name="connsiteY2" fmla="*/ 318655 h 914400"/>
              <a:gd name="connsiteX3" fmla="*/ 789709 w 981363"/>
              <a:gd name="connsiteY3" fmla="*/ 180109 h 914400"/>
              <a:gd name="connsiteX4" fmla="*/ 803563 w 981363"/>
              <a:gd name="connsiteY4" fmla="*/ 609600 h 914400"/>
              <a:gd name="connsiteX5" fmla="*/ 955963 w 981363"/>
              <a:gd name="connsiteY5" fmla="*/ 484909 h 914400"/>
              <a:gd name="connsiteX6" fmla="*/ 955963 w 981363"/>
              <a:gd name="connsiteY6" fmla="*/ 0 h 914400"/>
              <a:gd name="connsiteX7" fmla="*/ 955963 w 981363"/>
              <a:gd name="connsiteY7" fmla="*/ 96982 h 914400"/>
              <a:gd name="connsiteX8" fmla="*/ 955963 w 981363"/>
              <a:gd name="connsiteY8" fmla="*/ 9698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363" h="914400">
                <a:moveTo>
                  <a:pt x="0" y="914400"/>
                </a:moveTo>
                <a:cubicBezTo>
                  <a:pt x="214745" y="867064"/>
                  <a:pt x="429490" y="819728"/>
                  <a:pt x="471054" y="720437"/>
                </a:cubicBezTo>
                <a:cubicBezTo>
                  <a:pt x="512618" y="621146"/>
                  <a:pt x="196273" y="408710"/>
                  <a:pt x="249382" y="318655"/>
                </a:cubicBezTo>
                <a:cubicBezTo>
                  <a:pt x="302491" y="228600"/>
                  <a:pt x="697346" y="131618"/>
                  <a:pt x="789709" y="180109"/>
                </a:cubicBezTo>
                <a:cubicBezTo>
                  <a:pt x="882072" y="228600"/>
                  <a:pt x="775854" y="558800"/>
                  <a:pt x="803563" y="609600"/>
                </a:cubicBezTo>
                <a:cubicBezTo>
                  <a:pt x="831272" y="660400"/>
                  <a:pt x="930563" y="586509"/>
                  <a:pt x="955963" y="484909"/>
                </a:cubicBezTo>
                <a:cubicBezTo>
                  <a:pt x="981363" y="383309"/>
                  <a:pt x="955963" y="0"/>
                  <a:pt x="955963" y="0"/>
                </a:cubicBezTo>
                <a:lnTo>
                  <a:pt x="955963" y="96982"/>
                </a:lnTo>
                <a:lnTo>
                  <a:pt x="955963" y="96982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314268" y="1709710"/>
            <a:ext cx="1071570" cy="714380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лако 37"/>
          <p:cNvSpPr/>
          <p:nvPr/>
        </p:nvSpPr>
        <p:spPr>
          <a:xfrm>
            <a:off x="5786446" y="1035827"/>
            <a:ext cx="1214446" cy="714380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4429124" y="928670"/>
            <a:ext cx="1000132" cy="500066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28794" y="4000504"/>
            <a:ext cx="642942" cy="642942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428728" y="3571876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214546" y="342900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571736" y="4071942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357290" y="4286256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flipV="1">
            <a:off x="2071670" y="4643446"/>
            <a:ext cx="642942" cy="633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/>
          <p:cNvSpPr/>
          <p:nvPr/>
        </p:nvSpPr>
        <p:spPr>
          <a:xfrm rot="17849223">
            <a:off x="1845106" y="5512212"/>
            <a:ext cx="1453258" cy="63768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5008" y="4286256"/>
            <a:ext cx="928694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286644" y="3929066"/>
            <a:ext cx="571504" cy="857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500826" y="271462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86314" y="52863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714876" y="62865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flipV="1">
            <a:off x="3143240" y="62865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flipV="1">
            <a:off x="6357950" y="52863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869366" y="151015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42910" y="65008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572000" y="17859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714480" y="65008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142976" y="65008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/>
        </p:nvSpPr>
        <p:spPr>
          <a:xfrm rot="19229807">
            <a:off x="7507190" y="2169774"/>
            <a:ext cx="712583" cy="500066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лако 61"/>
          <p:cNvSpPr/>
          <p:nvPr/>
        </p:nvSpPr>
        <p:spPr>
          <a:xfrm>
            <a:off x="7491573" y="678637"/>
            <a:ext cx="1000132" cy="57150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4. Этап. Решение творческих задач.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</a:t>
            </a:r>
            <a:br>
              <a:rPr lang="ru-RU" sz="2400" dirty="0" smtClean="0"/>
            </a:br>
            <a:r>
              <a:rPr lang="ru-RU" sz="2400" dirty="0" smtClean="0"/>
              <a:t>      Составление фигур - силуэтов по своему замыслу:     «Удивительный треугольник, овал, круг, квадрат, прямоугольник».   </a:t>
            </a:r>
            <a:endParaRPr lang="ru-RU" sz="2400" dirty="0"/>
          </a:p>
        </p:txBody>
      </p:sp>
      <p:pic>
        <p:nvPicPr>
          <p:cNvPr id="4102" name="Picture 6" descr="F:\1 класс фото\DSC01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694</TotalTime>
  <Words>336</Words>
  <Application>Microsoft Office PowerPoint</Application>
  <PresentationFormat>Экран (4:3)</PresentationFormat>
  <Paragraphs>84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Обобщение опыта по теме            « Раннее изучение геометрии»</vt:lpstr>
      <vt:lpstr>Актуальность </vt:lpstr>
      <vt:lpstr> Цель :формирование у младших школьников универсальных интеллектуальных умений в процессе усвоения геометрического материала.</vt:lpstr>
      <vt:lpstr>  Задачи:  - расширить познавательные   возможности ребят; - учить  строить свою работу так, чтобы способствовать зарождению учебной мотивации; -содействовать созданию на занятиях ситуации успеха.</vt:lpstr>
      <vt:lpstr>Игра – это поле творчества. Именно в игре проявляется гибкость и оригинальность мышления.        Структура занятия:</vt:lpstr>
      <vt:lpstr>2. Этап. Развитие психологических механизмов как основы развития творческих способностей. </vt:lpstr>
      <vt:lpstr>3. Этап. Решение частично – поисковых задач разного уровня.  Это задания на выявление закономерностей:   </vt:lpstr>
      <vt:lpstr>Презентация PowerPoint</vt:lpstr>
      <vt:lpstr>4. Этап. Решение творческих задач.              Составление фигур - силуэтов по своему замыслу:     «Удивительный треугольник, овал, круг, квадрат, прямоугольник».   </vt:lpstr>
      <vt:lpstr>Интеграция- курс обучение математике при помощи оригами.</vt:lpstr>
      <vt:lpstr>Проектная деятельность .  Продукт проектной деятельности « Геометрия вокруг нас» –альбом.</vt:lpstr>
      <vt:lpstr>Результативность опыта.   Опыт работы апробирован в течение четырех лет с              1- 4 класс.  По сумме баллов за все методики учащиеся распределены по уровням:   </vt:lpstr>
      <vt:lpstr>1. Познавательный интерес. Анкетирование учащихся 1 – 4 класс.</vt:lpstr>
      <vt:lpstr> 2. Итоги тестирования по раннему введению геометрического материала.</vt:lpstr>
      <vt:lpstr>Сравнительный анализ КЗ учащихся 4 «А» класса</vt:lpstr>
      <vt:lpstr>Анализ владения учащимися геометрической терминологией, введенных со 2 класса. </vt:lpstr>
      <vt:lpstr>      Раннее изучение геометрии может и должно способствовать развитию интеллектуальных процедур, которые являются важнейшими компонентами пространственного мышления.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по теме        « Раннее изучение геометрии»</dc:title>
  <dc:creator>Samsung</dc:creator>
  <cp:lastModifiedBy>001</cp:lastModifiedBy>
  <cp:revision>76</cp:revision>
  <dcterms:created xsi:type="dcterms:W3CDTF">2013-05-04T10:10:45Z</dcterms:created>
  <dcterms:modified xsi:type="dcterms:W3CDTF">2015-02-06T09:35:01Z</dcterms:modified>
</cp:coreProperties>
</file>